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5" r:id="rId1"/>
  </p:sldMasterIdLst>
  <p:notesMasterIdLst>
    <p:notesMasterId r:id="rId71"/>
  </p:notesMasterIdLst>
  <p:sldIdLst>
    <p:sldId id="256" r:id="rId2"/>
    <p:sldId id="351" r:id="rId3"/>
    <p:sldId id="257" r:id="rId4"/>
    <p:sldId id="259" r:id="rId5"/>
    <p:sldId id="263" r:id="rId6"/>
    <p:sldId id="296" r:id="rId7"/>
    <p:sldId id="297" r:id="rId8"/>
    <p:sldId id="298" r:id="rId9"/>
    <p:sldId id="264" r:id="rId10"/>
    <p:sldId id="265" r:id="rId11"/>
    <p:sldId id="266" r:id="rId12"/>
    <p:sldId id="267" r:id="rId13"/>
    <p:sldId id="268" r:id="rId14"/>
    <p:sldId id="269" r:id="rId15"/>
    <p:sldId id="352" r:id="rId16"/>
    <p:sldId id="270" r:id="rId17"/>
    <p:sldId id="271" r:id="rId18"/>
    <p:sldId id="272" r:id="rId19"/>
    <p:sldId id="273" r:id="rId20"/>
    <p:sldId id="274" r:id="rId21"/>
    <p:sldId id="275" r:id="rId22"/>
    <p:sldId id="276" r:id="rId23"/>
    <p:sldId id="277" r:id="rId24"/>
    <p:sldId id="278" r:id="rId25"/>
    <p:sldId id="280" r:id="rId26"/>
    <p:sldId id="281" r:id="rId27"/>
    <p:sldId id="282" r:id="rId28"/>
    <p:sldId id="283" r:id="rId29"/>
    <p:sldId id="284" r:id="rId30"/>
    <p:sldId id="285" r:id="rId31"/>
    <p:sldId id="287" r:id="rId32"/>
    <p:sldId id="288" r:id="rId33"/>
    <p:sldId id="289" r:id="rId34"/>
    <p:sldId id="291" r:id="rId35"/>
    <p:sldId id="292" r:id="rId36"/>
    <p:sldId id="293" r:id="rId37"/>
    <p:sldId id="295" r:id="rId38"/>
    <p:sldId id="300" r:id="rId39"/>
    <p:sldId id="301" r:id="rId40"/>
    <p:sldId id="302" r:id="rId41"/>
    <p:sldId id="303" r:id="rId42"/>
    <p:sldId id="304" r:id="rId43"/>
    <p:sldId id="305" r:id="rId44"/>
    <p:sldId id="306" r:id="rId45"/>
    <p:sldId id="308" r:id="rId46"/>
    <p:sldId id="309" r:id="rId47"/>
    <p:sldId id="310" r:id="rId48"/>
    <p:sldId id="311" r:id="rId49"/>
    <p:sldId id="312" r:id="rId50"/>
    <p:sldId id="313" r:id="rId51"/>
    <p:sldId id="314" r:id="rId52"/>
    <p:sldId id="315" r:id="rId53"/>
    <p:sldId id="316" r:id="rId54"/>
    <p:sldId id="317" r:id="rId55"/>
    <p:sldId id="318" r:id="rId56"/>
    <p:sldId id="319" r:id="rId57"/>
    <p:sldId id="320" r:id="rId58"/>
    <p:sldId id="321" r:id="rId59"/>
    <p:sldId id="341" r:id="rId60"/>
    <p:sldId id="337" r:id="rId61"/>
    <p:sldId id="342" r:id="rId62"/>
    <p:sldId id="343" r:id="rId63"/>
    <p:sldId id="344" r:id="rId64"/>
    <p:sldId id="345" r:id="rId65"/>
    <p:sldId id="346" r:id="rId66"/>
    <p:sldId id="347" r:id="rId67"/>
    <p:sldId id="348" r:id="rId68"/>
    <p:sldId id="349" r:id="rId69"/>
    <p:sldId id="353" r:id="rId70"/>
  </p:sldIdLst>
  <p:sldSz cx="9144000" cy="6858000" type="screen4x3"/>
  <p:notesSz cx="6858000" cy="9144000"/>
  <p:defaultTextStyle>
    <a:defPPr>
      <a:defRPr lang="ar-SA"/>
    </a:defPPr>
    <a:lvl1pPr algn="r" rtl="1" fontAlgn="base">
      <a:spcBef>
        <a:spcPct val="0"/>
      </a:spcBef>
      <a:spcAft>
        <a:spcPct val="0"/>
      </a:spcAft>
      <a:defRPr sz="500" kern="1200">
        <a:solidFill>
          <a:schemeClr val="tx1"/>
        </a:solidFill>
        <a:latin typeface="Tahoma" pitchFamily="34" charset="0"/>
        <a:ea typeface="+mn-ea"/>
        <a:cs typeface="Arial" pitchFamily="34" charset="0"/>
      </a:defRPr>
    </a:lvl1pPr>
    <a:lvl2pPr marL="457200" algn="r" rtl="1" fontAlgn="base">
      <a:spcBef>
        <a:spcPct val="0"/>
      </a:spcBef>
      <a:spcAft>
        <a:spcPct val="0"/>
      </a:spcAft>
      <a:defRPr sz="500" kern="1200">
        <a:solidFill>
          <a:schemeClr val="tx1"/>
        </a:solidFill>
        <a:latin typeface="Tahoma" pitchFamily="34" charset="0"/>
        <a:ea typeface="+mn-ea"/>
        <a:cs typeface="Arial" pitchFamily="34" charset="0"/>
      </a:defRPr>
    </a:lvl2pPr>
    <a:lvl3pPr marL="914400" algn="r" rtl="1" fontAlgn="base">
      <a:spcBef>
        <a:spcPct val="0"/>
      </a:spcBef>
      <a:spcAft>
        <a:spcPct val="0"/>
      </a:spcAft>
      <a:defRPr sz="500" kern="1200">
        <a:solidFill>
          <a:schemeClr val="tx1"/>
        </a:solidFill>
        <a:latin typeface="Tahoma" pitchFamily="34" charset="0"/>
        <a:ea typeface="+mn-ea"/>
        <a:cs typeface="Arial" pitchFamily="34" charset="0"/>
      </a:defRPr>
    </a:lvl3pPr>
    <a:lvl4pPr marL="1371600" algn="r" rtl="1" fontAlgn="base">
      <a:spcBef>
        <a:spcPct val="0"/>
      </a:spcBef>
      <a:spcAft>
        <a:spcPct val="0"/>
      </a:spcAft>
      <a:defRPr sz="500" kern="1200">
        <a:solidFill>
          <a:schemeClr val="tx1"/>
        </a:solidFill>
        <a:latin typeface="Tahoma" pitchFamily="34" charset="0"/>
        <a:ea typeface="+mn-ea"/>
        <a:cs typeface="Arial" pitchFamily="34" charset="0"/>
      </a:defRPr>
    </a:lvl4pPr>
    <a:lvl5pPr marL="1828800" algn="r" rtl="1" fontAlgn="base">
      <a:spcBef>
        <a:spcPct val="0"/>
      </a:spcBef>
      <a:spcAft>
        <a:spcPct val="0"/>
      </a:spcAft>
      <a:defRPr sz="500" kern="1200">
        <a:solidFill>
          <a:schemeClr val="tx1"/>
        </a:solidFill>
        <a:latin typeface="Tahoma" pitchFamily="34" charset="0"/>
        <a:ea typeface="+mn-ea"/>
        <a:cs typeface="Arial" pitchFamily="34" charset="0"/>
      </a:defRPr>
    </a:lvl5pPr>
    <a:lvl6pPr marL="2286000" algn="r" defTabSz="914400" rtl="1" eaLnBrk="1" latinLnBrk="0" hangingPunct="1">
      <a:defRPr sz="500" kern="1200">
        <a:solidFill>
          <a:schemeClr val="tx1"/>
        </a:solidFill>
        <a:latin typeface="Tahoma" pitchFamily="34" charset="0"/>
        <a:ea typeface="+mn-ea"/>
        <a:cs typeface="Arial" pitchFamily="34" charset="0"/>
      </a:defRPr>
    </a:lvl6pPr>
    <a:lvl7pPr marL="2743200" algn="r" defTabSz="914400" rtl="1" eaLnBrk="1" latinLnBrk="0" hangingPunct="1">
      <a:defRPr sz="500" kern="1200">
        <a:solidFill>
          <a:schemeClr val="tx1"/>
        </a:solidFill>
        <a:latin typeface="Tahoma" pitchFamily="34" charset="0"/>
        <a:ea typeface="+mn-ea"/>
        <a:cs typeface="Arial" pitchFamily="34" charset="0"/>
      </a:defRPr>
    </a:lvl7pPr>
    <a:lvl8pPr marL="3200400" algn="r" defTabSz="914400" rtl="1" eaLnBrk="1" latinLnBrk="0" hangingPunct="1">
      <a:defRPr sz="500" kern="1200">
        <a:solidFill>
          <a:schemeClr val="tx1"/>
        </a:solidFill>
        <a:latin typeface="Tahoma" pitchFamily="34" charset="0"/>
        <a:ea typeface="+mn-ea"/>
        <a:cs typeface="Arial" pitchFamily="34" charset="0"/>
      </a:defRPr>
    </a:lvl8pPr>
    <a:lvl9pPr marL="3657600" algn="r" defTabSz="914400" rtl="1" eaLnBrk="1" latinLnBrk="0" hangingPunct="1">
      <a:defRPr sz="500" kern="1200">
        <a:solidFill>
          <a:schemeClr val="tx1"/>
        </a:solidFill>
        <a:latin typeface="Tahom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79" autoAdjust="0"/>
    <p:restoredTop sz="94587" autoAdjust="0"/>
  </p:normalViewPr>
  <p:slideViewPr>
    <p:cSldViewPr>
      <p:cViewPr varScale="1">
        <p:scale>
          <a:sx n="74" d="100"/>
          <a:sy n="74" d="100"/>
        </p:scale>
        <p:origin x="-126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endParaRPr lang="en-US"/>
          </a:p>
        </p:txBody>
      </p:sp>
      <p:sp>
        <p:nvSpPr>
          <p:cNvPr id="49155"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pitchFamily="34" charset="0"/>
              </a:defRPr>
            </a:lvl1pPr>
          </a:lstStyle>
          <a:p>
            <a:endParaRPr lang="en-US"/>
          </a:p>
        </p:txBody>
      </p:sp>
      <p:sp>
        <p:nvSpPr>
          <p:cNvPr id="4915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91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endParaRPr lang="en-US" smtClean="0"/>
          </a:p>
          <a:p>
            <a:pPr lvl="1"/>
            <a:r>
              <a:rPr lang="ar-SA" smtClean="0"/>
              <a:t>المستوى الثاني</a:t>
            </a:r>
            <a:endParaRPr lang="en-US" smtClean="0"/>
          </a:p>
          <a:p>
            <a:pPr lvl="2"/>
            <a:r>
              <a:rPr lang="ar-SA" smtClean="0"/>
              <a:t>المستوى الثالث</a:t>
            </a:r>
            <a:endParaRPr lang="en-US" smtClean="0"/>
          </a:p>
          <a:p>
            <a:pPr lvl="3"/>
            <a:r>
              <a:rPr lang="ar-SA" smtClean="0"/>
              <a:t>المستوى الرابع</a:t>
            </a:r>
            <a:endParaRPr lang="en-US" smtClean="0"/>
          </a:p>
          <a:p>
            <a:pPr lvl="4"/>
            <a:r>
              <a:rPr lang="ar-SA" smtClean="0"/>
              <a:t>المستوى الخامس</a:t>
            </a:r>
            <a:endParaRPr lang="en-US" smtClean="0"/>
          </a:p>
        </p:txBody>
      </p:sp>
      <p:sp>
        <p:nvSpPr>
          <p:cNvPr id="49158"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endParaRPr lang="en-US"/>
          </a:p>
        </p:txBody>
      </p:sp>
      <p:sp>
        <p:nvSpPr>
          <p:cNvPr id="49159"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pitchFamily="34" charset="0"/>
              </a:defRPr>
            </a:lvl1pPr>
          </a:lstStyle>
          <a:p>
            <a:fld id="{82AE21ED-41A6-46E7-B332-4DC0B2843A9B}" type="slidenum">
              <a:rPr lang="ar-SA"/>
              <a:pPr/>
              <a:t>‹#›</a:t>
            </a:fld>
            <a:endParaRPr lang="en-US"/>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rial" pitchFamily="34" charset="0"/>
        <a:ea typeface="+mn-ea"/>
        <a:cs typeface="Arial" pitchFamily="34" charset="0"/>
      </a:defRPr>
    </a:lvl1pPr>
    <a:lvl2pPr marL="457200" algn="r" rtl="1" fontAlgn="base">
      <a:spcBef>
        <a:spcPct val="30000"/>
      </a:spcBef>
      <a:spcAft>
        <a:spcPct val="0"/>
      </a:spcAft>
      <a:defRPr sz="1200" kern="1200">
        <a:solidFill>
          <a:schemeClr val="tx1"/>
        </a:solidFill>
        <a:latin typeface="Arial" pitchFamily="34" charset="0"/>
        <a:ea typeface="+mn-ea"/>
        <a:cs typeface="Arial" pitchFamily="34" charset="0"/>
      </a:defRPr>
    </a:lvl2pPr>
    <a:lvl3pPr marL="914400" algn="r" rtl="1" fontAlgn="base">
      <a:spcBef>
        <a:spcPct val="30000"/>
      </a:spcBef>
      <a:spcAft>
        <a:spcPct val="0"/>
      </a:spcAft>
      <a:defRPr sz="1200" kern="1200">
        <a:solidFill>
          <a:schemeClr val="tx1"/>
        </a:solidFill>
        <a:latin typeface="Arial" pitchFamily="34" charset="0"/>
        <a:ea typeface="+mn-ea"/>
        <a:cs typeface="Arial" pitchFamily="34" charset="0"/>
      </a:defRPr>
    </a:lvl3pPr>
    <a:lvl4pPr marL="1371600" algn="r" rtl="1" fontAlgn="base">
      <a:spcBef>
        <a:spcPct val="30000"/>
      </a:spcBef>
      <a:spcAft>
        <a:spcPct val="0"/>
      </a:spcAft>
      <a:defRPr sz="1200" kern="1200">
        <a:solidFill>
          <a:schemeClr val="tx1"/>
        </a:solidFill>
        <a:latin typeface="Arial" pitchFamily="34" charset="0"/>
        <a:ea typeface="+mn-ea"/>
        <a:cs typeface="Arial" pitchFamily="34" charset="0"/>
      </a:defRPr>
    </a:lvl4pPr>
    <a:lvl5pPr marL="1828800" algn="r" rtl="1" fontAlgn="base">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54274" name="Group 2"/>
          <p:cNvGrpSpPr>
            <a:grpSpLocks/>
          </p:cNvGrpSpPr>
          <p:nvPr/>
        </p:nvGrpSpPr>
        <p:grpSpPr bwMode="auto">
          <a:xfrm>
            <a:off x="0" y="0"/>
            <a:ext cx="9159875" cy="6858000"/>
            <a:chOff x="0" y="0"/>
            <a:chExt cx="5770" cy="4320"/>
          </a:xfrm>
        </p:grpSpPr>
        <p:sp>
          <p:nvSpPr>
            <p:cNvPr id="54275"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endParaRPr lang="ar-SA"/>
            </a:p>
          </p:txBody>
        </p:sp>
        <p:sp>
          <p:nvSpPr>
            <p:cNvPr id="54276"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ar-SA"/>
            </a:p>
          </p:txBody>
        </p:sp>
        <p:sp>
          <p:nvSpPr>
            <p:cNvPr id="54277"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ar-SA"/>
            </a:p>
          </p:txBody>
        </p:sp>
        <p:sp>
          <p:nvSpPr>
            <p:cNvPr id="54278"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a:effectLst/>
          </p:spPr>
          <p:txBody>
            <a:bodyPr wrap="none" anchor="ctr"/>
            <a:lstStyle/>
            <a:p>
              <a:endParaRPr lang="ar-SA"/>
            </a:p>
          </p:txBody>
        </p:sp>
        <p:sp>
          <p:nvSpPr>
            <p:cNvPr id="54279"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ar-SA"/>
            </a:p>
          </p:txBody>
        </p:sp>
        <p:sp>
          <p:nvSpPr>
            <p:cNvPr id="54280"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ar-SA"/>
            </a:p>
          </p:txBody>
        </p:sp>
        <p:sp>
          <p:nvSpPr>
            <p:cNvPr id="54281"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endParaRPr lang="ar-SA"/>
            </a:p>
          </p:txBody>
        </p:sp>
        <p:sp>
          <p:nvSpPr>
            <p:cNvPr id="54282"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endParaRPr lang="ar-SA"/>
            </a:p>
          </p:txBody>
        </p:sp>
        <p:sp>
          <p:nvSpPr>
            <p:cNvPr id="54283"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ar-SA"/>
            </a:p>
          </p:txBody>
        </p:sp>
        <p:sp>
          <p:nvSpPr>
            <p:cNvPr id="54284"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ar-SA"/>
            </a:p>
          </p:txBody>
        </p:sp>
        <p:sp>
          <p:nvSpPr>
            <p:cNvPr id="54285"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a:effectLst/>
          </p:spPr>
          <p:txBody>
            <a:bodyPr wrap="none" anchor="ctr"/>
            <a:lstStyle/>
            <a:p>
              <a:endParaRPr lang="ar-SA"/>
            </a:p>
          </p:txBody>
        </p:sp>
        <p:sp>
          <p:nvSpPr>
            <p:cNvPr id="54286"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a:effectLst/>
          </p:spPr>
          <p:txBody>
            <a:bodyPr wrap="none" anchor="ctr"/>
            <a:lstStyle/>
            <a:p>
              <a:endParaRPr lang="ar-SA"/>
            </a:p>
          </p:txBody>
        </p:sp>
        <p:sp>
          <p:nvSpPr>
            <p:cNvPr id="54287"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endParaRPr lang="ar-SA"/>
            </a:p>
          </p:txBody>
        </p:sp>
        <p:sp>
          <p:nvSpPr>
            <p:cNvPr id="54288"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a:effectLst/>
          </p:spPr>
          <p:txBody>
            <a:bodyPr wrap="none" anchor="ctr"/>
            <a:lstStyle/>
            <a:p>
              <a:endParaRPr lang="ar-SA"/>
            </a:p>
          </p:txBody>
        </p:sp>
        <p:sp>
          <p:nvSpPr>
            <p:cNvPr id="54289"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endParaRPr lang="ar-SA"/>
            </a:p>
          </p:txBody>
        </p:sp>
        <p:sp>
          <p:nvSpPr>
            <p:cNvPr id="54290"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ar-SA"/>
            </a:p>
          </p:txBody>
        </p:sp>
        <p:sp>
          <p:nvSpPr>
            <p:cNvPr id="54291"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endParaRPr lang="ar-SA"/>
            </a:p>
          </p:txBody>
        </p:sp>
        <p:sp>
          <p:nvSpPr>
            <p:cNvPr id="54292"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ar-SA"/>
            </a:p>
          </p:txBody>
        </p:sp>
        <p:sp>
          <p:nvSpPr>
            <p:cNvPr id="54293"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ar-SA"/>
            </a:p>
          </p:txBody>
        </p:sp>
        <p:sp>
          <p:nvSpPr>
            <p:cNvPr id="54294" name="Freeform 22"/>
            <p:cNvSpPr>
              <a:spLocks/>
            </p:cNvSpPr>
            <p:nvPr userDrawn="1"/>
          </p:nvSpPr>
          <p:spPr bwMode="hidden">
            <a:xfrm>
              <a:off x="1" y="3875"/>
              <a:ext cx="5760" cy="445"/>
            </a:xfrm>
            <a:custGeom>
              <a:avLst/>
              <a:gdLst/>
              <a:ahLst/>
              <a:cxnLst>
                <a:cxn ang="0">
                  <a:pos x="5700" y="86"/>
                </a:cxn>
                <a:cxn ang="0">
                  <a:pos x="5508" y="86"/>
                </a:cxn>
                <a:cxn ang="0">
                  <a:pos x="5454" y="76"/>
                </a:cxn>
                <a:cxn ang="0">
                  <a:pos x="5448" y="65"/>
                </a:cxn>
                <a:cxn ang="0">
                  <a:pos x="5442" y="44"/>
                </a:cxn>
                <a:cxn ang="0">
                  <a:pos x="5414" y="18"/>
                </a:cxn>
                <a:cxn ang="0">
                  <a:pos x="5332" y="7"/>
                </a:cxn>
                <a:cxn ang="0">
                  <a:pos x="5051" y="22"/>
                </a:cxn>
                <a:cxn ang="0">
                  <a:pos x="4986" y="55"/>
                </a:cxn>
                <a:cxn ang="0">
                  <a:pos x="4854" y="102"/>
                </a:cxn>
                <a:cxn ang="0">
                  <a:pos x="4740" y="112"/>
                </a:cxn>
                <a:cxn ang="0">
                  <a:pos x="4662" y="91"/>
                </a:cxn>
                <a:cxn ang="0">
                  <a:pos x="4598" y="25"/>
                </a:cxn>
                <a:cxn ang="0">
                  <a:pos x="4514" y="9"/>
                </a:cxn>
                <a:cxn ang="0">
                  <a:pos x="4410" y="39"/>
                </a:cxn>
                <a:cxn ang="0">
                  <a:pos x="4236" y="81"/>
                </a:cxn>
                <a:cxn ang="0">
                  <a:pos x="4020" y="102"/>
                </a:cxn>
                <a:cxn ang="0">
                  <a:pos x="3810" y="102"/>
                </a:cxn>
                <a:cxn ang="0">
                  <a:pos x="3654" y="76"/>
                </a:cxn>
                <a:cxn ang="0">
                  <a:pos x="3594" y="50"/>
                </a:cxn>
                <a:cxn ang="0">
                  <a:pos x="3528" y="44"/>
                </a:cxn>
                <a:cxn ang="0">
                  <a:pos x="3480" y="55"/>
                </a:cxn>
                <a:cxn ang="0">
                  <a:pos x="3420" y="76"/>
                </a:cxn>
                <a:cxn ang="0">
                  <a:pos x="3048" y="112"/>
                </a:cxn>
                <a:cxn ang="0">
                  <a:pos x="2844" y="128"/>
                </a:cxn>
                <a:cxn ang="0">
                  <a:pos x="2742" y="117"/>
                </a:cxn>
                <a:cxn ang="0">
                  <a:pos x="2710" y="56"/>
                </a:cxn>
                <a:cxn ang="0">
                  <a:pos x="2658" y="50"/>
                </a:cxn>
                <a:cxn ang="0">
                  <a:pos x="2558" y="95"/>
                </a:cxn>
                <a:cxn ang="0">
                  <a:pos x="2444" y="109"/>
                </a:cxn>
                <a:cxn ang="0">
                  <a:pos x="2322" y="91"/>
                </a:cxn>
                <a:cxn ang="0">
                  <a:pos x="2274" y="70"/>
                </a:cxn>
                <a:cxn ang="0">
                  <a:pos x="2185" y="3"/>
                </a:cxn>
                <a:cxn ang="0">
                  <a:pos x="2048" y="64"/>
                </a:cxn>
                <a:cxn ang="0">
                  <a:pos x="1794" y="102"/>
                </a:cxn>
                <a:cxn ang="0">
                  <a:pos x="1560" y="91"/>
                </a:cxn>
                <a:cxn ang="0">
                  <a:pos x="1482" y="76"/>
                </a:cxn>
                <a:cxn ang="0">
                  <a:pos x="1428" y="50"/>
                </a:cxn>
                <a:cxn ang="0">
                  <a:pos x="1374" y="44"/>
                </a:cxn>
                <a:cxn ang="0">
                  <a:pos x="1308" y="55"/>
                </a:cxn>
                <a:cxn ang="0">
                  <a:pos x="1140" y="107"/>
                </a:cxn>
                <a:cxn ang="0">
                  <a:pos x="948" y="143"/>
                </a:cxn>
                <a:cxn ang="0">
                  <a:pos x="708" y="138"/>
                </a:cxn>
                <a:cxn ang="0">
                  <a:pos x="534" y="96"/>
                </a:cxn>
                <a:cxn ang="0">
                  <a:pos x="444" y="55"/>
                </a:cxn>
                <a:cxn ang="0">
                  <a:pos x="396" y="34"/>
                </a:cxn>
                <a:cxn ang="0">
                  <a:pos x="378" y="39"/>
                </a:cxn>
                <a:cxn ang="0">
                  <a:pos x="342" y="70"/>
                </a:cxn>
                <a:cxn ang="0">
                  <a:pos x="288" y="96"/>
                </a:cxn>
                <a:cxn ang="0">
                  <a:pos x="192" y="112"/>
                </a:cxn>
                <a:cxn ang="0">
                  <a:pos x="90" y="112"/>
                </a:cxn>
                <a:cxn ang="0">
                  <a:pos x="0" y="96"/>
                </a:cxn>
                <a:cxn ang="0">
                  <a:pos x="5760" y="44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w="9525">
              <a:noFill/>
              <a:prstDash val="solid"/>
              <a:round/>
              <a:headEnd/>
              <a:tailEnd/>
            </a:ln>
          </p:spPr>
          <p:txBody>
            <a:bodyPr/>
            <a:lstStyle/>
            <a:p>
              <a:endParaRPr lang="ar-SA"/>
            </a:p>
          </p:txBody>
        </p:sp>
        <p:sp>
          <p:nvSpPr>
            <p:cNvPr id="54295"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endParaRPr lang="ar-SA"/>
            </a:p>
          </p:txBody>
        </p:sp>
      </p:grpSp>
      <p:sp>
        <p:nvSpPr>
          <p:cNvPr id="54296" name="Rectangle 24"/>
          <p:cNvSpPr>
            <a:spLocks noGrp="1" noChangeArrowheads="1"/>
          </p:cNvSpPr>
          <p:nvPr>
            <p:ph type="ctrTitle" sz="quarter"/>
          </p:nvPr>
        </p:nvSpPr>
        <p:spPr>
          <a:xfrm>
            <a:off x="685800" y="1600200"/>
            <a:ext cx="7772400" cy="1828800"/>
          </a:xfrm>
        </p:spPr>
        <p:txBody>
          <a:bodyPr/>
          <a:lstStyle>
            <a:lvl1pPr>
              <a:defRPr sz="4800"/>
            </a:lvl1pPr>
          </a:lstStyle>
          <a:p>
            <a:r>
              <a:rPr lang="ar-SA"/>
              <a:t>انقر لتحرير نمط العنوان الرئيسي</a:t>
            </a:r>
          </a:p>
        </p:txBody>
      </p:sp>
      <p:sp>
        <p:nvSpPr>
          <p:cNvPr id="54297" name="Rectangle 2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ar-SA"/>
              <a:t>انقر لتحرير نمط العنوان الثانوي الرئيسي</a:t>
            </a:r>
          </a:p>
        </p:txBody>
      </p:sp>
      <p:sp>
        <p:nvSpPr>
          <p:cNvPr id="54298" name="Rectangle 26"/>
          <p:cNvSpPr>
            <a:spLocks noGrp="1" noChangeArrowheads="1"/>
          </p:cNvSpPr>
          <p:nvPr>
            <p:ph type="dt" sz="quarter" idx="2"/>
          </p:nvPr>
        </p:nvSpPr>
        <p:spPr>
          <a:xfrm>
            <a:off x="457200" y="6243638"/>
            <a:ext cx="2133600" cy="457200"/>
          </a:xfrm>
        </p:spPr>
        <p:txBody>
          <a:bodyPr/>
          <a:lstStyle>
            <a:lvl1pPr>
              <a:defRPr/>
            </a:lvl1pPr>
          </a:lstStyle>
          <a:p>
            <a:endParaRPr lang="en-US"/>
          </a:p>
        </p:txBody>
      </p:sp>
      <p:sp>
        <p:nvSpPr>
          <p:cNvPr id="54299" name="Rectangle 27"/>
          <p:cNvSpPr>
            <a:spLocks noGrp="1" noChangeArrowheads="1"/>
          </p:cNvSpPr>
          <p:nvPr>
            <p:ph type="ftr" sz="quarter" idx="3"/>
          </p:nvPr>
        </p:nvSpPr>
        <p:spPr/>
        <p:txBody>
          <a:bodyPr/>
          <a:lstStyle>
            <a:lvl1pPr>
              <a:defRPr/>
            </a:lvl1pPr>
          </a:lstStyle>
          <a:p>
            <a:endParaRPr lang="en-US"/>
          </a:p>
        </p:txBody>
      </p:sp>
      <p:sp>
        <p:nvSpPr>
          <p:cNvPr id="54300" name="Rectangle 28"/>
          <p:cNvSpPr>
            <a:spLocks noGrp="1" noChangeArrowheads="1"/>
          </p:cNvSpPr>
          <p:nvPr>
            <p:ph type="sldNum" sz="quarter" idx="4"/>
          </p:nvPr>
        </p:nvSpPr>
        <p:spPr/>
        <p:txBody>
          <a:bodyPr/>
          <a:lstStyle>
            <a:lvl1pPr>
              <a:defRPr/>
            </a:lvl1pPr>
          </a:lstStyle>
          <a:p>
            <a:fld id="{AFC34764-A90C-48F8-AFBF-11BED5AD799E}" type="slidenum">
              <a:rPr lang="ar-SA"/>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ذييل 3"/>
          <p:cNvSpPr>
            <a:spLocks noGrp="1"/>
          </p:cNvSpPr>
          <p:nvPr>
            <p:ph type="ftr" sz="quarter" idx="10"/>
          </p:nvPr>
        </p:nvSpPr>
        <p:spPr/>
        <p:txBody>
          <a:bodyPr/>
          <a:lstStyle>
            <a:lvl1pPr>
              <a:defRPr/>
            </a:lvl1pPr>
          </a:lstStyle>
          <a:p>
            <a:endParaRPr lang="en-US"/>
          </a:p>
        </p:txBody>
      </p:sp>
      <p:sp>
        <p:nvSpPr>
          <p:cNvPr id="5" name="عنصر نائب لرقم الشريحة 4"/>
          <p:cNvSpPr>
            <a:spLocks noGrp="1"/>
          </p:cNvSpPr>
          <p:nvPr>
            <p:ph type="sldNum" sz="quarter" idx="11"/>
          </p:nvPr>
        </p:nvSpPr>
        <p:spPr/>
        <p:txBody>
          <a:bodyPr/>
          <a:lstStyle>
            <a:lvl1pPr>
              <a:defRPr/>
            </a:lvl1pPr>
          </a:lstStyle>
          <a:p>
            <a:fld id="{6B6D5225-988C-4417-BD34-824B4F2C060A}" type="slidenum">
              <a:rPr lang="ar-SA"/>
              <a:pPr/>
              <a:t>‹#›</a:t>
            </a:fld>
            <a:endParaRPr lang="en-US"/>
          </a:p>
        </p:txBody>
      </p:sp>
      <p:sp>
        <p:nvSpPr>
          <p:cNvPr id="6" name="عنصر نائب للتاريخ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7813"/>
            <a:ext cx="2057400" cy="5853112"/>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7813"/>
            <a:ext cx="6019800" cy="5853112"/>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ذييل 3"/>
          <p:cNvSpPr>
            <a:spLocks noGrp="1"/>
          </p:cNvSpPr>
          <p:nvPr>
            <p:ph type="ftr" sz="quarter" idx="10"/>
          </p:nvPr>
        </p:nvSpPr>
        <p:spPr/>
        <p:txBody>
          <a:bodyPr/>
          <a:lstStyle>
            <a:lvl1pPr>
              <a:defRPr/>
            </a:lvl1pPr>
          </a:lstStyle>
          <a:p>
            <a:endParaRPr lang="en-US"/>
          </a:p>
        </p:txBody>
      </p:sp>
      <p:sp>
        <p:nvSpPr>
          <p:cNvPr id="5" name="عنصر نائب لرقم الشريحة 4"/>
          <p:cNvSpPr>
            <a:spLocks noGrp="1"/>
          </p:cNvSpPr>
          <p:nvPr>
            <p:ph type="sldNum" sz="quarter" idx="11"/>
          </p:nvPr>
        </p:nvSpPr>
        <p:spPr/>
        <p:txBody>
          <a:bodyPr/>
          <a:lstStyle>
            <a:lvl1pPr>
              <a:defRPr/>
            </a:lvl1pPr>
          </a:lstStyle>
          <a:p>
            <a:fld id="{BE7BB038-3EAC-46CD-8C46-5F9497C2C5D8}" type="slidenum">
              <a:rPr lang="ar-SA"/>
              <a:pPr/>
              <a:t>‹#›</a:t>
            </a:fld>
            <a:endParaRPr lang="en-US"/>
          </a:p>
        </p:txBody>
      </p:sp>
      <p:sp>
        <p:nvSpPr>
          <p:cNvPr id="6" name="عنصر نائب للتاريخ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عنوان، ونص،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7813"/>
            <a:ext cx="8229600" cy="1139825"/>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sz="half" idx="1"/>
          </p:nvPr>
        </p:nvSpPr>
        <p:spPr>
          <a:xfrm>
            <a:off x="457200" y="1600200"/>
            <a:ext cx="4038600" cy="4530725"/>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30725"/>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ذييل 4"/>
          <p:cNvSpPr>
            <a:spLocks noGrp="1"/>
          </p:cNvSpPr>
          <p:nvPr>
            <p:ph type="ftr" sz="quarter" idx="10"/>
          </p:nvPr>
        </p:nvSpPr>
        <p:spPr>
          <a:xfrm>
            <a:off x="3124200" y="6248400"/>
            <a:ext cx="2895600" cy="457200"/>
          </a:xfrm>
        </p:spPr>
        <p:txBody>
          <a:bodyPr/>
          <a:lstStyle>
            <a:lvl1pPr>
              <a:defRPr/>
            </a:lvl1pPr>
          </a:lstStyle>
          <a:p>
            <a:endParaRPr lang="en-US"/>
          </a:p>
        </p:txBody>
      </p:sp>
      <p:sp>
        <p:nvSpPr>
          <p:cNvPr id="6" name="عنصر نائب لرقم الشريحة 5"/>
          <p:cNvSpPr>
            <a:spLocks noGrp="1"/>
          </p:cNvSpPr>
          <p:nvPr>
            <p:ph type="sldNum" sz="quarter" idx="11"/>
          </p:nvPr>
        </p:nvSpPr>
        <p:spPr>
          <a:xfrm>
            <a:off x="6553200" y="6243638"/>
            <a:ext cx="2133600" cy="457200"/>
          </a:xfrm>
        </p:spPr>
        <p:txBody>
          <a:bodyPr/>
          <a:lstStyle>
            <a:lvl1pPr>
              <a:defRPr/>
            </a:lvl1pPr>
          </a:lstStyle>
          <a:p>
            <a:fld id="{FEBB9EB2-10BB-48B7-8C52-512E0EF4E616}" type="slidenum">
              <a:rPr lang="ar-SA"/>
              <a:pPr/>
              <a:t>‹#›</a:t>
            </a:fld>
            <a:endParaRPr lang="en-US"/>
          </a:p>
        </p:txBody>
      </p:sp>
      <p:sp>
        <p:nvSpPr>
          <p:cNvPr id="7" name="عنصر نائب للتاريخ 6"/>
          <p:cNvSpPr>
            <a:spLocks noGrp="1"/>
          </p:cNvSpPr>
          <p:nvPr>
            <p:ph type="dt" sz="half" idx="12"/>
          </p:nvPr>
        </p:nvSpPr>
        <p:spPr>
          <a:xfrm>
            <a:off x="457200" y="6248400"/>
            <a:ext cx="2133600" cy="457200"/>
          </a:xfrm>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ذييل 3"/>
          <p:cNvSpPr>
            <a:spLocks noGrp="1"/>
          </p:cNvSpPr>
          <p:nvPr>
            <p:ph type="ftr" sz="quarter" idx="10"/>
          </p:nvPr>
        </p:nvSpPr>
        <p:spPr/>
        <p:txBody>
          <a:bodyPr/>
          <a:lstStyle>
            <a:lvl1pPr>
              <a:defRPr/>
            </a:lvl1pPr>
          </a:lstStyle>
          <a:p>
            <a:endParaRPr lang="en-US"/>
          </a:p>
        </p:txBody>
      </p:sp>
      <p:sp>
        <p:nvSpPr>
          <p:cNvPr id="5" name="عنصر نائب لرقم الشريحة 4"/>
          <p:cNvSpPr>
            <a:spLocks noGrp="1"/>
          </p:cNvSpPr>
          <p:nvPr>
            <p:ph type="sldNum" sz="quarter" idx="11"/>
          </p:nvPr>
        </p:nvSpPr>
        <p:spPr/>
        <p:txBody>
          <a:bodyPr/>
          <a:lstStyle>
            <a:lvl1pPr>
              <a:defRPr/>
            </a:lvl1pPr>
          </a:lstStyle>
          <a:p>
            <a:fld id="{B7CCF356-D138-40F0-B7ED-AF36CB9169CB}" type="slidenum">
              <a:rPr lang="ar-SA"/>
              <a:pPr/>
              <a:t>‹#›</a:t>
            </a:fld>
            <a:endParaRPr lang="en-US"/>
          </a:p>
        </p:txBody>
      </p:sp>
      <p:sp>
        <p:nvSpPr>
          <p:cNvPr id="6" name="عنصر نائب للتاريخ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عنصر نائب للتذييل 3"/>
          <p:cNvSpPr>
            <a:spLocks noGrp="1"/>
          </p:cNvSpPr>
          <p:nvPr>
            <p:ph type="ftr" sz="quarter" idx="10"/>
          </p:nvPr>
        </p:nvSpPr>
        <p:spPr/>
        <p:txBody>
          <a:bodyPr/>
          <a:lstStyle>
            <a:lvl1pPr>
              <a:defRPr/>
            </a:lvl1pPr>
          </a:lstStyle>
          <a:p>
            <a:endParaRPr lang="en-US"/>
          </a:p>
        </p:txBody>
      </p:sp>
      <p:sp>
        <p:nvSpPr>
          <p:cNvPr id="5" name="عنصر نائب لرقم الشريحة 4"/>
          <p:cNvSpPr>
            <a:spLocks noGrp="1"/>
          </p:cNvSpPr>
          <p:nvPr>
            <p:ph type="sldNum" sz="quarter" idx="11"/>
          </p:nvPr>
        </p:nvSpPr>
        <p:spPr/>
        <p:txBody>
          <a:bodyPr/>
          <a:lstStyle>
            <a:lvl1pPr>
              <a:defRPr/>
            </a:lvl1pPr>
          </a:lstStyle>
          <a:p>
            <a:fld id="{F6863485-62F2-4256-985C-712DF153466C}" type="slidenum">
              <a:rPr lang="ar-SA"/>
              <a:pPr/>
              <a:t>‹#›</a:t>
            </a:fld>
            <a:endParaRPr lang="en-US"/>
          </a:p>
        </p:txBody>
      </p:sp>
      <p:sp>
        <p:nvSpPr>
          <p:cNvPr id="6" name="عنصر نائب للتاريخ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ذييل 4"/>
          <p:cNvSpPr>
            <a:spLocks noGrp="1"/>
          </p:cNvSpPr>
          <p:nvPr>
            <p:ph type="ftr" sz="quarter" idx="10"/>
          </p:nvPr>
        </p:nvSpPr>
        <p:spPr/>
        <p:txBody>
          <a:bodyPr/>
          <a:lstStyle>
            <a:lvl1pPr>
              <a:defRPr/>
            </a:lvl1pPr>
          </a:lstStyle>
          <a:p>
            <a:endParaRPr lang="en-US"/>
          </a:p>
        </p:txBody>
      </p:sp>
      <p:sp>
        <p:nvSpPr>
          <p:cNvPr id="6" name="عنصر نائب لرقم الشريحة 5"/>
          <p:cNvSpPr>
            <a:spLocks noGrp="1"/>
          </p:cNvSpPr>
          <p:nvPr>
            <p:ph type="sldNum" sz="quarter" idx="11"/>
          </p:nvPr>
        </p:nvSpPr>
        <p:spPr/>
        <p:txBody>
          <a:bodyPr/>
          <a:lstStyle>
            <a:lvl1pPr>
              <a:defRPr/>
            </a:lvl1pPr>
          </a:lstStyle>
          <a:p>
            <a:fld id="{0B79476C-CB77-4B3C-8DD9-0A2149214F33}" type="slidenum">
              <a:rPr lang="ar-SA"/>
              <a:pPr/>
              <a:t>‹#›</a:t>
            </a:fld>
            <a:endParaRPr lang="en-US"/>
          </a:p>
        </p:txBody>
      </p:sp>
      <p:sp>
        <p:nvSpPr>
          <p:cNvPr id="7" name="عنصر نائب للتاريخ 6"/>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ذييل 6"/>
          <p:cNvSpPr>
            <a:spLocks noGrp="1"/>
          </p:cNvSpPr>
          <p:nvPr>
            <p:ph type="ftr" sz="quarter" idx="10"/>
          </p:nvPr>
        </p:nvSpPr>
        <p:spPr/>
        <p:txBody>
          <a:bodyPr/>
          <a:lstStyle>
            <a:lvl1pPr>
              <a:defRPr/>
            </a:lvl1pPr>
          </a:lstStyle>
          <a:p>
            <a:endParaRPr lang="en-US"/>
          </a:p>
        </p:txBody>
      </p:sp>
      <p:sp>
        <p:nvSpPr>
          <p:cNvPr id="8" name="عنصر نائب لرقم الشريحة 7"/>
          <p:cNvSpPr>
            <a:spLocks noGrp="1"/>
          </p:cNvSpPr>
          <p:nvPr>
            <p:ph type="sldNum" sz="quarter" idx="11"/>
          </p:nvPr>
        </p:nvSpPr>
        <p:spPr/>
        <p:txBody>
          <a:bodyPr/>
          <a:lstStyle>
            <a:lvl1pPr>
              <a:defRPr/>
            </a:lvl1pPr>
          </a:lstStyle>
          <a:p>
            <a:fld id="{856F4604-6941-4E0D-8305-1A8E9C13C84A}" type="slidenum">
              <a:rPr lang="ar-SA"/>
              <a:pPr/>
              <a:t>‹#›</a:t>
            </a:fld>
            <a:endParaRPr lang="en-US"/>
          </a:p>
        </p:txBody>
      </p:sp>
      <p:sp>
        <p:nvSpPr>
          <p:cNvPr id="9" name="عنصر نائب للتاريخ 8"/>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ذييل 2"/>
          <p:cNvSpPr>
            <a:spLocks noGrp="1"/>
          </p:cNvSpPr>
          <p:nvPr>
            <p:ph type="ftr" sz="quarter" idx="10"/>
          </p:nvPr>
        </p:nvSpPr>
        <p:spPr/>
        <p:txBody>
          <a:bodyPr/>
          <a:lstStyle>
            <a:lvl1pPr>
              <a:defRPr/>
            </a:lvl1pPr>
          </a:lstStyle>
          <a:p>
            <a:endParaRPr lang="en-US"/>
          </a:p>
        </p:txBody>
      </p:sp>
      <p:sp>
        <p:nvSpPr>
          <p:cNvPr id="4" name="عنصر نائب لرقم الشريحة 3"/>
          <p:cNvSpPr>
            <a:spLocks noGrp="1"/>
          </p:cNvSpPr>
          <p:nvPr>
            <p:ph type="sldNum" sz="quarter" idx="11"/>
          </p:nvPr>
        </p:nvSpPr>
        <p:spPr/>
        <p:txBody>
          <a:bodyPr/>
          <a:lstStyle>
            <a:lvl1pPr>
              <a:defRPr/>
            </a:lvl1pPr>
          </a:lstStyle>
          <a:p>
            <a:fld id="{1EFB6FA3-1FFD-4237-ADD9-2EC953518BE4}" type="slidenum">
              <a:rPr lang="ar-SA"/>
              <a:pPr/>
              <a:t>‹#›</a:t>
            </a:fld>
            <a:endParaRPr lang="en-US"/>
          </a:p>
        </p:txBody>
      </p:sp>
      <p:sp>
        <p:nvSpPr>
          <p:cNvPr id="5" name="عنصر نائب للتاريخ 4"/>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ذييل 1"/>
          <p:cNvSpPr>
            <a:spLocks noGrp="1"/>
          </p:cNvSpPr>
          <p:nvPr>
            <p:ph type="ftr" sz="quarter" idx="10"/>
          </p:nvPr>
        </p:nvSpPr>
        <p:spPr/>
        <p:txBody>
          <a:bodyPr/>
          <a:lstStyle>
            <a:lvl1pPr>
              <a:defRPr/>
            </a:lvl1pPr>
          </a:lstStyle>
          <a:p>
            <a:endParaRPr lang="en-US"/>
          </a:p>
        </p:txBody>
      </p:sp>
      <p:sp>
        <p:nvSpPr>
          <p:cNvPr id="3" name="عنصر نائب لرقم الشريحة 2"/>
          <p:cNvSpPr>
            <a:spLocks noGrp="1"/>
          </p:cNvSpPr>
          <p:nvPr>
            <p:ph type="sldNum" sz="quarter" idx="11"/>
          </p:nvPr>
        </p:nvSpPr>
        <p:spPr/>
        <p:txBody>
          <a:bodyPr/>
          <a:lstStyle>
            <a:lvl1pPr>
              <a:defRPr/>
            </a:lvl1pPr>
          </a:lstStyle>
          <a:p>
            <a:fld id="{F2A99C99-7AD3-4F48-AD80-4E53A9C8A16C}" type="slidenum">
              <a:rPr lang="ar-SA"/>
              <a:pPr/>
              <a:t>‹#›</a:t>
            </a:fld>
            <a:endParaRPr lang="en-US"/>
          </a:p>
        </p:txBody>
      </p:sp>
      <p:sp>
        <p:nvSpPr>
          <p:cNvPr id="4" name="عنصر نائب للتاريخ 3"/>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ذييل 4"/>
          <p:cNvSpPr>
            <a:spLocks noGrp="1"/>
          </p:cNvSpPr>
          <p:nvPr>
            <p:ph type="ftr" sz="quarter" idx="10"/>
          </p:nvPr>
        </p:nvSpPr>
        <p:spPr/>
        <p:txBody>
          <a:bodyPr/>
          <a:lstStyle>
            <a:lvl1pPr>
              <a:defRPr/>
            </a:lvl1pPr>
          </a:lstStyle>
          <a:p>
            <a:endParaRPr lang="en-US"/>
          </a:p>
        </p:txBody>
      </p:sp>
      <p:sp>
        <p:nvSpPr>
          <p:cNvPr id="6" name="عنصر نائب لرقم الشريحة 5"/>
          <p:cNvSpPr>
            <a:spLocks noGrp="1"/>
          </p:cNvSpPr>
          <p:nvPr>
            <p:ph type="sldNum" sz="quarter" idx="11"/>
          </p:nvPr>
        </p:nvSpPr>
        <p:spPr/>
        <p:txBody>
          <a:bodyPr/>
          <a:lstStyle>
            <a:lvl1pPr>
              <a:defRPr/>
            </a:lvl1pPr>
          </a:lstStyle>
          <a:p>
            <a:fld id="{456CBDFF-99FA-496E-878F-7E6E0AC0FFF5}" type="slidenum">
              <a:rPr lang="ar-SA"/>
              <a:pPr/>
              <a:t>‹#›</a:t>
            </a:fld>
            <a:endParaRPr lang="en-US"/>
          </a:p>
        </p:txBody>
      </p:sp>
      <p:sp>
        <p:nvSpPr>
          <p:cNvPr id="7" name="عنصر نائب للتاريخ 6"/>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ذييل 4"/>
          <p:cNvSpPr>
            <a:spLocks noGrp="1"/>
          </p:cNvSpPr>
          <p:nvPr>
            <p:ph type="ftr" sz="quarter" idx="10"/>
          </p:nvPr>
        </p:nvSpPr>
        <p:spPr/>
        <p:txBody>
          <a:bodyPr/>
          <a:lstStyle>
            <a:lvl1pPr>
              <a:defRPr/>
            </a:lvl1pPr>
          </a:lstStyle>
          <a:p>
            <a:endParaRPr lang="en-US"/>
          </a:p>
        </p:txBody>
      </p:sp>
      <p:sp>
        <p:nvSpPr>
          <p:cNvPr id="6" name="عنصر نائب لرقم الشريحة 5"/>
          <p:cNvSpPr>
            <a:spLocks noGrp="1"/>
          </p:cNvSpPr>
          <p:nvPr>
            <p:ph type="sldNum" sz="quarter" idx="11"/>
          </p:nvPr>
        </p:nvSpPr>
        <p:spPr/>
        <p:txBody>
          <a:bodyPr/>
          <a:lstStyle>
            <a:lvl1pPr>
              <a:defRPr/>
            </a:lvl1pPr>
          </a:lstStyle>
          <a:p>
            <a:fld id="{EF67BD87-45B8-4573-A141-8F2C085DF767}" type="slidenum">
              <a:rPr lang="ar-SA"/>
              <a:pPr/>
              <a:t>‹#›</a:t>
            </a:fld>
            <a:endParaRPr lang="en-US"/>
          </a:p>
        </p:txBody>
      </p:sp>
      <p:sp>
        <p:nvSpPr>
          <p:cNvPr id="7" name="عنصر نائب للتاريخ 6"/>
          <p:cNvSpPr>
            <a:spLocks noGrp="1"/>
          </p:cNvSpPr>
          <p:nvPr>
            <p:ph type="dt" sz="half"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3250" name="Group 2"/>
          <p:cNvGrpSpPr>
            <a:grpSpLocks/>
          </p:cNvGrpSpPr>
          <p:nvPr/>
        </p:nvGrpSpPr>
        <p:grpSpPr bwMode="auto">
          <a:xfrm>
            <a:off x="0" y="0"/>
            <a:ext cx="9159875" cy="6858000"/>
            <a:chOff x="0" y="0"/>
            <a:chExt cx="5770" cy="4320"/>
          </a:xfrm>
        </p:grpSpPr>
        <p:sp>
          <p:nvSpPr>
            <p:cNvPr id="53251"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endParaRPr lang="ar-SA"/>
            </a:p>
          </p:txBody>
        </p:sp>
        <p:sp>
          <p:nvSpPr>
            <p:cNvPr id="53252"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ar-SA"/>
            </a:p>
          </p:txBody>
        </p:sp>
        <p:sp>
          <p:nvSpPr>
            <p:cNvPr id="53253"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ar-SA"/>
            </a:p>
          </p:txBody>
        </p:sp>
        <p:sp>
          <p:nvSpPr>
            <p:cNvPr id="53254"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a:effectLst/>
          </p:spPr>
          <p:txBody>
            <a:bodyPr wrap="none" anchor="ctr"/>
            <a:lstStyle/>
            <a:p>
              <a:endParaRPr lang="ar-SA"/>
            </a:p>
          </p:txBody>
        </p:sp>
        <p:sp>
          <p:nvSpPr>
            <p:cNvPr id="53255"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ar-SA"/>
            </a:p>
          </p:txBody>
        </p:sp>
        <p:sp>
          <p:nvSpPr>
            <p:cNvPr id="53256"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ar-SA"/>
            </a:p>
          </p:txBody>
        </p:sp>
        <p:sp>
          <p:nvSpPr>
            <p:cNvPr id="53257"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endParaRPr lang="ar-SA"/>
            </a:p>
          </p:txBody>
        </p:sp>
        <p:sp>
          <p:nvSpPr>
            <p:cNvPr id="53258"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endParaRPr lang="ar-SA"/>
            </a:p>
          </p:txBody>
        </p:sp>
        <p:sp>
          <p:nvSpPr>
            <p:cNvPr id="53259"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ar-SA"/>
            </a:p>
          </p:txBody>
        </p:sp>
        <p:sp>
          <p:nvSpPr>
            <p:cNvPr id="53260"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ar-SA"/>
            </a:p>
          </p:txBody>
        </p:sp>
        <p:sp>
          <p:nvSpPr>
            <p:cNvPr id="53261"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a:effectLst/>
          </p:spPr>
          <p:txBody>
            <a:bodyPr wrap="none" anchor="ctr"/>
            <a:lstStyle/>
            <a:p>
              <a:endParaRPr lang="ar-SA"/>
            </a:p>
          </p:txBody>
        </p:sp>
        <p:sp>
          <p:nvSpPr>
            <p:cNvPr id="53262"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a:effectLst/>
          </p:spPr>
          <p:txBody>
            <a:bodyPr wrap="none" anchor="ctr"/>
            <a:lstStyle/>
            <a:p>
              <a:endParaRPr lang="ar-SA"/>
            </a:p>
          </p:txBody>
        </p:sp>
        <p:sp>
          <p:nvSpPr>
            <p:cNvPr id="53263"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endParaRPr lang="ar-SA"/>
            </a:p>
          </p:txBody>
        </p:sp>
        <p:sp>
          <p:nvSpPr>
            <p:cNvPr id="53264"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a:effectLst/>
          </p:spPr>
          <p:txBody>
            <a:bodyPr wrap="none" anchor="ctr"/>
            <a:lstStyle/>
            <a:p>
              <a:endParaRPr lang="ar-SA"/>
            </a:p>
          </p:txBody>
        </p:sp>
        <p:sp>
          <p:nvSpPr>
            <p:cNvPr id="53265"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endParaRPr lang="ar-SA"/>
            </a:p>
          </p:txBody>
        </p:sp>
        <p:sp>
          <p:nvSpPr>
            <p:cNvPr id="53266"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ar-SA"/>
            </a:p>
          </p:txBody>
        </p:sp>
        <p:sp>
          <p:nvSpPr>
            <p:cNvPr id="53267"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endParaRPr lang="ar-SA"/>
            </a:p>
          </p:txBody>
        </p:sp>
        <p:sp>
          <p:nvSpPr>
            <p:cNvPr id="53268"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ar-SA"/>
            </a:p>
          </p:txBody>
        </p:sp>
        <p:sp>
          <p:nvSpPr>
            <p:cNvPr id="53269"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ar-SA"/>
            </a:p>
          </p:txBody>
        </p:sp>
        <p:sp>
          <p:nvSpPr>
            <p:cNvPr id="53270" name="Freeform 22"/>
            <p:cNvSpPr>
              <a:spLocks/>
            </p:cNvSpPr>
            <p:nvPr userDrawn="1"/>
          </p:nvSpPr>
          <p:spPr bwMode="hidden">
            <a:xfrm>
              <a:off x="1" y="3875"/>
              <a:ext cx="5760" cy="445"/>
            </a:xfrm>
            <a:custGeom>
              <a:avLst/>
              <a:gdLst/>
              <a:ahLst/>
              <a:cxnLst>
                <a:cxn ang="0">
                  <a:pos x="5700" y="86"/>
                </a:cxn>
                <a:cxn ang="0">
                  <a:pos x="5508" y="86"/>
                </a:cxn>
                <a:cxn ang="0">
                  <a:pos x="5454" y="76"/>
                </a:cxn>
                <a:cxn ang="0">
                  <a:pos x="5448" y="65"/>
                </a:cxn>
                <a:cxn ang="0">
                  <a:pos x="5442" y="44"/>
                </a:cxn>
                <a:cxn ang="0">
                  <a:pos x="5414" y="18"/>
                </a:cxn>
                <a:cxn ang="0">
                  <a:pos x="5332" y="7"/>
                </a:cxn>
                <a:cxn ang="0">
                  <a:pos x="5051" y="22"/>
                </a:cxn>
                <a:cxn ang="0">
                  <a:pos x="4986" y="55"/>
                </a:cxn>
                <a:cxn ang="0">
                  <a:pos x="4854" y="102"/>
                </a:cxn>
                <a:cxn ang="0">
                  <a:pos x="4740" y="112"/>
                </a:cxn>
                <a:cxn ang="0">
                  <a:pos x="4662" y="91"/>
                </a:cxn>
                <a:cxn ang="0">
                  <a:pos x="4598" y="25"/>
                </a:cxn>
                <a:cxn ang="0">
                  <a:pos x="4514" y="9"/>
                </a:cxn>
                <a:cxn ang="0">
                  <a:pos x="4410" y="39"/>
                </a:cxn>
                <a:cxn ang="0">
                  <a:pos x="4236" y="81"/>
                </a:cxn>
                <a:cxn ang="0">
                  <a:pos x="4020" y="102"/>
                </a:cxn>
                <a:cxn ang="0">
                  <a:pos x="3810" y="102"/>
                </a:cxn>
                <a:cxn ang="0">
                  <a:pos x="3654" y="76"/>
                </a:cxn>
                <a:cxn ang="0">
                  <a:pos x="3594" y="50"/>
                </a:cxn>
                <a:cxn ang="0">
                  <a:pos x="3528" y="44"/>
                </a:cxn>
                <a:cxn ang="0">
                  <a:pos x="3480" y="55"/>
                </a:cxn>
                <a:cxn ang="0">
                  <a:pos x="3420" y="76"/>
                </a:cxn>
                <a:cxn ang="0">
                  <a:pos x="3048" y="112"/>
                </a:cxn>
                <a:cxn ang="0">
                  <a:pos x="2844" y="128"/>
                </a:cxn>
                <a:cxn ang="0">
                  <a:pos x="2742" y="117"/>
                </a:cxn>
                <a:cxn ang="0">
                  <a:pos x="2710" y="56"/>
                </a:cxn>
                <a:cxn ang="0">
                  <a:pos x="2658" y="50"/>
                </a:cxn>
                <a:cxn ang="0">
                  <a:pos x="2558" y="95"/>
                </a:cxn>
                <a:cxn ang="0">
                  <a:pos x="2444" y="109"/>
                </a:cxn>
                <a:cxn ang="0">
                  <a:pos x="2322" y="91"/>
                </a:cxn>
                <a:cxn ang="0">
                  <a:pos x="2274" y="70"/>
                </a:cxn>
                <a:cxn ang="0">
                  <a:pos x="2185" y="3"/>
                </a:cxn>
                <a:cxn ang="0">
                  <a:pos x="2048" y="64"/>
                </a:cxn>
                <a:cxn ang="0">
                  <a:pos x="1794" y="102"/>
                </a:cxn>
                <a:cxn ang="0">
                  <a:pos x="1560" y="91"/>
                </a:cxn>
                <a:cxn ang="0">
                  <a:pos x="1482" y="76"/>
                </a:cxn>
                <a:cxn ang="0">
                  <a:pos x="1428" y="50"/>
                </a:cxn>
                <a:cxn ang="0">
                  <a:pos x="1374" y="44"/>
                </a:cxn>
                <a:cxn ang="0">
                  <a:pos x="1308" y="55"/>
                </a:cxn>
                <a:cxn ang="0">
                  <a:pos x="1140" y="107"/>
                </a:cxn>
                <a:cxn ang="0">
                  <a:pos x="948" y="143"/>
                </a:cxn>
                <a:cxn ang="0">
                  <a:pos x="708" y="138"/>
                </a:cxn>
                <a:cxn ang="0">
                  <a:pos x="534" y="96"/>
                </a:cxn>
                <a:cxn ang="0">
                  <a:pos x="444" y="55"/>
                </a:cxn>
                <a:cxn ang="0">
                  <a:pos x="396" y="34"/>
                </a:cxn>
                <a:cxn ang="0">
                  <a:pos x="378" y="39"/>
                </a:cxn>
                <a:cxn ang="0">
                  <a:pos x="342" y="70"/>
                </a:cxn>
                <a:cxn ang="0">
                  <a:pos x="288" y="96"/>
                </a:cxn>
                <a:cxn ang="0">
                  <a:pos x="192" y="112"/>
                </a:cxn>
                <a:cxn ang="0">
                  <a:pos x="90" y="112"/>
                </a:cxn>
                <a:cxn ang="0">
                  <a:pos x="0" y="96"/>
                </a:cxn>
                <a:cxn ang="0">
                  <a:pos x="5760" y="44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w="9525">
              <a:noFill/>
              <a:prstDash val="solid"/>
              <a:round/>
              <a:headEnd/>
              <a:tailEnd/>
            </a:ln>
          </p:spPr>
          <p:txBody>
            <a:bodyPr/>
            <a:lstStyle/>
            <a:p>
              <a:endParaRPr lang="ar-SA"/>
            </a:p>
          </p:txBody>
        </p:sp>
        <p:sp>
          <p:nvSpPr>
            <p:cNvPr id="53271"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endParaRPr lang="ar-SA"/>
            </a:p>
          </p:txBody>
        </p:sp>
      </p:grpSp>
      <p:sp>
        <p:nvSpPr>
          <p:cNvPr id="53272" name="Rectangle 24"/>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ar-SA" smtClean="0"/>
              <a:t>انقر لتحرير نمط العنوان الرئيسي</a:t>
            </a:r>
          </a:p>
        </p:txBody>
      </p:sp>
      <p:sp>
        <p:nvSpPr>
          <p:cNvPr id="53273" name="Rectangle 25"/>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53274" name="Rectangle 2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a:defRPr sz="1000">
                <a:effectLst>
                  <a:outerShdw blurRad="38100" dist="38100" dir="2700000" algn="tl">
                    <a:srgbClr val="000000"/>
                  </a:outerShdw>
                </a:effectLst>
              </a:defRPr>
            </a:lvl1pPr>
          </a:lstStyle>
          <a:p>
            <a:endParaRPr lang="en-US"/>
          </a:p>
        </p:txBody>
      </p:sp>
      <p:sp>
        <p:nvSpPr>
          <p:cNvPr id="53275" name="Rectangle 27"/>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0">
              <a:defRPr sz="1000">
                <a:effectLst>
                  <a:outerShdw blurRad="38100" dist="38100" dir="2700000" algn="tl">
                    <a:srgbClr val="000000"/>
                  </a:outerShdw>
                </a:effectLst>
              </a:defRPr>
            </a:lvl1pPr>
          </a:lstStyle>
          <a:p>
            <a:fld id="{105D961A-9796-41C7-A59A-772D40AC1EA0}" type="slidenum">
              <a:rPr lang="ar-SA"/>
              <a:pPr/>
              <a:t>‹#›</a:t>
            </a:fld>
            <a:endParaRPr lang="en-US"/>
          </a:p>
        </p:txBody>
      </p:sp>
      <p:sp>
        <p:nvSpPr>
          <p:cNvPr id="53276" name="Rectangle 2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000">
                <a:effectLst>
                  <a:outerShdw blurRad="38100" dist="38100" dir="2700000" algn="tl">
                    <a:srgbClr val="000000"/>
                  </a:outerShdw>
                </a:effectLst>
              </a:defRPr>
            </a:lvl1pPr>
          </a:lstStyle>
          <a:p>
            <a:endParaRPr lang="en-US"/>
          </a:p>
        </p:txBody>
      </p:sp>
    </p:spTree>
  </p:cSld>
  <p:clrMap bg1="dk2" tx1="lt1" bg2="dk1" tx2="lt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txStyles>
    <p:titleStyle>
      <a:lvl1pPr algn="ctr" rtl="1" fontAlgn="base">
        <a:spcBef>
          <a:spcPct val="0"/>
        </a:spcBef>
        <a:spcAft>
          <a:spcPct val="0"/>
        </a:spcAft>
        <a:defRPr sz="4200">
          <a:solidFill>
            <a:schemeClr val="tx2"/>
          </a:solidFill>
          <a:effectLst>
            <a:outerShdw blurRad="38100" dist="38100" dir="2700000" algn="tl">
              <a:srgbClr val="000000"/>
            </a:outerShdw>
          </a:effectLst>
          <a:latin typeface="+mj-lt"/>
          <a:ea typeface="+mj-ea"/>
          <a:cs typeface="+mj-cs"/>
        </a:defRPr>
      </a:lvl1pPr>
      <a:lvl2pPr algn="ctr" rtl="1" fontAlgn="base">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pitchFamily="34" charset="0"/>
        </a:defRPr>
      </a:lvl2pPr>
      <a:lvl3pPr algn="ctr" rtl="1" fontAlgn="base">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pitchFamily="34" charset="0"/>
        </a:defRPr>
      </a:lvl3pPr>
      <a:lvl4pPr algn="ctr" rtl="1" fontAlgn="base">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pitchFamily="34" charset="0"/>
        </a:defRPr>
      </a:lvl4pPr>
      <a:lvl5pPr algn="ctr" rtl="1" fontAlgn="base">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pitchFamily="34" charset="0"/>
        </a:defRPr>
      </a:lvl5pPr>
      <a:lvl6pPr marL="457200" algn="ctr" rtl="1" fontAlgn="base">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pitchFamily="34" charset="0"/>
        </a:defRPr>
      </a:lvl6pPr>
      <a:lvl7pPr marL="914400" algn="ctr" rtl="1" fontAlgn="base">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pitchFamily="34" charset="0"/>
        </a:defRPr>
      </a:lvl7pPr>
      <a:lvl8pPr marL="1371600" algn="ctr" rtl="1" fontAlgn="base">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pitchFamily="34" charset="0"/>
        </a:defRPr>
      </a:lvl8pPr>
      <a:lvl9pPr marL="1828800" algn="ctr" rtl="1" fontAlgn="base">
        <a:spcBef>
          <a:spcPct val="0"/>
        </a:spcBef>
        <a:spcAft>
          <a:spcPct val="0"/>
        </a:spcAft>
        <a:defRPr sz="4200">
          <a:solidFill>
            <a:schemeClr val="tx2"/>
          </a:solidFill>
          <a:effectLst>
            <a:outerShdw blurRad="38100" dist="38100" dir="2700000" algn="tl">
              <a:srgbClr val="000000"/>
            </a:outerShdw>
          </a:effectLst>
          <a:latin typeface="Tahoma" pitchFamily="34" charset="0"/>
          <a:cs typeface="Arial" pitchFamily="34" charset="0"/>
        </a:defRPr>
      </a:lvl9pPr>
    </p:titleStyle>
    <p:bodyStyle>
      <a:lvl1pPr marL="342900" indent="-342900" algn="r" rtl="1" fontAlgn="base">
        <a:spcBef>
          <a:spcPct val="20000"/>
        </a:spcBef>
        <a:spcAft>
          <a:spcPct val="0"/>
        </a:spcAft>
        <a:buClr>
          <a:schemeClr val="hlink"/>
        </a:buClr>
        <a:buSzPct val="80000"/>
        <a:buFont typeface="Wingdings" pitchFamily="2" charset="2"/>
        <a:buChar char="l"/>
        <a:defRPr sz="3200">
          <a:solidFill>
            <a:schemeClr val="tx1"/>
          </a:solidFill>
          <a:effectLst>
            <a:outerShdw blurRad="38100" dist="38100" dir="2700000" algn="tl">
              <a:srgbClr val="000000"/>
            </a:outerShdw>
          </a:effectLst>
          <a:latin typeface="+mn-lt"/>
          <a:ea typeface="+mn-ea"/>
          <a:cs typeface="+mn-cs"/>
        </a:defRPr>
      </a:lvl1pPr>
      <a:lvl2pPr marL="742950" indent="-285750" algn="r" rtl="1" fontAlgn="base">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cs typeface="+mn-cs"/>
        </a:defRPr>
      </a:lvl2pPr>
      <a:lvl3pPr marL="1143000" indent="-228600" algn="r" rtl="1" fontAlgn="base">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cs typeface="+mn-cs"/>
        </a:defRPr>
      </a:lvl3pPr>
      <a:lvl4pPr marL="1600200" indent="-228600" algn="r" rtl="1" fontAlgn="base">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cs typeface="+mn-cs"/>
        </a:defRPr>
      </a:lvl4pPr>
      <a:lvl5pPr marL="2057400" indent="-228600" algn="r" rtl="1"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maps.google.com/maps/empw?url=http://maps.google.com/maps%3Ff%3Dq%26source%3Ds_q%26hl%3Dar-JO%26geocode%3D%26q%3D%25D9%2582%25D8%25B7%25D8%25A7%25D8%25B9%2B%25D8%25BA%25D8%25B2%25D8%25A9%2B%26aq%3D%26sll%3D31.532915,34.445915%26sspn%3D0.011669,0.022552%26g%3D31.533701,34.445722%26safe%3Don%26ie%3DUTF8%26hq%3D%26hnear%3DGaza%26ll%3D31.52256,34.453595%26spn%3D0.371535,0.721664%26t%3Dh%26z%3D11%26output%3Dembed&amp;hl=en"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a:xfrm>
            <a:off x="900113" y="1916113"/>
            <a:ext cx="6965950" cy="2562225"/>
          </a:xfrm>
        </p:spPr>
        <p:txBody>
          <a:bodyPr/>
          <a:lstStyle/>
          <a:p>
            <a:r>
              <a:rPr lang="ar-SA" sz="6000" b="1"/>
              <a:t/>
            </a:r>
            <a:br>
              <a:rPr lang="ar-SA" sz="6000" b="1"/>
            </a:br>
            <a:r>
              <a:rPr lang="ar-AE" sz="6000" b="1"/>
              <a:t>اللاجئون الفلسطينيون</a:t>
            </a:r>
            <a:r>
              <a:rPr lang="ar-SA" sz="6000" b="1"/>
              <a:t/>
            </a:r>
            <a:br>
              <a:rPr lang="ar-SA" sz="6000" b="1"/>
            </a:br>
            <a:r>
              <a:rPr lang="ar-AE" sz="6000" b="1"/>
              <a:t>في </a:t>
            </a:r>
            <a:r>
              <a:rPr lang="ar-SA" sz="6000" b="1"/>
              <a:t/>
            </a:r>
            <a:br>
              <a:rPr lang="ar-SA" sz="6000" b="1"/>
            </a:br>
            <a:r>
              <a:rPr lang="ar-AE" sz="6000" b="1"/>
              <a:t>قطاع غزة</a:t>
            </a:r>
            <a:r>
              <a:rPr lang="ar-SA" b="1"/>
              <a:t/>
            </a:r>
            <a:br>
              <a:rPr lang="ar-SA" b="1"/>
            </a:br>
            <a:endParaRPr lang="en-US"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457200" y="908050"/>
            <a:ext cx="8229600" cy="5222875"/>
          </a:xfrm>
        </p:spPr>
        <p:txBody>
          <a:bodyPr/>
          <a:lstStyle/>
          <a:p>
            <a:pPr>
              <a:buFont typeface="Wingdings" pitchFamily="2" charset="2"/>
              <a:buNone/>
            </a:pPr>
            <a:r>
              <a:rPr lang="ar-SA" sz="4000"/>
              <a:t>  تعود أصول غالبية اللاجئين الفلسطينيين في قطاع غزة إلى مناطق وسط وجنوب فلسطين وغرب صحراء النقب ومنطقة بئر السبع، ومدن وأرياف: يافا، اللد، الرملة، أسدود، عسقلان، شمال وشرق قطاع غزة، والنقب. وينتمون إلى (126) قرية من القرى التي دمرها الاحتلال الصهيوني عام 1948</a:t>
            </a:r>
            <a:r>
              <a:rPr lang="en-US" sz="4000"/>
              <a:t>.</a:t>
            </a:r>
            <a:r>
              <a:rPr lang="en-US" sz="4000" b="1"/>
              <a:t> </a:t>
            </a:r>
            <a:r>
              <a:rPr lang="ar-JO" sz="4000"/>
              <a:t> </a:t>
            </a:r>
            <a:endParaRPr lang="ar-SA" sz="4000"/>
          </a:p>
          <a:p>
            <a:pPr>
              <a:buFont typeface="Wingdings" pitchFamily="2" charset="2"/>
              <a:buNone/>
            </a:pPr>
            <a:r>
              <a:rPr lang="ar-SA" sz="4000">
                <a:solidFill>
                  <a:schemeClr val="folHlink"/>
                </a:solidFill>
              </a:rPr>
              <a:t>   </a:t>
            </a:r>
            <a:r>
              <a:rPr lang="ar-JO" sz="4000">
                <a:solidFill>
                  <a:schemeClr val="folHlink"/>
                </a:solidFill>
              </a:rPr>
              <a:t>وفي الجدول التالي أسماء أهم هذه القرى:</a:t>
            </a:r>
            <a:endParaRPr lang="en-US" sz="4000">
              <a:solidFill>
                <a:schemeClr val="folHlink"/>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95288" y="0"/>
            <a:ext cx="8229600" cy="549275"/>
          </a:xfrm>
        </p:spPr>
        <p:txBody>
          <a:bodyPr/>
          <a:lstStyle/>
          <a:p>
            <a:r>
              <a:rPr lang="ar-SA" sz="1800" b="1"/>
              <a:t>جدول بأسماء المدن والقرى التي لجأ أهلوها إلى قطاع غزة عام 1948م</a:t>
            </a:r>
            <a:endParaRPr lang="en-US" sz="1800" b="1"/>
          </a:p>
        </p:txBody>
      </p:sp>
      <p:pic>
        <p:nvPicPr>
          <p:cNvPr id="28589" name="Picture 941"/>
          <p:cNvPicPr>
            <a:picLocks noChangeAspect="1" noChangeArrowheads="1"/>
          </p:cNvPicPr>
          <p:nvPr>
            <p:ph type="body" idx="1"/>
          </p:nvPr>
        </p:nvPicPr>
        <p:blipFill>
          <a:blip r:embed="rId2" cstate="print"/>
          <a:srcRect/>
          <a:stretch>
            <a:fillRect/>
          </a:stretch>
        </p:blipFill>
        <p:spPr>
          <a:xfrm>
            <a:off x="684213" y="476250"/>
            <a:ext cx="7775575" cy="6192838"/>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468313" y="692150"/>
            <a:ext cx="8064500" cy="5438775"/>
          </a:xfrm>
        </p:spPr>
        <p:txBody>
          <a:bodyPr/>
          <a:lstStyle/>
          <a:p>
            <a:r>
              <a:rPr lang="ar-SA" sz="3400"/>
              <a:t>نحو (99%) من لاجئي غزة وفدوا من اللواء الجنوبي من فلسطين، وتسود بينهم الأوضاع الاجتماعية نفسها التي كانت سائدة في هذا الجزء من فلسطين، بلغت نسبة من هم من جذور فلاحية وبدوية نحو (85.5%).</a:t>
            </a:r>
          </a:p>
          <a:p>
            <a:r>
              <a:rPr lang="ar-SA" sz="3400"/>
              <a:t>نسبة مَن كانوا يعتمدون على الزراعة في حياتهم الاقتصادية نحو20%، أما الباقون فيعتمدون على الزراعة البعلية وتربية المواشي، سواء البدو منهم أو سكان القرى. أما السكان الحضريين، فمنهم ملاك أراضي صغار، وتجار، وحرفيون، وعاملون في الورش الصناعية، وقطاع الخدمات. </a:t>
            </a:r>
            <a:endParaRPr lang="en-US" sz="3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277813"/>
            <a:ext cx="8229600" cy="847725"/>
          </a:xfrm>
        </p:spPr>
        <p:txBody>
          <a:bodyPr/>
          <a:lstStyle/>
          <a:p>
            <a:r>
              <a:rPr lang="ar-SA" b="1"/>
              <a:t>مخيمات اللاجئين وتجمعاتهم في القطاع</a:t>
            </a:r>
            <a:endParaRPr lang="en-US" b="1"/>
          </a:p>
        </p:txBody>
      </p:sp>
      <p:sp>
        <p:nvSpPr>
          <p:cNvPr id="29699" name="Rectangle 3"/>
          <p:cNvSpPr>
            <a:spLocks noGrp="1" noChangeArrowheads="1"/>
          </p:cNvSpPr>
          <p:nvPr>
            <p:ph type="body" sz="half" idx="1"/>
          </p:nvPr>
        </p:nvSpPr>
        <p:spPr>
          <a:xfrm>
            <a:off x="251520" y="1052513"/>
            <a:ext cx="8076505" cy="2304479"/>
          </a:xfrm>
        </p:spPr>
        <p:txBody>
          <a:bodyPr/>
          <a:lstStyle/>
          <a:p>
            <a:pPr>
              <a:buFont typeface="Wingdings" pitchFamily="2" charset="2"/>
              <a:buNone/>
            </a:pPr>
            <a:r>
              <a:rPr lang="en-US" sz="1200" dirty="0">
                <a:hlinkClick r:id="rId2"/>
              </a:rPr>
              <a:t>http://maps.google.com/maps/empw?url=http://maps.google.com/maps%3Ff%3Dq%26source%3Ds_q%26hl%3Dar-JO%26geocode%3D%26q%3D%25D9%2582%25D8%25B7%25D8%25A7%25D8%25B9%2B%25D8%25BA%25D8%25B2%25D8%25A9%2B%26aq%3D%26sll%3D31.532915,34.445915%26sspn%3D0.011669,0.022552%26g%3D31.533701,34.445722%26safe%3Don%26ie%3DUTF8%26hq%3D%26hnear%3DGaza%26ll%3D31.52256,34.453595%26spn%3D0.371535,0.721664%26t%3Dh%26z%3D11%26output%3Dembed&amp;hl=en</a:t>
            </a:r>
            <a:endParaRPr lang="en-US" sz="1200" dirty="0"/>
          </a:p>
        </p:txBody>
      </p:sp>
      <p:sp>
        <p:nvSpPr>
          <p:cNvPr id="29703" name="Rectangle 7"/>
          <p:cNvSpPr>
            <a:spLocks noChangeArrowheads="1"/>
          </p:cNvSpPr>
          <p:nvPr/>
        </p:nvSpPr>
        <p:spPr bwMode="auto">
          <a:xfrm>
            <a:off x="0" y="981075"/>
            <a:ext cx="9144000" cy="0"/>
          </a:xfrm>
          <a:prstGeom prst="rect">
            <a:avLst/>
          </a:prstGeom>
          <a:noFill/>
          <a:ln w="9525">
            <a:noFill/>
            <a:miter lim="800000"/>
            <a:headEnd/>
            <a:tailEnd/>
          </a:ln>
          <a:effectLst/>
        </p:spPr>
        <p:txBody>
          <a:bodyPr wrap="none" anchor="ctr">
            <a:spAutoFit/>
          </a:bodyPr>
          <a:lstStyle/>
          <a:p>
            <a:endParaRPr lang="ar-SA"/>
          </a:p>
        </p:txBody>
      </p:sp>
      <p:sp>
        <p:nvSpPr>
          <p:cNvPr id="29704" name="Rectangle 8"/>
          <p:cNvSpPr>
            <a:spLocks noChangeArrowheads="1"/>
          </p:cNvSpPr>
          <p:nvPr/>
        </p:nvSpPr>
        <p:spPr bwMode="auto">
          <a:xfrm>
            <a:off x="0" y="5876925"/>
            <a:ext cx="9144000" cy="0"/>
          </a:xfrm>
          <a:prstGeom prst="rect">
            <a:avLst/>
          </a:prstGeom>
          <a:noFill/>
          <a:ln w="9525">
            <a:noFill/>
            <a:miter lim="800000"/>
            <a:headEnd/>
            <a:tailEnd/>
          </a:ln>
          <a:effectLst/>
        </p:spPr>
        <p:txBody>
          <a:bodyPr wrap="none" anchor="ctr">
            <a:spAutoFit/>
          </a:bodyPr>
          <a:lstStyle/>
          <a:p>
            <a:endParaRPr lang="en-US" sz="1800">
              <a:latin typeface="Arial" pitchFamily="34" charset="0"/>
            </a:endParaRPr>
          </a:p>
        </p:txBody>
      </p:sp>
      <p:pic>
        <p:nvPicPr>
          <p:cNvPr id="29705" name="Picture 9" descr="iugstcc85b768f4"/>
          <p:cNvPicPr>
            <a:picLocks noChangeAspect="1" noChangeArrowheads="1"/>
          </p:cNvPicPr>
          <p:nvPr>
            <p:ph sz="half" idx="2"/>
          </p:nvPr>
        </p:nvPicPr>
        <p:blipFill>
          <a:blip r:embed="rId3" cstate="print"/>
          <a:srcRect/>
          <a:stretch>
            <a:fillRect/>
          </a:stretch>
        </p:blipFill>
        <p:spPr>
          <a:xfrm>
            <a:off x="2452688" y="1341438"/>
            <a:ext cx="4465637" cy="5516562"/>
          </a:xfrm>
          <a:no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ar-SA" sz="5600" b="1"/>
              <a:t>مخيم رفح</a:t>
            </a:r>
            <a:endParaRPr lang="en-US" sz="5600" b="1"/>
          </a:p>
        </p:txBody>
      </p:sp>
      <p:sp>
        <p:nvSpPr>
          <p:cNvPr id="30723" name="Rectangle 3"/>
          <p:cNvSpPr>
            <a:spLocks noGrp="1" noChangeArrowheads="1"/>
          </p:cNvSpPr>
          <p:nvPr>
            <p:ph type="body" idx="1"/>
          </p:nvPr>
        </p:nvSpPr>
        <p:spPr/>
        <p:txBody>
          <a:bodyPr/>
          <a:lstStyle/>
          <a:p>
            <a:r>
              <a:rPr lang="ar-SA" sz="2800"/>
              <a:t>أُنشئ عام 1949 لإقامة 41000 لاجئ.</a:t>
            </a:r>
          </a:p>
          <a:p>
            <a:r>
              <a:rPr lang="ar-SA" sz="2800"/>
              <a:t>واليوم يصعب تمييز المخيم عن مدينة رفح المتاخمة. وينقسم المخيم إلى 17 بلوك، معظم المساكن مغطاة بالأسبستوس والبقية بأسقف أسمنتية</a:t>
            </a:r>
            <a:r>
              <a:rPr lang="en-US" sz="2800"/>
              <a:t>.</a:t>
            </a:r>
            <a:endParaRPr lang="ar-SA" sz="2800"/>
          </a:p>
          <a:p>
            <a:r>
              <a:rPr lang="ar-SA" sz="2800"/>
              <a:t>شكل اللاجئون حوالي ثلث سكان رفح. منهم 99 ألف لاجئ مسجَّل لدى الأونروا.</a:t>
            </a:r>
          </a:p>
          <a:p>
            <a:r>
              <a:rPr lang="ar-SA" sz="2800"/>
              <a:t>وتسمى أحياء المخيم بأسماء القرى الفلسطينية، التي هاجروا منها</a:t>
            </a:r>
            <a:r>
              <a:rPr lang="en-US" sz="2800"/>
              <a:t>.</a:t>
            </a:r>
            <a:r>
              <a:rPr lang="en-US" sz="2800">
                <a:latin typeface="Arial"/>
              </a:rPr>
              <a:t> </a:t>
            </a:r>
            <a:endParaRPr lang="ar-SA" sz="2800"/>
          </a:p>
          <a:p>
            <a:r>
              <a:rPr lang="ar-SA" sz="2800"/>
              <a:t>يقسم الشارع العام، أو شارع البحر، المخيم إلى قسمين: القسم الشمالي ويضم الشابورة، والقسم الجنوبي، الملاصق للحدود، ويضم حي يبنا.</a:t>
            </a:r>
            <a:endParaRPr lang="en-US" sz="2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Rectangle 3"/>
          <p:cNvSpPr>
            <a:spLocks noGrp="1" noChangeArrowheads="1"/>
          </p:cNvSpPr>
          <p:nvPr>
            <p:ph type="body" idx="1"/>
          </p:nvPr>
        </p:nvSpPr>
        <p:spPr>
          <a:xfrm>
            <a:off x="611188" y="836613"/>
            <a:ext cx="7993062" cy="5294312"/>
          </a:xfrm>
        </p:spPr>
        <p:txBody>
          <a:bodyPr/>
          <a:lstStyle/>
          <a:p>
            <a:r>
              <a:rPr lang="ar-SA" sz="2800"/>
              <a:t>وقامت سلطات الاحتلال في عام 1971، بهدم العديد من المنازل، وشق الشوارع، واقتلاع الأشجار في منطقة المخيم؛ «لأسباب أمنية»!</a:t>
            </a:r>
          </a:p>
          <a:p>
            <a:r>
              <a:rPr lang="ar-SA" sz="2800"/>
              <a:t>شقت سلطات الاحتلال شارعاً، بعرض 250م، وشارعاً آخر في حي يبنا، بعرض 150م.</a:t>
            </a:r>
          </a:p>
          <a:p>
            <a:r>
              <a:rPr lang="ar-SA" sz="2800"/>
              <a:t>قبل انتفاضة الأقصى عمل معظم سكان المخيم في سوق العمل الصهيوني، بأجور زهيدة</a:t>
            </a:r>
            <a:r>
              <a:rPr lang="en-US" sz="2800"/>
              <a:t>.</a:t>
            </a:r>
            <a:endParaRPr lang="ar-SA" sz="2800"/>
          </a:p>
          <a:p>
            <a:r>
              <a:rPr lang="ar-SA" sz="2800"/>
              <a:t>تدير الأونروا 31 مدرسة (20 ابتدائية و11 إعدادية) ينتظم فيها 32479 طالبا عام 2004/2005</a:t>
            </a:r>
            <a:r>
              <a:rPr lang="en-US" sz="2800"/>
              <a:t>.</a:t>
            </a:r>
            <a:r>
              <a:rPr lang="ar-SA" sz="2800"/>
              <a:t> منها 9 مدارس ابتدائية للبنين، و12 للبنات، و4 مدارس إعدادية للبنين، ومثلها للبنات، عدا بعض رياض الأطفال. فضلاً عن المدارس الثانوية الحكومية.</a:t>
            </a:r>
            <a:endParaRPr lang="en-US" sz="2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539750" y="692150"/>
            <a:ext cx="8208963" cy="5467350"/>
          </a:xfrm>
        </p:spPr>
        <p:txBody>
          <a:bodyPr/>
          <a:lstStyle/>
          <a:p>
            <a:pPr>
              <a:buFont typeface="Wingdings" pitchFamily="2" charset="2"/>
              <a:buNone/>
            </a:pPr>
            <a:r>
              <a:rPr lang="ar-SA" sz="4000"/>
              <a:t>  يضم المخيم مركزا صحيا واحدا تابعا للأونروا. ويعمل بالمركز 69</a:t>
            </a:r>
            <a:r>
              <a:rPr lang="en-US" sz="4000">
                <a:latin typeface="Arial"/>
              </a:rPr>
              <a:t> </a:t>
            </a:r>
            <a:r>
              <a:rPr lang="ar-SA" sz="4000"/>
              <a:t>عامل صحة موزعين بالفترة الصباحية والمسائية. وهناك 31200 زيارة مريض في المتوسط شهريا. وفي 1995، أنشئ مركز صحي جديد للوكالة في مشروع إسكان تل السلطان؛ ويعمل بالمركز 24 عامل صحة وهناك 9400 زيارة مريض في المتوسط شهريا</a:t>
            </a:r>
            <a:r>
              <a:rPr lang="en-US" sz="4000"/>
              <a:t> .</a:t>
            </a:r>
            <a:r>
              <a:rPr lang="ar-SA" sz="4000"/>
              <a:t>بالإضافة إلى مستشفى حكومي يخدم مدينة رفح ومخيماتها (مستشفى أبو يوسف النجار).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body" idx="1"/>
          </p:nvPr>
        </p:nvSpPr>
        <p:spPr>
          <a:xfrm>
            <a:off x="395288" y="333375"/>
            <a:ext cx="8496300" cy="6335713"/>
          </a:xfrm>
        </p:spPr>
        <p:txBody>
          <a:bodyPr/>
          <a:lstStyle/>
          <a:p>
            <a:pPr>
              <a:lnSpc>
                <a:spcPct val="80000"/>
              </a:lnSpc>
            </a:pPr>
            <a:r>
              <a:rPr lang="ar-SA" sz="3800"/>
              <a:t>أنشئ مركز لبرامج المرأة في ديسمبر 1995، يستفيد من برامجه 5500 امرأة و3500</a:t>
            </a:r>
            <a:r>
              <a:rPr lang="en-US" sz="3800">
                <a:latin typeface="Arial"/>
              </a:rPr>
              <a:t> </a:t>
            </a:r>
            <a:r>
              <a:rPr lang="ar-SA" sz="3800"/>
              <a:t>طفلا سنويا.</a:t>
            </a:r>
            <a:r>
              <a:rPr lang="en-US" sz="3800">
                <a:latin typeface="Arial"/>
              </a:rPr>
              <a:t>  </a:t>
            </a:r>
            <a:r>
              <a:rPr lang="en-US" sz="3800"/>
              <a:t> </a:t>
            </a:r>
            <a:r>
              <a:rPr lang="ar-SA" sz="3800"/>
              <a:t>ثم أُضيف مبنى من ثلاثة طوابق لأنشطة النساء إلى مركز الأنشطة الشبابية بتبرعات من اليابان</a:t>
            </a:r>
            <a:r>
              <a:rPr lang="en-US" sz="3800"/>
              <a:t>.</a:t>
            </a:r>
          </a:p>
          <a:p>
            <a:pPr>
              <a:lnSpc>
                <a:spcPct val="80000"/>
              </a:lnSpc>
            </a:pPr>
            <a:r>
              <a:rPr lang="ar-SA" sz="3800"/>
              <a:t>هناك مركز تأهيل مجتمعي أنشئ عام 1993 في مبنى تغذية قديم تابع للأونروا، وافتتحت وحدة استماع عام 1998. وأعيد إنشاء المركز بمساعدات من الأونروا وبتمويل ياباني ويقدم المركز خدمات التأهيل</a:t>
            </a:r>
            <a:r>
              <a:rPr lang="en-US" sz="3800">
                <a:latin typeface="Arial"/>
              </a:rPr>
              <a:t> </a:t>
            </a:r>
            <a:r>
              <a:rPr lang="ar-SA" sz="3800"/>
              <a:t>إلى حوالي 115 لاجئاً معاقاً، وأنشطة تعليمية تكاملية لحوالي 2500 طفلا</a:t>
            </a:r>
            <a:r>
              <a:rPr lang="en-US" sz="3800"/>
              <a:t>.</a:t>
            </a:r>
            <a:r>
              <a:rPr lang="ar-JO" sz="3800"/>
              <a:t>(في 2005م)</a:t>
            </a:r>
            <a:endParaRPr lang="ar-SA" sz="3800"/>
          </a:p>
          <a:p>
            <a:pPr>
              <a:lnSpc>
                <a:spcPct val="80000"/>
              </a:lnSpc>
            </a:pPr>
            <a:r>
              <a:rPr lang="ar-SA" sz="3800"/>
              <a:t>هناك 2902 أسرة تتألف من 13180 فردا مسجلة كحالات عسر شديد مستحقة لمساعدات الإغاثة بالوكالة</a:t>
            </a:r>
            <a:r>
              <a:rPr lang="en-US" sz="380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body" idx="1"/>
          </p:nvPr>
        </p:nvSpPr>
        <p:spPr>
          <a:xfrm>
            <a:off x="457200" y="332656"/>
            <a:ext cx="8229600" cy="5545138"/>
          </a:xfrm>
        </p:spPr>
        <p:txBody>
          <a:bodyPr/>
          <a:lstStyle/>
          <a:p>
            <a:pPr>
              <a:lnSpc>
                <a:spcPct val="90000"/>
              </a:lnSpc>
            </a:pPr>
            <a:r>
              <a:rPr lang="ar-SA" sz="3600" dirty="0"/>
              <a:t>قامت السلطات الصهيونية بمشاريع توطين، فأقامت حي البرازيل ـ نسبة لموقع الكتيبة البرازيلية ضمن القوات الدولية ما بين 1957، 1967 ـ شرق مدينة </a:t>
            </a:r>
            <a:r>
              <a:rPr lang="ar-SA" sz="3600" dirty="0" err="1"/>
              <a:t>رفح.</a:t>
            </a:r>
            <a:r>
              <a:rPr lang="ar-SA" sz="3600" dirty="0"/>
              <a:t> ويقسم هذا المشروع إلى ثلاثة </a:t>
            </a:r>
            <a:r>
              <a:rPr lang="ar-SA" sz="3600" dirty="0" err="1"/>
              <a:t>أقسام </a:t>
            </a:r>
            <a:r>
              <a:rPr lang="ar-SA" sz="3600" dirty="0"/>
              <a:t>(أ، ب، ج</a:t>
            </a:r>
            <a:r>
              <a:rPr lang="ar-SA" sz="3600" dirty="0" err="1"/>
              <a:t>).</a:t>
            </a:r>
            <a:r>
              <a:rPr lang="ar-SA" sz="3600" dirty="0"/>
              <a:t> </a:t>
            </a:r>
          </a:p>
          <a:p>
            <a:pPr>
              <a:lnSpc>
                <a:spcPct val="90000"/>
              </a:lnSpc>
            </a:pPr>
            <a:r>
              <a:rPr lang="ar-SA" sz="3600" dirty="0"/>
              <a:t>وأقامت سلطات الاحتلال حياً في تل السلطان في الجهة الغربية عام 1979، ويحتوي على أكثر من 1050 وحدة سكنية بمساحة ألف </a:t>
            </a:r>
            <a:r>
              <a:rPr lang="ar-SA" sz="3600" dirty="0" err="1"/>
              <a:t>دونم</a:t>
            </a:r>
            <a:r>
              <a:rPr lang="ar-SA" sz="3600" dirty="0"/>
              <a:t>، وزعتها سلطات الاحتلال بشرط هدم البيوت القديمة في المخيم، بهدف التوطين.</a:t>
            </a:r>
          </a:p>
          <a:p>
            <a:pPr>
              <a:lnSpc>
                <a:spcPct val="90000"/>
              </a:lnSpc>
            </a:pPr>
            <a:r>
              <a:rPr lang="ar-SA" sz="3600" dirty="0"/>
              <a:t>ويغطي نظام الصرف الصحي 80% فقط من المخيم، </a:t>
            </a:r>
            <a:r>
              <a:rPr lang="ar-SA" sz="3600" dirty="0" err="1"/>
              <a:t>و60</a:t>
            </a:r>
            <a:r>
              <a:rPr lang="ar-SA" sz="3600" dirty="0"/>
              <a:t>% من مدينة رفح.</a:t>
            </a:r>
            <a:r>
              <a:rPr lang="en-US" sz="3600" dirty="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type="body" idx="1"/>
          </p:nvPr>
        </p:nvSpPr>
        <p:spPr>
          <a:xfrm>
            <a:off x="457200" y="981075"/>
            <a:ext cx="8229600" cy="5149850"/>
          </a:xfrm>
        </p:spPr>
        <p:txBody>
          <a:bodyPr/>
          <a:lstStyle/>
          <a:p>
            <a:pPr>
              <a:buFont typeface="Wingdings" pitchFamily="2" charset="2"/>
              <a:buNone/>
            </a:pPr>
            <a:r>
              <a:rPr lang="ar-SA" sz="3600"/>
              <a:t>  وفي الانتفاضة الثانية في سبتمبر2000، تعرض مخيم رفح إلى حملة تدمير على أيدي القوات الإسرائيلية بطول الحدود المصرية. وقد تشردت مئات الأسر، حيث أحصت دائرة الإغاثة والخدمات الاجتماعية التابعة للأونروا 1728 منزلا تم تدميرها جراء العمليات العسكريـــة التي تقوم بها القوات الإسرائيليـة في منطقة رفح الحــــدودية التـــي تأوي ( 3337 عائلة / ما يقارب 17362 شخصا)</a:t>
            </a:r>
            <a:r>
              <a:rPr lang="en-US" sz="3600"/>
              <a:t>  .</a:t>
            </a:r>
            <a:r>
              <a:rPr lang="ar-SA" sz="3600"/>
              <a:t>وتعمل الأونروا على إمدادهم بمساكن بديلة في مكان آمن بالمدينة</a:t>
            </a:r>
            <a:r>
              <a:rPr lang="en-US" sz="36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6" name="Rectangle 4"/>
          <p:cNvSpPr>
            <a:spLocks noGrp="1" noChangeArrowheads="1"/>
          </p:cNvSpPr>
          <p:nvPr>
            <p:ph type="body" idx="1"/>
          </p:nvPr>
        </p:nvSpPr>
        <p:spPr>
          <a:xfrm>
            <a:off x="468313" y="1125538"/>
            <a:ext cx="8229600" cy="4530725"/>
          </a:xfrm>
          <a:noFill/>
          <a:ln/>
        </p:spPr>
        <p:txBody>
          <a:bodyPr/>
          <a:lstStyle/>
          <a:p>
            <a:pPr marL="0" indent="0" algn="ctr">
              <a:buFont typeface="Wingdings" pitchFamily="2" charset="2"/>
              <a:buNone/>
            </a:pPr>
            <a:r>
              <a:rPr lang="ar-SA" sz="6600" b="1"/>
              <a:t/>
            </a:r>
            <a:br>
              <a:rPr lang="ar-SA" sz="6600" b="1"/>
            </a:br>
            <a:r>
              <a:rPr lang="ar-SA" sz="6600" b="1"/>
              <a:t>قطاع غزة</a:t>
            </a:r>
          </a:p>
          <a:p>
            <a:pPr marL="0" indent="0" algn="ctr">
              <a:buFont typeface="Wingdings" pitchFamily="2" charset="2"/>
              <a:buNone/>
            </a:pPr>
            <a:r>
              <a:rPr lang="ar-SA" sz="6600" b="1"/>
              <a:t>لاجئوه ومخيماته</a:t>
            </a:r>
            <a:endParaRPr lang="en-US" sz="6600" b="1"/>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type="body" idx="1"/>
          </p:nvPr>
        </p:nvSpPr>
        <p:spPr>
          <a:xfrm>
            <a:off x="457200" y="549275"/>
            <a:ext cx="8229600" cy="5581650"/>
          </a:xfrm>
        </p:spPr>
        <p:txBody>
          <a:bodyPr/>
          <a:lstStyle/>
          <a:p>
            <a:r>
              <a:rPr lang="ar-SA"/>
              <a:t>أفادت تقارير الأونروا بأن هناك 2236 عائلة (12406 فرداً) بحاجة للمساعدة في إعادة تسكينهم حيث سلمت الأونروا 414 منزلا ليضم 444 أسرة في المرحلة الأولى، وهناك 126 منازلا أخرى للمرحلة الثانية ل 136 أسرة. ثم حصلت الأونروا على 32.4 مليون دولار من المساعدات السعودية واليابانية المخصصة للتطوير لإنشاء 1210 وحدة سكنية جديدة</a:t>
            </a:r>
            <a:r>
              <a:rPr lang="en-US"/>
              <a:t> .</a:t>
            </a:r>
            <a:r>
              <a:rPr lang="ar-SA"/>
              <a:t>ولعدم توفر الميزانيات فقد بقيت 371 أسرة بلا مأوى، وتطالب اليوم الأونروا ببناء مساكن لها، ونفّذت اعتصامات أمام مقر الوكالة في رفح في مارس 2011م.</a:t>
            </a:r>
          </a:p>
          <a:p>
            <a:r>
              <a:rPr lang="ar-SA"/>
              <a:t>ومن المشاكل الرئيسة في المخيم: البطالة، نقص المساكن، الاكتظاظ، تعذُّر الوصول إلى موارد مائية كافية.</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type="body" idx="1"/>
          </p:nvPr>
        </p:nvSpPr>
        <p:spPr>
          <a:xfrm>
            <a:off x="468313" y="1341438"/>
            <a:ext cx="8229600" cy="5040312"/>
          </a:xfrm>
        </p:spPr>
        <p:txBody>
          <a:bodyPr/>
          <a:lstStyle/>
          <a:p>
            <a:pPr>
              <a:lnSpc>
                <a:spcPct val="90000"/>
              </a:lnSpc>
            </a:pPr>
            <a:r>
              <a:rPr lang="ar-SA" sz="2800"/>
              <a:t>يقع مخيم كندا على الشريط الحدودي بين مصر وقطاع غزة.</a:t>
            </a:r>
          </a:p>
          <a:p>
            <a:pPr>
              <a:lnSpc>
                <a:spcPct val="90000"/>
              </a:lnSpc>
            </a:pPr>
            <a:r>
              <a:rPr lang="ar-SA" sz="2800"/>
              <a:t>أنشئ مخيم كندا بعد الاحتلال الإسرائيلي لقطاع غزة عام 1967 في معسكر الكتيبة الكندية التي كانت من ضمن قوات الطوارئ الدولية التي جاءت بعد الانسحاب الإسرائيلي من قطاع غزة في عام 1956</a:t>
            </a:r>
            <a:r>
              <a:rPr lang="en-US" sz="2800"/>
              <a:t>. </a:t>
            </a:r>
            <a:r>
              <a:rPr lang="ar-SA" sz="2800"/>
              <a:t>لإقامة حوالي 5000 لاجئ هدمت السلطات الإسرائيلية مساكنهم عند قيامها بتوسعة الطرق لدواعي أمنية.</a:t>
            </a:r>
          </a:p>
          <a:p>
            <a:pPr>
              <a:lnSpc>
                <a:spcPct val="90000"/>
              </a:lnSpc>
            </a:pPr>
            <a:r>
              <a:rPr lang="ar-SA" sz="2800"/>
              <a:t>لا تعترف وكالة الغوث بالمخيم رغم وجود بعض الخدمات التي تقدمها فيه للسكان.</a:t>
            </a:r>
          </a:p>
          <a:p>
            <a:pPr>
              <a:lnSpc>
                <a:spcPct val="90000"/>
              </a:lnSpc>
            </a:pPr>
            <a:r>
              <a:rPr lang="ar-SA" sz="2800"/>
              <a:t>مساحة مخيم كندا 5.1 كم2 وتقدر أراضيه الزراعية بـ 260 دونماً.</a:t>
            </a:r>
          </a:p>
          <a:p>
            <a:pPr>
              <a:lnSpc>
                <a:spcPct val="90000"/>
              </a:lnSpc>
            </a:pPr>
            <a:r>
              <a:rPr lang="ar-SA" sz="2800"/>
              <a:t>وظل مخيم كندا بكامله في الجانب المصري بعد تقسيم مدينة رفح إلى قسمين: رفح المصرية ورفح الفلسطينية وذلك بعد تطبيق اتفاقية كامب ديفيد عام 1982</a:t>
            </a:r>
            <a:r>
              <a:rPr lang="en-US" sz="2800"/>
              <a:t>. </a:t>
            </a:r>
          </a:p>
        </p:txBody>
      </p:sp>
      <p:sp>
        <p:nvSpPr>
          <p:cNvPr id="61444" name="Rectangle 4"/>
          <p:cNvSpPr>
            <a:spLocks noGrp="1" noChangeArrowheads="1"/>
          </p:cNvSpPr>
          <p:nvPr>
            <p:ph type="title"/>
          </p:nvPr>
        </p:nvSpPr>
        <p:spPr/>
        <p:txBody>
          <a:bodyPr/>
          <a:lstStyle/>
          <a:p>
            <a:r>
              <a:rPr lang="ar-SA" sz="5600" b="1"/>
              <a:t>مخيم كندا</a:t>
            </a:r>
            <a:r>
              <a:rPr lang="en-US"/>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type="body" idx="1"/>
          </p:nvPr>
        </p:nvSpPr>
        <p:spPr>
          <a:xfrm>
            <a:off x="457200" y="836613"/>
            <a:ext cx="8229600" cy="5294312"/>
          </a:xfrm>
        </p:spPr>
        <p:txBody>
          <a:bodyPr/>
          <a:lstStyle/>
          <a:p>
            <a:pPr>
              <a:lnSpc>
                <a:spcPct val="90000"/>
              </a:lnSpc>
            </a:pPr>
            <a:r>
              <a:rPr lang="ar-SA" sz="3000"/>
              <a:t>نحو 500 عائلة فلسطينية لاجئة في هذا المخيم ويقدر عدد أفرادها بـ 5.800 نسمة منفصلين عن أهلهم وذويهم بسلك شائك، أحياناً يتم اللقاء مع ذويهم في رفح الفلسطينية بالصوت عبر السلك الشائك.</a:t>
            </a:r>
          </a:p>
          <a:p>
            <a:pPr>
              <a:lnSpc>
                <a:spcPct val="90000"/>
              </a:lnSpc>
            </a:pPr>
            <a:r>
              <a:rPr lang="ar-SA" sz="3000"/>
              <a:t>في عام 1982 اتفق الجانبان الإسرائيلي والمصري على حل المشاكل الإنسانية لهؤلاء اللاجئين والسماح لهم بالعبور على كلا الجانبين للاتصال بعائلاتهم ومتابعة أشغالهم ومصالحهم اليومية كما تم الاتفاق على نقل هذه العائلات إلى المشروع السكني في منطقة تل السلطان داخل حدود قطاع غزة غرب مدينة رفح على أن يتم إعادتهم على دفعات متباعدة من الزمن وأن تقدم السلطات المصرية لهذه العائلات تعويضاً مناسباً عن ممتلكاتهم وبيوتهم حتى يتمكنوا من بناء مساكن جديدة في تل السلطان. وقد ماطلت الحكومة الإسرائيلية في تنفيذ كل مرحلة من مراحله.</a:t>
            </a:r>
            <a:r>
              <a:rPr lang="en-US" sz="300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body" idx="1"/>
          </p:nvPr>
        </p:nvSpPr>
        <p:spPr>
          <a:xfrm>
            <a:off x="457200" y="908050"/>
            <a:ext cx="8229600" cy="5222875"/>
          </a:xfrm>
        </p:spPr>
        <p:txBody>
          <a:bodyPr/>
          <a:lstStyle/>
          <a:p>
            <a:pPr>
              <a:buFont typeface="Wingdings" pitchFamily="2" charset="2"/>
              <a:buNone/>
            </a:pPr>
            <a:r>
              <a:rPr lang="ar-SA" sz="3600"/>
              <a:t>  وفي عام 1989 بدأ الانتقال الفعلي للعائلات اللاجئة من الجانب المصري إلى الجانب الفلسطيني بمعدل عائلتين كل أسبوع فتم انتقال 883 أسرة والتي استمرت وكالة الغوث في تزويدها بالخدمات الصحية والتعليمية المحدودة جداً بالإضافة إلى الأغذية والملابس والبطانيات وخاصة للعائلات التي تعتبر من حالات العسر الشديد. ومنذ 1994، تقوم الأونروا بإدارة الأموال التي تتبرع بها الوكالة الكندية للتنمية الدولية للإنفاق على تسكينهم بالمخيم</a:t>
            </a:r>
            <a:r>
              <a:rPr lang="en-US" sz="3600"/>
              <a:t> </a:t>
            </a:r>
            <a:r>
              <a:rPr lang="ar-SA" sz="3600"/>
              <a:t>.</a:t>
            </a:r>
            <a:endParaRPr lang="en-US" sz="36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body" idx="1"/>
          </p:nvPr>
        </p:nvSpPr>
        <p:spPr/>
        <p:txBody>
          <a:bodyPr/>
          <a:lstStyle/>
          <a:p>
            <a:r>
              <a:rPr lang="ar-SA" sz="2800"/>
              <a:t>في عام 1995 عادت إلى تل السلطان 45 أسرة من مخيم كندا والذين حصلوا على مساعدة نقدية من مصر بـ 8  آلاف دولار كتعويض لكل أسرة عن الأملاك التي ستتركها في مخيم كندا. وفي عام 1997 دخلت نحو 40 أسرة إلى القطاع وسكنت في المساكن المخصصة لها وقد بلغ عدد أفرادها 200 لاجئ وبقى نحو 2800 لاجئ في مخيم كندا داخل الأراضي المصرية، تم إدخالهم في نهاية عام 2000، وإسكانهم في مشروع إسكان تل السلطان. وتبرعت حكومة كندا وصندوق التنمية الاقتصادية الكويتي بالأموال اللازمة لعملية الانتقال. وقدمت كندا الأموال اللازمة لإنشاء مركز مجتمعي في تل السلطان لصالح العائلات العائدة</a:t>
            </a:r>
            <a:r>
              <a:rPr lang="en-US" sz="280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p:txBody>
          <a:bodyPr/>
          <a:lstStyle/>
          <a:p>
            <a:r>
              <a:rPr lang="en-US">
                <a:latin typeface="Arial"/>
              </a:rPr>
              <a:t> </a:t>
            </a:r>
            <a:r>
              <a:rPr lang="ar-SA"/>
              <a:t>تقع منطقة تل السطان غرب مدينة رفح جنوبي قطاع غزة</a:t>
            </a:r>
            <a:r>
              <a:rPr lang="en-US"/>
              <a:t>.</a:t>
            </a:r>
            <a:endParaRPr lang="ar-SA"/>
          </a:p>
          <a:p>
            <a:r>
              <a:rPr lang="ar-SA"/>
              <a:t>أُنشئ سنة 1986 حيث سُمي بـ"حي كندا "بدلاً من مخيم كندا الواقع في الجانب المصري</a:t>
            </a:r>
            <a:r>
              <a:rPr lang="en-US"/>
              <a:t>.</a:t>
            </a:r>
            <a:endParaRPr lang="ar-SA"/>
          </a:p>
          <a:p>
            <a:r>
              <a:rPr lang="ar-SA"/>
              <a:t>بلغ عدد سكان مخيم كندا الذين انتقلوا إلى تل السلطان بموجب اتفاق مصري إسرائيلي نحو 17.157 نسمة عام 1997 موزعين على نحو 2417 أسرة منهم 8754 ذكراً و 8403 أنثى حسب الجهاز المركزي للإحصاء الفلسطيني</a:t>
            </a:r>
            <a:r>
              <a:rPr lang="ar-JO"/>
              <a:t>.</a:t>
            </a:r>
            <a:r>
              <a:rPr lang="en-US"/>
              <a:t> </a:t>
            </a:r>
          </a:p>
        </p:txBody>
      </p:sp>
      <p:sp>
        <p:nvSpPr>
          <p:cNvPr id="66565" name="Rectangle 5"/>
          <p:cNvSpPr>
            <a:spLocks noGrp="1" noChangeArrowheads="1"/>
          </p:cNvSpPr>
          <p:nvPr>
            <p:ph type="title"/>
          </p:nvPr>
        </p:nvSpPr>
        <p:spPr/>
        <p:txBody>
          <a:bodyPr/>
          <a:lstStyle/>
          <a:p>
            <a:r>
              <a:rPr lang="ar-SA" b="1"/>
              <a:t>مخيم تل السلطان</a:t>
            </a:r>
            <a:r>
              <a:rPr lang="en-US"/>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type="body" idx="1"/>
          </p:nvPr>
        </p:nvSpPr>
        <p:spPr/>
        <p:txBody>
          <a:bodyPr/>
          <a:lstStyle/>
          <a:p>
            <a:pPr>
              <a:lnSpc>
                <a:spcPct val="90000"/>
              </a:lnSpc>
            </a:pPr>
            <a:r>
              <a:rPr lang="ar-SA" sz="2800"/>
              <a:t>يقع مخيم المواصي بمحافظة رفح في منطقة المواصي الواقعة على ساحل البحر إلى الجهة الشمالية والتي توجد فيها أيضاً مستوطنة "رفيح يام</a:t>
            </a:r>
            <a:r>
              <a:rPr lang="en-US" sz="2800"/>
              <a:t> ".</a:t>
            </a:r>
            <a:endParaRPr lang="ar-SA" sz="2800"/>
          </a:p>
          <a:p>
            <a:pPr>
              <a:lnSpc>
                <a:spcPct val="90000"/>
              </a:lnSpc>
            </a:pPr>
            <a:r>
              <a:rPr lang="ar-SA" sz="2800"/>
              <a:t>وأنشئ المخيم منذ عام 1948 تحت اسم بلوك</a:t>
            </a:r>
            <a:r>
              <a:rPr lang="en-US" sz="2800"/>
              <a:t> "R</a:t>
            </a:r>
            <a:r>
              <a:rPr lang="en-US" sz="2800">
                <a:latin typeface="Arial"/>
              </a:rPr>
              <a:t>”</a:t>
            </a:r>
            <a:r>
              <a:rPr lang="en-US" sz="2800"/>
              <a:t> </a:t>
            </a:r>
            <a:r>
              <a:rPr lang="ar-SA" sz="2800"/>
              <a:t>المحاذية لشاطئ البحر وعلى أرض تتميز بكثبانها الرملية وسكنه عام 1948 نحو 20 عائلة فلسطينية لاجئة "ويقدر عدد أفرادها بـ 170 شخصاً</a:t>
            </a:r>
            <a:r>
              <a:rPr lang="en-US" sz="2800"/>
              <a:t>".</a:t>
            </a:r>
            <a:endParaRPr lang="ar-SA" sz="2800"/>
          </a:p>
          <a:p>
            <a:pPr>
              <a:lnSpc>
                <a:spcPct val="90000"/>
              </a:lnSpc>
            </a:pPr>
            <a:r>
              <a:rPr lang="ar-SA" sz="2800"/>
              <a:t>بلغ عدد سكان المخيم في عام 1997 نحو 991 شخصاً موزعين على 55 عائلة منهم 426 ذكراً، و565 أنثى. وفي عام 1998 ونتيجة للزيادة الطبيعية لدى الأسر فقد بلغ عدد سكان المخيم نحو 2000 شخصاً.</a:t>
            </a:r>
            <a:endParaRPr lang="en-US" sz="2800"/>
          </a:p>
        </p:txBody>
      </p:sp>
      <p:sp>
        <p:nvSpPr>
          <p:cNvPr id="67588" name="Rectangle 4"/>
          <p:cNvSpPr>
            <a:spLocks noGrp="1" noChangeArrowheads="1"/>
          </p:cNvSpPr>
          <p:nvPr>
            <p:ph type="title"/>
          </p:nvPr>
        </p:nvSpPr>
        <p:spPr/>
        <p:txBody>
          <a:bodyPr/>
          <a:lstStyle/>
          <a:p>
            <a:r>
              <a:rPr lang="ar-SA" b="1"/>
              <a:t>ج- مخيم المواصي</a:t>
            </a:r>
            <a:r>
              <a:rPr lang="en-US"/>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type="body" idx="1"/>
          </p:nvPr>
        </p:nvSpPr>
        <p:spPr/>
        <p:txBody>
          <a:bodyPr/>
          <a:lstStyle/>
          <a:p>
            <a:r>
              <a:rPr lang="en-US">
                <a:latin typeface="Arial"/>
              </a:rPr>
              <a:t> </a:t>
            </a:r>
            <a:r>
              <a:rPr lang="en-US"/>
              <a:t> </a:t>
            </a:r>
            <a:r>
              <a:rPr lang="ar-SA"/>
              <a:t>هو أصغر مخيمات القطاع، ويقع شمال غرب مدينة دير البلح، بمساحة، 156 دونماً عند الإنشاء، تقلصت إلى 132 دونماً.</a:t>
            </a:r>
          </a:p>
          <a:p>
            <a:r>
              <a:rPr lang="ar-SA"/>
              <a:t>توفرت الخيام كمسكن مؤقت لحوالي 9000 لاجئ ثم استخدمت المساكن الطينية في وقت لاحق، وفي أوائل الستينات من القرن العشرين استخدمت المساكن الأسمنتية. </a:t>
            </a:r>
          </a:p>
          <a:p>
            <a:r>
              <a:rPr lang="ar-SA"/>
              <a:t>وصل إجمالي اللاجئين المسجلين في العام 2003 إلى 19534 لاجئاً. وفي عام 2005م 20500 لاجئاً.</a:t>
            </a:r>
            <a:endParaRPr lang="en-US"/>
          </a:p>
        </p:txBody>
      </p:sp>
      <p:sp>
        <p:nvSpPr>
          <p:cNvPr id="68612" name="Rectangle 4"/>
          <p:cNvSpPr>
            <a:spLocks noGrp="1" noChangeArrowheads="1"/>
          </p:cNvSpPr>
          <p:nvPr>
            <p:ph type="title"/>
          </p:nvPr>
        </p:nvSpPr>
        <p:spPr/>
        <p:txBody>
          <a:bodyPr/>
          <a:lstStyle/>
          <a:p>
            <a:r>
              <a:rPr lang="ar-SA" b="1"/>
              <a:t>مخيم دير البلح</a:t>
            </a:r>
            <a:r>
              <a:rPr lang="ar-SA"/>
              <a:t> </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type="body" idx="1"/>
          </p:nvPr>
        </p:nvSpPr>
        <p:spPr/>
        <p:txBody>
          <a:bodyPr/>
          <a:lstStyle/>
          <a:p>
            <a:pPr>
              <a:lnSpc>
                <a:spcPct val="90000"/>
              </a:lnSpc>
            </a:pPr>
            <a:r>
              <a:rPr lang="en-US">
                <a:latin typeface="Arial"/>
              </a:rPr>
              <a:t> </a:t>
            </a:r>
            <a:r>
              <a:rPr lang="ar-SA"/>
              <a:t>ويعود معظم اللاجئين الأصليين إلى قرى في وسط وجنوب فلسطين قبل عام 1948</a:t>
            </a:r>
            <a:r>
              <a:rPr lang="en-US"/>
              <a:t>. </a:t>
            </a:r>
            <a:endParaRPr lang="ar-SA"/>
          </a:p>
          <a:p>
            <a:pPr>
              <a:lnSpc>
                <a:spcPct val="90000"/>
              </a:lnSpc>
            </a:pPr>
            <a:r>
              <a:rPr lang="ar-SA"/>
              <a:t>قبل انتفاضة الأقصى في سبتمبر 2000، عمل معظم اللاجئين كعمالة في إسرائيل أو في الزراعة المحلية. ويدير بعض اللاجئين محلاتهم وورشهم الخاصة. وهناك سوق عام يفتح أبوابه كل يوم ثلاثاء بالمخيم</a:t>
            </a:r>
            <a:r>
              <a:rPr lang="en-US"/>
              <a:t>.</a:t>
            </a:r>
            <a:endParaRPr lang="ar-SA"/>
          </a:p>
          <a:p>
            <a:pPr>
              <a:lnSpc>
                <a:spcPct val="90000"/>
              </a:lnSpc>
            </a:pPr>
            <a:r>
              <a:rPr lang="ar-SA"/>
              <a:t>لم يكن بالمخيم شبكة صرف صحي قبل 1998م عندما استكملت الأونروا إنشاء محطة لضخ مياه الصرف بتبرعات من حكومة اليابان.</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ChangeArrowheads="1"/>
          </p:cNvSpPr>
          <p:nvPr>
            <p:ph type="body" idx="1"/>
          </p:nvPr>
        </p:nvSpPr>
        <p:spPr>
          <a:xfrm>
            <a:off x="457200" y="692150"/>
            <a:ext cx="8229600" cy="5689600"/>
          </a:xfrm>
        </p:spPr>
        <p:txBody>
          <a:bodyPr/>
          <a:lstStyle/>
          <a:p>
            <a:r>
              <a:rPr lang="en-US">
                <a:latin typeface="Arial"/>
              </a:rPr>
              <a:t> </a:t>
            </a:r>
            <a:r>
              <a:rPr lang="en-US"/>
              <a:t> </a:t>
            </a:r>
            <a:r>
              <a:rPr lang="ar-SA"/>
              <a:t>في أواخر 1997، شقت السلطة الفلسطينية الطريق الساحلي الرئيسي جنوبا بين المخيم والبحر. ودمرت مساكن عديدة للإفساح للطريق الجديد، وأعطيت الأسر رقعا صغيرة من الأرض وبعض المال كتعويض لبناء مساكن جديدة خارج المخيم</a:t>
            </a:r>
            <a:r>
              <a:rPr lang="en-US"/>
              <a:t>.</a:t>
            </a:r>
            <a:endParaRPr lang="ar-SA"/>
          </a:p>
          <a:p>
            <a:r>
              <a:rPr lang="ar-SA"/>
              <a:t>تدير الأونروا ثمان مدارس (6 ابتدائية و2 إعدادية) ينتظم فيها 8785 طالبا عام 2004/2005</a:t>
            </a:r>
            <a:r>
              <a:rPr lang="en-US"/>
              <a:t>. </a:t>
            </a:r>
            <a:r>
              <a:rPr lang="ar-SA"/>
              <a:t>وتعمل مدرسة واحدة فقط بنظام الفترة الواحدة</a:t>
            </a:r>
            <a:r>
              <a:rPr lang="en-US"/>
              <a:t>.</a:t>
            </a:r>
          </a:p>
          <a:p>
            <a:r>
              <a:rPr lang="ar-SA"/>
              <a:t>في المخيم مركز صحي واحد أجرت الوكالة له أعمال تجديد في يونيو 1993م. ويعمل فيه 39 عاملاً. ويرتاده 9500 مريض في المتوسط شهريا</a:t>
            </a:r>
            <a:r>
              <a:rPr lang="en-US"/>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ar-SA" b="1"/>
              <a:t>نشأة وتطور قطاع غزة</a:t>
            </a:r>
            <a:endParaRPr lang="en-US" b="1"/>
          </a:p>
        </p:txBody>
      </p:sp>
      <p:sp>
        <p:nvSpPr>
          <p:cNvPr id="11267" name="Rectangle 3"/>
          <p:cNvSpPr>
            <a:spLocks noGrp="1" noChangeArrowheads="1"/>
          </p:cNvSpPr>
          <p:nvPr>
            <p:ph type="body" idx="1"/>
          </p:nvPr>
        </p:nvSpPr>
        <p:spPr/>
        <p:txBody>
          <a:bodyPr/>
          <a:lstStyle/>
          <a:p>
            <a:pPr>
              <a:buFont typeface="Wingdings" pitchFamily="2" charset="2"/>
              <a:buNone/>
            </a:pPr>
            <a:r>
              <a:rPr lang="ar-SA" sz="4800"/>
              <a:t>  يقع قطاع غزة على الساحل الفلسطيني الجنوبي على البحر الأبيض المتوسط ويحده من الشمال قضاء الرملة ومن الشرق قضاء الخليل وبئر السبع ومن الجنوب شبه جزيرة سيناء ومن الغرب البحر الأبيض المتوسط.</a:t>
            </a:r>
            <a:r>
              <a:rPr lang="en-US" sz="2800"/>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type="body" idx="1"/>
          </p:nvPr>
        </p:nvSpPr>
        <p:spPr>
          <a:xfrm>
            <a:off x="457200" y="692150"/>
            <a:ext cx="8229600" cy="5400675"/>
          </a:xfrm>
        </p:spPr>
        <p:txBody>
          <a:bodyPr/>
          <a:lstStyle/>
          <a:p>
            <a:r>
              <a:rPr lang="ar-SA"/>
              <a:t>في المخيم مركز برامج للمرأة ومركز أنشطة شبابية</a:t>
            </a:r>
            <a:r>
              <a:rPr lang="en-US"/>
              <a:t>.</a:t>
            </a:r>
            <a:r>
              <a:rPr lang="ar-SA"/>
              <a:t> ومركز تأهيل مجتمعي افتتح أواخر عام 1997 ملحقا بمركز المرأة لتقديم الخدمات إلى 35 من الأطفال المعاقين والخدمات التعليمية التكاملية الأخرى لحوالي 750 طفلا</a:t>
            </a:r>
            <a:r>
              <a:rPr lang="en-US"/>
              <a:t>.</a:t>
            </a:r>
            <a:endParaRPr lang="ar-SA"/>
          </a:p>
          <a:p>
            <a:r>
              <a:rPr lang="ar-SA"/>
              <a:t>تقدر حالات العسر الشديد بـ 995 أسرة تتألف من 4147 لاجئاً مسجلاً تحصل على مساعدات الوكالة. وفي المخيم مركز توزيع أغذية واحد، مشترك مع مخيم المغازي</a:t>
            </a:r>
            <a:r>
              <a:rPr lang="en-US"/>
              <a:t> </a:t>
            </a:r>
          </a:p>
          <a:p>
            <a:r>
              <a:rPr lang="en-US" sz="2800">
                <a:latin typeface="Arial"/>
              </a:rPr>
              <a:t> </a:t>
            </a:r>
            <a:r>
              <a:rPr lang="en-US" sz="2800"/>
              <a:t> </a:t>
            </a:r>
            <a:r>
              <a:rPr lang="ar-SA" sz="2800"/>
              <a:t>ومن المشاكل الرئيسة في المخيم: البطالة، وكثافة سكانية عالية، تعذُّر الوصول إلى موارد مائية كافية. كما يعاني من نقص الخدمات التعليمية، والصحية، والاجتماعية</a:t>
            </a:r>
            <a:r>
              <a:rPr lang="en-US" sz="2800"/>
              <a:t>.</a:t>
            </a:r>
            <a:r>
              <a:rPr lang="en-US" sz="2800">
                <a:latin typeface="Arial"/>
              </a:rPr>
              <a:t> </a:t>
            </a:r>
            <a:endParaRPr lang="en-US" sz="28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b="1">
                <a:latin typeface="Arial"/>
              </a:rPr>
              <a:t> </a:t>
            </a:r>
            <a:r>
              <a:rPr lang="ar-SA" b="1"/>
              <a:t>مخيم خان يونس</a:t>
            </a:r>
            <a:r>
              <a:rPr lang="ar-SA"/>
              <a:t> </a:t>
            </a:r>
            <a:endParaRPr lang="en-US"/>
          </a:p>
        </p:txBody>
      </p:sp>
      <p:sp>
        <p:nvSpPr>
          <p:cNvPr id="73731" name="Rectangle 3"/>
          <p:cNvSpPr>
            <a:spLocks noGrp="1" noChangeArrowheads="1"/>
          </p:cNvSpPr>
          <p:nvPr>
            <p:ph type="body" idx="1"/>
          </p:nvPr>
        </p:nvSpPr>
        <p:spPr/>
        <p:txBody>
          <a:bodyPr/>
          <a:lstStyle/>
          <a:p>
            <a:pPr>
              <a:lnSpc>
                <a:spcPct val="90000"/>
              </a:lnSpc>
            </a:pPr>
            <a:r>
              <a:rPr lang="ar-SA"/>
              <a:t>أُنشئ عام 1949، بمساحة 549 دونماً عند الإنشاء، زادت بعد ذلك إلى 564 دونماً.</a:t>
            </a:r>
          </a:p>
          <a:p>
            <a:pPr>
              <a:lnSpc>
                <a:spcPct val="90000"/>
              </a:lnSpc>
            </a:pPr>
            <a:r>
              <a:rPr lang="ar-SA"/>
              <a:t>يقع غرب مدينة خانيونس على مسافة كيلومترين من البحر جنوبي قطاع غزة.. </a:t>
            </a:r>
          </a:p>
          <a:p>
            <a:pPr>
              <a:lnSpc>
                <a:spcPct val="90000"/>
              </a:lnSpc>
            </a:pPr>
            <a:r>
              <a:rPr lang="ar-SA"/>
              <a:t>يبلغ عدد السكان حوالي 49680 نسمة داخل المخيم، وحوالي 68792 نسمة خارج المخيم، حسب إحصاءات الوكالة لعام 1995 وصل عدد المسجلين لدى الـ(أونروا) عام 2003 إلى 63219 نسمة. بلغوا حوالي 69737 لاجئ مسجل في عام 2009م.</a:t>
            </a: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3"/>
          <p:cNvSpPr>
            <a:spLocks noGrp="1" noChangeArrowheads="1"/>
          </p:cNvSpPr>
          <p:nvPr>
            <p:ph type="body" idx="1"/>
          </p:nvPr>
        </p:nvSpPr>
        <p:spPr/>
        <p:txBody>
          <a:bodyPr/>
          <a:lstStyle/>
          <a:p>
            <a:r>
              <a:rPr lang="ar-SA"/>
              <a:t>ينقسم المخيم إلى 13 بلوك، البعض منها في مناطق منخفضة يغطيها الفيضان شتاء. ومعظم المساكن من الطوب الأسمنتي المغطى بالأسبستوس. ولا يوجد نظام صرف صحي بالمخيم. وتزود جميع المساكن بالمياه من آبار المياه البلدية والخاصة.</a:t>
            </a:r>
          </a:p>
          <a:p>
            <a:r>
              <a:rPr lang="ar-SA"/>
              <a:t>لأكثر من ثلاثين عاماً عانى البلوك الغربي (البلوك 1) من قربه الشديد من مستوطنة جوش قطيف اليهودية حتى عام 2005م</a:t>
            </a:r>
            <a:r>
              <a:rPr lang="en-US"/>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457200" y="1125538"/>
            <a:ext cx="8229600" cy="5005387"/>
          </a:xfrm>
        </p:spPr>
        <p:txBody>
          <a:bodyPr/>
          <a:lstStyle/>
          <a:p>
            <a:pPr algn="justLow">
              <a:buSzTx/>
              <a:buFont typeface="Symbol" pitchFamily="18" charset="2"/>
              <a:buChar char=""/>
            </a:pPr>
            <a:r>
              <a:rPr lang="ar-SA" sz="3600"/>
              <a:t>قبل إغلاق قطاع غزة في سبتمبر 2000، عمل معظم اللاجئين عملاً في إسرائيل أو في الزراعة المحلية وصيد الأسماك. ومن أجل الوصول إلى البحر أو المزارع في منطقة المواصي بالقرب من البحر، كان يتعين على العمال المرور من خلال نقطة تفتيش إسرائيلية عند مدخل مستوطنة جوش قطيف الإسرائيلية. ويدير بعض اللاجئين محلاتهم وورشهم الخاصة. وهناك سوق عام يفتح أبوابه كل يوم أربعاء بالمخيم</a:t>
            </a:r>
            <a:r>
              <a:rPr lang="en-US" sz="3600"/>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p:cNvSpPr>
            <a:spLocks noGrp="1" noChangeArrowheads="1"/>
          </p:cNvSpPr>
          <p:nvPr>
            <p:ph type="body" idx="1"/>
          </p:nvPr>
        </p:nvSpPr>
        <p:spPr/>
        <p:txBody>
          <a:bodyPr/>
          <a:lstStyle/>
          <a:p>
            <a:pPr>
              <a:lnSpc>
                <a:spcPct val="90000"/>
              </a:lnSpc>
            </a:pPr>
            <a:r>
              <a:rPr lang="en-US">
                <a:latin typeface="Arial"/>
              </a:rPr>
              <a:t> </a:t>
            </a:r>
            <a:r>
              <a:rPr lang="en-US"/>
              <a:t> </a:t>
            </a:r>
            <a:r>
              <a:rPr lang="ar-SA"/>
              <a:t>منذ شهر أيلول عام 2000 أحصت دائرة الإغاثة والخدمات الاجتماعية التابعة للأونروا 752 منزلا تم تدميرها جراء العمليات العسكرية الإسرائيلية في المخيم. </a:t>
            </a:r>
          </a:p>
          <a:p>
            <a:pPr>
              <a:lnSpc>
                <a:spcPct val="90000"/>
              </a:lnSpc>
            </a:pPr>
            <a:r>
              <a:rPr lang="ar-SA"/>
              <a:t>بنت الأونروا 256 منزلاً لإعادة إسكان 281 عائلة تعرضت منازلها للتدمير من العدو. ولم تف الميزانة لإعادة إسكان الباقين.</a:t>
            </a:r>
          </a:p>
          <a:p>
            <a:pPr>
              <a:lnSpc>
                <a:spcPct val="90000"/>
              </a:lnSpc>
            </a:pPr>
            <a:r>
              <a:rPr lang="ar-SA"/>
              <a:t>تدير الأونروا 20 مدرسة (14 ابتدائية و6 إعدادية) ينتظم فيها 18680 طالبا عام 2004/2005. وتعمل 3 مدارس فقط بنظام الفترة الواحدة</a:t>
            </a:r>
            <a:r>
              <a:rPr lang="en-US"/>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p:cNvSpPr>
            <a:spLocks noGrp="1" noChangeArrowheads="1"/>
          </p:cNvSpPr>
          <p:nvPr>
            <p:ph type="body" idx="1"/>
          </p:nvPr>
        </p:nvSpPr>
        <p:spPr/>
        <p:txBody>
          <a:bodyPr/>
          <a:lstStyle/>
          <a:p>
            <a:r>
              <a:rPr lang="ar-SA"/>
              <a:t>في المخيم ثلاثة مراكز صحية، أحدها في قرية معن القريبة أنشئ في عام 1996م، وتضم جناحاً للنساء والولادة</a:t>
            </a:r>
            <a:r>
              <a:rPr lang="en-US"/>
              <a:t>. </a:t>
            </a:r>
            <a:r>
              <a:rPr lang="ar-SA"/>
              <a:t>يعمل بالمراكز 80 عاملاً. وهناك 33500 زيارة مريض في المتوسط شهريا. ونحو 10500 زيارة مريض في المتوسط شهريا في مركز معن الصحي.</a:t>
            </a:r>
          </a:p>
          <a:p>
            <a:r>
              <a:rPr lang="ar-SA"/>
              <a:t>هناك 3112 أسرة تتألف من 14798 فردا مسجلة كحالات عسر شديد مستحقة لمساعدات الإغاثة بالوكالة</a:t>
            </a:r>
            <a:r>
              <a:rPr lang="en-US"/>
              <a:t>.</a:t>
            </a:r>
            <a:r>
              <a:rPr lang="ar-SA"/>
              <a:t> وفي المخيم مركز توزيع أغذية واحد.</a:t>
            </a:r>
            <a:r>
              <a:rPr lang="en-US"/>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p:cNvSpPr>
            <a:spLocks noGrp="1" noChangeArrowheads="1"/>
          </p:cNvSpPr>
          <p:nvPr>
            <p:ph type="body" idx="1"/>
          </p:nvPr>
        </p:nvSpPr>
        <p:spPr>
          <a:xfrm>
            <a:off x="457200" y="620713"/>
            <a:ext cx="8229600" cy="5832475"/>
          </a:xfrm>
        </p:spPr>
        <p:txBody>
          <a:bodyPr/>
          <a:lstStyle/>
          <a:p>
            <a:r>
              <a:rPr lang="ar-SA"/>
              <a:t>أنشئ مركز برامج المرأة عام 1992، وتدير المركز لجنة إدارية تختارها الأونروا. وينخرط حوالي 7500 امرأة و2500 طفلا في برامجه سنويا</a:t>
            </a:r>
            <a:r>
              <a:rPr lang="en-US"/>
              <a:t>.</a:t>
            </a:r>
            <a:endParaRPr lang="ar-SA"/>
          </a:p>
          <a:p>
            <a:r>
              <a:rPr lang="ar-SA"/>
              <a:t>تم التوسع في مركز الأنشطة الشبابية الذي يقدم برامج رياضية واجتماعية وثقافية. وهناك مركز تأهيل مجتمعي أنشئ عام 1993 في مبنى قديم تابع للأونروا. وفي 1998 يقدم خدمات التأهيل إلى أكثر من 45 لاجئا معوقا .</a:t>
            </a:r>
            <a:endParaRPr lang="en-US"/>
          </a:p>
          <a:p>
            <a:r>
              <a:rPr lang="ar-SA"/>
              <a:t>ومن المشاكل الرئيسة في المخيم: البطالة العالية، وكثافة سكانية عالية، ونقص المساكن، وتعذُّر الوصول إلى موارد مائية كافية. كما يعاني من نقص الخدمات التعليمية، والصحية، والاجتماعية</a:t>
            </a:r>
            <a:r>
              <a:rPr lang="en-US"/>
              <a:t>.</a:t>
            </a:r>
            <a:r>
              <a:rPr lang="en-US">
                <a:latin typeface="Arial"/>
              </a:rPr>
              <a:t> </a:t>
            </a:r>
            <a:r>
              <a:rPr lang="en-US"/>
              <a:t> </a:t>
            </a:r>
          </a:p>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type="body" idx="1"/>
          </p:nvPr>
        </p:nvSpPr>
        <p:spPr/>
        <p:txBody>
          <a:bodyPr/>
          <a:lstStyle/>
          <a:p>
            <a:r>
              <a:rPr lang="ar-SA" sz="2800"/>
              <a:t>أُنشئ عام 1948، وهو يقع إلى الشمال الشرقي من مدينة غزة، وعلى مسافة كيلو متر عن الطريق الرئيسي (غزة - يافا). يحد المخيم من الغرب والجنوب بلدتا جباليا، والنزلة، ومن الشمال بلدة بيت لاهيا، ومن الشرق بساتين الحمضيات. </a:t>
            </a:r>
          </a:p>
          <a:p>
            <a:r>
              <a:rPr lang="ar-SA" sz="2800"/>
              <a:t>بلغت مساحة المخيم، عند الإنشاء حوالي، 1403 دونمات، وصلت إلى 1448 دونماً.</a:t>
            </a:r>
          </a:p>
          <a:p>
            <a:r>
              <a:rPr lang="ar-SA" sz="2800"/>
              <a:t>بلغ عدد السكان في البداية، حوالي 37.800 نسمة، مقسمين على 5587 عائلة، ووصل التعداد في عام 2003، إلى حوالي 106691 نسمة.  وفي عام 2009م 108134 لاجئاً. </a:t>
            </a:r>
            <a:endParaRPr lang="en-US" sz="2800"/>
          </a:p>
        </p:txBody>
      </p:sp>
      <p:sp>
        <p:nvSpPr>
          <p:cNvPr id="81924" name="Rectangle 4"/>
          <p:cNvSpPr>
            <a:spLocks noGrp="1" noChangeArrowheads="1"/>
          </p:cNvSpPr>
          <p:nvPr>
            <p:ph type="title"/>
          </p:nvPr>
        </p:nvSpPr>
        <p:spPr/>
        <p:txBody>
          <a:bodyPr/>
          <a:lstStyle/>
          <a:p>
            <a:r>
              <a:rPr lang="ar-SA" b="1"/>
              <a:t>مخيم جباليا</a:t>
            </a:r>
            <a:r>
              <a:rPr lang="en-US"/>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3"/>
          <p:cNvSpPr>
            <a:spLocks noGrp="1" noChangeArrowheads="1"/>
          </p:cNvSpPr>
          <p:nvPr>
            <p:ph type="body" idx="1"/>
          </p:nvPr>
        </p:nvSpPr>
        <p:spPr/>
        <p:txBody>
          <a:bodyPr/>
          <a:lstStyle/>
          <a:p>
            <a:pPr>
              <a:lnSpc>
                <a:spcPct val="90000"/>
              </a:lnSpc>
            </a:pPr>
            <a:r>
              <a:rPr lang="ar-SA"/>
              <a:t>يذكر بأن مخيم جباليا انطلقت منه الشرارة الأولى للانتفاضة الأولى المباركة، في يغطي المخيم مساحة 1.4 كيلو متر مربع، وتتلاصق المساكن التي لا تزيد مساحتها عن 40م2.</a:t>
            </a:r>
          </a:p>
          <a:p>
            <a:pPr>
              <a:lnSpc>
                <a:spcPct val="90000"/>
              </a:lnSpc>
            </a:pPr>
            <a:r>
              <a:rPr lang="ar-SA"/>
              <a:t>وقد اندلعت الانتفاضة الفلسطينية الأولى في مخيم جباليا في 8/12/1987م.</a:t>
            </a:r>
          </a:p>
          <a:p>
            <a:pPr>
              <a:lnSpc>
                <a:spcPct val="90000"/>
              </a:lnSpc>
            </a:pPr>
            <a:r>
              <a:rPr lang="ar-SA"/>
              <a:t>قبل إغلاق قطاع غزة في سبتمبر 2000، عمل معظم اللاجئين كعمالة زراعية في إسرائيل أو محليا في المزارع القريبة في بيت لاهيا. ويمتلك البعض محلات صغيرة في المخيم ويعمل القليل منهم في مشاريع صغيرة</a:t>
            </a:r>
            <a:r>
              <a:rPr lang="en-US"/>
              <a: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3"/>
          <p:cNvSpPr>
            <a:spLocks noGrp="1" noChangeArrowheads="1"/>
          </p:cNvSpPr>
          <p:nvPr>
            <p:ph type="body" idx="1"/>
          </p:nvPr>
        </p:nvSpPr>
        <p:spPr>
          <a:xfrm>
            <a:off x="457200" y="1052513"/>
            <a:ext cx="8229600" cy="5078412"/>
          </a:xfrm>
        </p:spPr>
        <p:txBody>
          <a:bodyPr/>
          <a:lstStyle/>
          <a:p>
            <a:r>
              <a:rPr lang="ar-SA" sz="3600"/>
              <a:t>تدير الأونروا 25 مدرسة (18 مدرسة ابتدائية و7 مدارس إعدادية ينتظم فيها 29231 طالبا عام 2004/2005. تعمل جميع المدارس على نظام الفترتين</a:t>
            </a:r>
            <a:r>
              <a:rPr lang="en-US" sz="3600"/>
              <a:t>. </a:t>
            </a:r>
            <a:r>
              <a:rPr lang="ar-SA" sz="3600"/>
              <a:t>وهناك 13 مدرسة إضافية في بيت لاهيا وبيت حانون وعزبة بيت حانون.</a:t>
            </a:r>
          </a:p>
          <a:p>
            <a:r>
              <a:rPr lang="ar-SA" sz="3600"/>
              <a:t>في المخيم مركز صحي يقدم الرعاية الصحية الأولية ويديره 75 عامل صحة موزعين على</a:t>
            </a:r>
            <a:r>
              <a:rPr lang="en-US" sz="3600">
                <a:latin typeface="Arial"/>
              </a:rPr>
              <a:t>   </a:t>
            </a:r>
            <a:r>
              <a:rPr lang="en-US" sz="3600"/>
              <a:t> </a:t>
            </a:r>
            <a:r>
              <a:rPr lang="ar-SA" sz="3600"/>
              <a:t>فترتي الصباح والمساء. وهناك 30120 زيارة مريض في المتوسط شهريا</a:t>
            </a:r>
            <a:r>
              <a:rPr lang="en-US" sz="360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5"/>
          <p:cNvSpPr>
            <a:spLocks noGrp="1" noChangeArrowheads="1"/>
          </p:cNvSpPr>
          <p:nvPr>
            <p:ph type="subTitle" idx="1"/>
          </p:nvPr>
        </p:nvSpPr>
        <p:spPr>
          <a:xfrm>
            <a:off x="971550" y="692150"/>
            <a:ext cx="7345363" cy="5400675"/>
          </a:xfrm>
        </p:spPr>
        <p:txBody>
          <a:bodyPr/>
          <a:lstStyle/>
          <a:p>
            <a:r>
              <a:rPr lang="ar-SA" sz="4400"/>
              <a:t>نشأ قطاع غزة في عام 1949 بعد توقيع اتفاقية رودس بين مصر وإسرائيل، حيث خضع للإدارة المصرية</a:t>
            </a:r>
            <a:r>
              <a:rPr lang="en-US" sz="4400"/>
              <a:t>.</a:t>
            </a:r>
            <a:r>
              <a:rPr lang="ar-JO" sz="5400"/>
              <a:t> </a:t>
            </a:r>
            <a:endParaRPr lang="ar-SA" sz="5400"/>
          </a:p>
          <a:p>
            <a:r>
              <a:rPr lang="ar-JO" sz="4800"/>
              <a:t>في </a:t>
            </a:r>
            <a:r>
              <a:rPr lang="ar-SA" sz="4800"/>
              <a:t>الفترة 1949-1954م</a:t>
            </a:r>
            <a:r>
              <a:rPr lang="ar-JO" sz="4800"/>
              <a:t> حمل اسم:</a:t>
            </a:r>
            <a:r>
              <a:rPr lang="ar-JO" sz="5400"/>
              <a:t> </a:t>
            </a:r>
            <a:endParaRPr lang="ar-SA" sz="5400"/>
          </a:p>
          <a:p>
            <a:r>
              <a:rPr lang="ar-JO" sz="5400"/>
              <a:t>(</a:t>
            </a:r>
            <a:r>
              <a:rPr lang="ar-SA" sz="5400"/>
              <a:t>المناطق الفلسطينية الخاضعة لرقابة القوات المصرية)</a:t>
            </a:r>
            <a:endParaRPr lang="en-US" sz="54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3"/>
          <p:cNvSpPr>
            <a:spLocks noGrp="1" noChangeArrowheads="1"/>
          </p:cNvSpPr>
          <p:nvPr>
            <p:ph type="body" idx="1"/>
          </p:nvPr>
        </p:nvSpPr>
        <p:spPr>
          <a:xfrm>
            <a:off x="457200" y="836712"/>
            <a:ext cx="8229600" cy="4530725"/>
          </a:xfrm>
        </p:spPr>
        <p:txBody>
          <a:bodyPr/>
          <a:lstStyle/>
          <a:p>
            <a:r>
              <a:rPr lang="ar-SA" dirty="0"/>
              <a:t>أنشأت </a:t>
            </a:r>
            <a:r>
              <a:rPr lang="ar-SA" dirty="0" err="1"/>
              <a:t>الأونروا</a:t>
            </a:r>
            <a:r>
              <a:rPr lang="ar-SA" dirty="0"/>
              <a:t> مركز لبرامج المرأة في نوفمبر 1995، </a:t>
            </a:r>
            <a:r>
              <a:rPr lang="ar-SA" dirty="0" err="1"/>
              <a:t>ومنذئذ</a:t>
            </a:r>
            <a:r>
              <a:rPr lang="ar-SA" dirty="0"/>
              <a:t> شارك حوالي 8000 امرأة وطفل في الأنشطة كل عام</a:t>
            </a:r>
            <a:r>
              <a:rPr lang="en-US" dirty="0"/>
              <a:t>. </a:t>
            </a:r>
            <a:r>
              <a:rPr lang="ar-SA" dirty="0"/>
              <a:t>وتقدم الوكالة دعما ماليا وإداريا لمركز أنشطة شبابية يوفر البرامج الرياضية والاجتماعية والثقافية</a:t>
            </a:r>
            <a:r>
              <a:rPr lang="en-US" dirty="0"/>
              <a:t>.</a:t>
            </a:r>
            <a:endParaRPr lang="ar-SA" dirty="0"/>
          </a:p>
          <a:p>
            <a:r>
              <a:rPr lang="ar-SA" dirty="0"/>
              <a:t>أنشئ مركز تأهيل مجتمعي عام 1991 في مركز تغذية قديم تابع </a:t>
            </a:r>
            <a:r>
              <a:rPr lang="ar-SA" dirty="0" err="1"/>
              <a:t>للوكالة.</a:t>
            </a:r>
            <a:r>
              <a:rPr lang="ar-SA" dirty="0"/>
              <a:t> وأعيد بناء المركز عام </a:t>
            </a:r>
            <a:r>
              <a:rPr lang="ar-SA" dirty="0" err="1"/>
              <a:t>1997بتمويل</a:t>
            </a:r>
            <a:r>
              <a:rPr lang="ar-SA" dirty="0"/>
              <a:t> من الحكومة </a:t>
            </a:r>
            <a:r>
              <a:rPr lang="ar-SA" dirty="0" err="1"/>
              <a:t>اليابانية.</a:t>
            </a:r>
            <a:r>
              <a:rPr lang="ar-SA" dirty="0"/>
              <a:t> ويقدم المركز الخدمات إلى 83 لاجئاً معاقاً ولديه</a:t>
            </a:r>
            <a:r>
              <a:rPr lang="en-US" dirty="0">
                <a:latin typeface="Arial"/>
              </a:rPr>
              <a:t> </a:t>
            </a:r>
            <a:r>
              <a:rPr lang="ar-SA" dirty="0"/>
              <a:t>برنامج خارجي ومركز سمعي</a:t>
            </a:r>
            <a:r>
              <a:rPr lang="en-US" dirty="0"/>
              <a: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Grp="1" noChangeArrowheads="1"/>
          </p:cNvSpPr>
          <p:nvPr>
            <p:ph type="body" idx="1"/>
          </p:nvPr>
        </p:nvSpPr>
        <p:spPr/>
        <p:txBody>
          <a:bodyPr/>
          <a:lstStyle/>
          <a:p>
            <a:r>
              <a:rPr lang="ar-SA"/>
              <a:t>هناك 3568 أسرة تتألف من 16914 فردا مسجلة كحالات عسر شديد مستحقة لمساعدات الإغاثة بالوكالة</a:t>
            </a:r>
            <a:r>
              <a:rPr lang="en-US"/>
              <a:t>.</a:t>
            </a:r>
            <a:r>
              <a:rPr lang="ar-SA"/>
              <a:t> وفي المخيم مركز توزيع أغذية واحد.</a:t>
            </a:r>
          </a:p>
          <a:p>
            <a:r>
              <a:rPr lang="ar-SA"/>
              <a:t>ومن المشاكل الرئيسة في المخيم: البطالة العالية، وكثافة سكانية عالية، ونقص المساكن، وتعذُّر الوصول إلى موارد مائية كافية. كما يعاني من نقص الخدمات التعليمية، والصحية، والاجتماعية</a:t>
            </a:r>
            <a:r>
              <a:rPr lang="en-US"/>
              <a:t>.</a:t>
            </a:r>
            <a:r>
              <a:rPr lang="en-US">
                <a:latin typeface="Arial"/>
              </a:rPr>
              <a:t> </a:t>
            </a:r>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3"/>
          <p:cNvSpPr>
            <a:spLocks noGrp="1" noChangeArrowheads="1"/>
          </p:cNvSpPr>
          <p:nvPr>
            <p:ph type="body" idx="1"/>
          </p:nvPr>
        </p:nvSpPr>
        <p:spPr/>
        <p:txBody>
          <a:bodyPr/>
          <a:lstStyle/>
          <a:p>
            <a:pPr>
              <a:lnSpc>
                <a:spcPct val="90000"/>
              </a:lnSpc>
            </a:pPr>
            <a:r>
              <a:rPr lang="ar-SA"/>
              <a:t>أُنشئ عام 1948، وهو من المخيمات الكبرى في القطاع، من حيث عدد السكان والمساحة. </a:t>
            </a:r>
          </a:p>
          <a:p>
            <a:pPr>
              <a:lnSpc>
                <a:spcPct val="90000"/>
              </a:lnSpc>
            </a:pPr>
            <a:r>
              <a:rPr lang="ar-SA"/>
              <a:t>يقع على بعد 8 كم جنوب مدينة غزة، وعلى بعد 6 كم شمال بلدة دير البلح. ويفصل «وادي غزة«، بين شمال النصيرات وجنوبها. </a:t>
            </a:r>
          </a:p>
          <a:p>
            <a:pPr>
              <a:lnSpc>
                <a:spcPct val="90000"/>
              </a:lnSpc>
            </a:pPr>
            <a:r>
              <a:rPr lang="ar-SA"/>
              <a:t>يعيش السكان في بيوت متلاصقة، وأكثر من 25% من هذه البيوت متداعية، ومعرضة للانهيار، ففي موسم شتاء عام 1983، ونتيجة لهبوب العواصف، سقطت وتهدم عدد كبير منها، وبخاصة تلك الواقعة على مقربة من الشاطئ. </a:t>
            </a:r>
            <a:endParaRPr lang="en-US"/>
          </a:p>
        </p:txBody>
      </p:sp>
      <p:sp>
        <p:nvSpPr>
          <p:cNvPr id="92164" name="Rectangle 4"/>
          <p:cNvSpPr>
            <a:spLocks noGrp="1" noChangeArrowheads="1"/>
          </p:cNvSpPr>
          <p:nvPr>
            <p:ph type="title"/>
          </p:nvPr>
        </p:nvSpPr>
        <p:spPr/>
        <p:txBody>
          <a:bodyPr/>
          <a:lstStyle/>
          <a:p>
            <a:r>
              <a:rPr lang="ar-JO" b="1"/>
              <a:t>مخيم النصيرات</a:t>
            </a:r>
            <a:r>
              <a:rPr lang="ar-JO"/>
              <a:t> </a:t>
            </a:r>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3"/>
          <p:cNvSpPr>
            <a:spLocks noGrp="1" noChangeArrowheads="1"/>
          </p:cNvSpPr>
          <p:nvPr>
            <p:ph type="body" idx="1"/>
          </p:nvPr>
        </p:nvSpPr>
        <p:spPr>
          <a:xfrm>
            <a:off x="468313" y="333375"/>
            <a:ext cx="8229600" cy="5975350"/>
          </a:xfrm>
        </p:spPr>
        <p:txBody>
          <a:bodyPr/>
          <a:lstStyle/>
          <a:p>
            <a:pPr>
              <a:lnSpc>
                <a:spcPct val="90000"/>
              </a:lnSpc>
            </a:pPr>
            <a:r>
              <a:rPr lang="en-US">
                <a:latin typeface="Arial"/>
              </a:rPr>
              <a:t> </a:t>
            </a:r>
            <a:r>
              <a:rPr lang="en-US"/>
              <a:t> </a:t>
            </a:r>
            <a:r>
              <a:rPr lang="ar-SA"/>
              <a:t>استقر في المخيم16000 لاجئاً في عام 1948م. بلغ عدد السكان عام 1967 حوالي 17600 نسمة، ارتفع إلى 28200 نسمة في عام 1987، ووصل إلى 57120 نسمة عام 2003 وبلغ 63179 في عام 2009م مسجلين لدى الـ(أونروا).</a:t>
            </a:r>
          </a:p>
          <a:p>
            <a:pPr>
              <a:lnSpc>
                <a:spcPct val="90000"/>
              </a:lnSpc>
            </a:pPr>
            <a:r>
              <a:rPr lang="ar-SA"/>
              <a:t>في المخيم مركز للنشاط النسائي، ومركز لرعاية وتدريب المكفوفين، روضة أطفال، ومركز لتعليم الطباعة والسكرتارية. وثمة عيادة طبية، ومستوصف صحي. </a:t>
            </a:r>
          </a:p>
          <a:p>
            <a:pPr>
              <a:lnSpc>
                <a:spcPct val="90000"/>
              </a:lnSpc>
            </a:pPr>
            <a:r>
              <a:rPr lang="ar-SA"/>
              <a:t>كما يوجد مصنع لتصنيع الأخشاب، وآخر لتعليب الحمضيات. وتكثر المحلات التجارية، وخاصة محلات بيع الأسماك. حيث إن مهنة صيد الأسماك تعتبر مصدراً أساسياً للدخل.</a:t>
            </a: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type="body" idx="1"/>
          </p:nvPr>
        </p:nvSpPr>
        <p:spPr>
          <a:xfrm>
            <a:off x="457200" y="908050"/>
            <a:ext cx="8229600" cy="5222875"/>
          </a:xfrm>
        </p:spPr>
        <p:txBody>
          <a:bodyPr/>
          <a:lstStyle/>
          <a:p>
            <a:r>
              <a:rPr lang="ar-SA"/>
              <a:t>قبل إغلاق قطاع غزة في سبتمبر 2000، عمل معظم اللاجئين كعمالة في إسرائيل أو في الزراعة المحلية. وهناك سوق عام يفتح أبوابه كل يوم أثنين بالمخيم</a:t>
            </a:r>
            <a:r>
              <a:rPr lang="en-US"/>
              <a:t>.</a:t>
            </a:r>
            <a:endParaRPr lang="ar-SA"/>
          </a:p>
          <a:p>
            <a:r>
              <a:rPr lang="ar-SA"/>
              <a:t>تدير الأونروا 15 مدرسة (9 ابتدائية و6 إعدادية) ينتظم فيها 18177 طالبا عام 2004/2005. تعمل مدرستان فقط بنظام الفترة الواحدة</a:t>
            </a:r>
            <a:r>
              <a:rPr lang="en-US"/>
              <a:t> .</a:t>
            </a:r>
            <a:endParaRPr lang="ar-SA"/>
          </a:p>
          <a:p>
            <a:r>
              <a:rPr lang="ar-SA"/>
              <a:t>في المخيم مركز صحي واحد أُنشئ في عام 1963م، وجرى تجديده عام 1992 ويعمل فيه 50 عامل صحة موزعين بالفترة الصباحية والمسائية. وهناك 19000 زيارة مريض في المتوسط شهريا</a:t>
            </a:r>
            <a:r>
              <a:rPr lang="en-US"/>
              <a:t>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3"/>
          <p:cNvSpPr>
            <a:spLocks noGrp="1" noChangeArrowheads="1"/>
          </p:cNvSpPr>
          <p:nvPr>
            <p:ph type="body" idx="1"/>
          </p:nvPr>
        </p:nvSpPr>
        <p:spPr/>
        <p:txBody>
          <a:bodyPr/>
          <a:lstStyle/>
          <a:p>
            <a:pPr>
              <a:lnSpc>
                <a:spcPct val="80000"/>
              </a:lnSpc>
            </a:pPr>
            <a:r>
              <a:rPr lang="ar-SA"/>
              <a:t>جددت الأونروا مركز برامج المرأة عام  1995</a:t>
            </a:r>
            <a:r>
              <a:rPr lang="en-US"/>
              <a:t>.</a:t>
            </a:r>
            <a:r>
              <a:rPr lang="ar-SA"/>
              <a:t> وأنشأت مركز أنشطة شبابية يوفر البرامج الرياضية والاجتماعية والثقافية عام 1993 في مركز تغذية قديم تابع للأونروا كي يقدم خدمات التأهيل إلى حوالي 65 لاجئ معاق. وفي 1999 قدمت حكومة اليابان تمويلا لتجديد المركز</a:t>
            </a:r>
            <a:r>
              <a:rPr lang="en-US"/>
              <a:t> .</a:t>
            </a:r>
            <a:endParaRPr lang="ar-SA"/>
          </a:p>
          <a:p>
            <a:pPr>
              <a:lnSpc>
                <a:spcPct val="80000"/>
              </a:lnSpc>
            </a:pPr>
            <a:r>
              <a:rPr lang="ar-SA"/>
              <a:t>هناك 2410 أسرة تتألف من 12328 فردا مسجلة كحالات عسر شديد مستحقة لمساعدات الإغاثة بالوكالة</a:t>
            </a:r>
            <a:r>
              <a:rPr lang="en-US"/>
              <a:t> .</a:t>
            </a:r>
            <a:r>
              <a:rPr lang="ar-SA"/>
              <a:t>وفي المخيم مركز توزيع أغذية واحد.</a:t>
            </a:r>
          </a:p>
          <a:p>
            <a:pPr>
              <a:lnSpc>
                <a:spcPct val="80000"/>
              </a:lnSpc>
            </a:pPr>
            <a:r>
              <a:rPr lang="ar-SA"/>
              <a:t>ومن المشاكل الرئيسة في المخيم: البطالة، نقص المساكن، الاكتظاظ، تعذُّر الوصول إلى موارد مائية كافية.</a:t>
            </a:r>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3"/>
          <p:cNvSpPr>
            <a:spLocks noGrp="1" noChangeArrowheads="1"/>
          </p:cNvSpPr>
          <p:nvPr>
            <p:ph type="body" idx="1"/>
          </p:nvPr>
        </p:nvSpPr>
        <p:spPr/>
        <p:txBody>
          <a:bodyPr/>
          <a:lstStyle/>
          <a:p>
            <a:r>
              <a:rPr lang="en-US">
                <a:latin typeface="Arial"/>
              </a:rPr>
              <a:t> </a:t>
            </a:r>
            <a:r>
              <a:rPr lang="ar-SA"/>
              <a:t>أُنشئ عام 1949، ويقع في منتصف قطاع غزة، تقريباً وإلى الجنوب من مدينة غزة. يحده من الغرب قرية الزوايدة ومن الشمال مخيم البريج، ومن الجنوب دير البلح. </a:t>
            </a:r>
          </a:p>
          <a:p>
            <a:r>
              <a:rPr lang="ar-SA"/>
              <a:t>بلغت مساحة المخيم، عند الإنشاء 599 دونماً، تقلصت إلى حوالي 548 دونماً. لتسكين 9000 لاجئ. وتنقسم مساحة المخيم إلى قسمين: القسم الأكبر للزراعة، والآخر مساكن. حيث الزراعة أهم أعمال السكان</a:t>
            </a:r>
            <a:r>
              <a:rPr lang="en-US"/>
              <a:t>.</a:t>
            </a:r>
            <a:r>
              <a:rPr lang="en-US">
                <a:latin typeface="Arial"/>
              </a:rPr>
              <a:t> </a:t>
            </a:r>
            <a:endParaRPr lang="en-US"/>
          </a:p>
        </p:txBody>
      </p:sp>
      <p:sp>
        <p:nvSpPr>
          <p:cNvPr id="97284" name="Rectangle 4"/>
          <p:cNvSpPr>
            <a:spLocks noGrp="1" noChangeArrowheads="1"/>
          </p:cNvSpPr>
          <p:nvPr>
            <p:ph type="title"/>
          </p:nvPr>
        </p:nvSpPr>
        <p:spPr/>
        <p:txBody>
          <a:bodyPr/>
          <a:lstStyle/>
          <a:p>
            <a:r>
              <a:rPr lang="ar-JO" b="1"/>
              <a:t>مخيم المغازي</a:t>
            </a:r>
            <a:r>
              <a:rPr lang="ar-JO"/>
              <a:t> </a:t>
            </a:r>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Grp="1" noChangeArrowheads="1"/>
          </p:cNvSpPr>
          <p:nvPr>
            <p:ph type="body" idx="1"/>
          </p:nvPr>
        </p:nvSpPr>
        <p:spPr/>
        <p:txBody>
          <a:bodyPr/>
          <a:lstStyle/>
          <a:p>
            <a:pPr>
              <a:lnSpc>
                <a:spcPct val="80000"/>
              </a:lnSpc>
            </a:pPr>
            <a:r>
              <a:rPr lang="ar-SA"/>
              <a:t>يبلغ عدد اللاجئين المسجلين لعام 2003 حوالي 22266 نسمة، وحوالي 24376 لاجئاً في عام 2009م. وتعد الكثافة السكانية أعلى نسبة في القطاع، ويعاني المخيم نقص الخدمات، وأهمها عدم وجود صرف صحي، وسوء الطرق</a:t>
            </a:r>
            <a:r>
              <a:rPr lang="en-US"/>
              <a:t>.</a:t>
            </a:r>
            <a:r>
              <a:rPr lang="en-US">
                <a:latin typeface="Arial"/>
              </a:rPr>
              <a:t> </a:t>
            </a:r>
            <a:endParaRPr lang="ar-SA"/>
          </a:p>
          <a:p>
            <a:pPr>
              <a:lnSpc>
                <a:spcPct val="80000"/>
              </a:lnSpc>
            </a:pPr>
            <a:r>
              <a:rPr lang="ar-SA"/>
              <a:t>قبل إغلاق قطاع غزة في سبتمبر 2000، عمل معظم اللاجئين كعمالة في إسرائيل أو في الزراعة المحلية. ويملك بعض اللاجئين محلاتهم وورشهم الخاصة. وهناك سوق عام يفتح أبوابه كل يوم أحد بالمخيم</a:t>
            </a:r>
            <a:r>
              <a:rPr lang="en-US"/>
              <a:t>.</a:t>
            </a:r>
            <a:endParaRPr lang="ar-SA"/>
          </a:p>
          <a:p>
            <a:pPr>
              <a:lnSpc>
                <a:spcPct val="80000"/>
              </a:lnSpc>
            </a:pPr>
            <a:r>
              <a:rPr lang="ar-SA"/>
              <a:t>لسنوات طويلة لم توجد في المخيم شبكة صرف صحي، حيث قنوات المجاري مفتوحة بالطرق والأزقة الضيقة.</a:t>
            </a:r>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ChangeArrowheads="1"/>
          </p:cNvSpPr>
          <p:nvPr>
            <p:ph type="body" idx="1"/>
          </p:nvPr>
        </p:nvSpPr>
        <p:spPr/>
        <p:txBody>
          <a:bodyPr/>
          <a:lstStyle/>
          <a:p>
            <a:pPr>
              <a:lnSpc>
                <a:spcPct val="90000"/>
              </a:lnSpc>
            </a:pPr>
            <a:r>
              <a:rPr lang="ar-SA" sz="2800" dirty="0"/>
              <a:t>تدير </a:t>
            </a:r>
            <a:r>
              <a:rPr lang="ar-SA" sz="2800" dirty="0" err="1"/>
              <a:t>الأونروا</a:t>
            </a:r>
            <a:r>
              <a:rPr lang="ar-SA" sz="2800" dirty="0"/>
              <a:t> خمس </a:t>
            </a:r>
            <a:r>
              <a:rPr lang="ar-SA" sz="2800" dirty="0" err="1"/>
              <a:t>مدارس </a:t>
            </a:r>
            <a:r>
              <a:rPr lang="ar-SA" sz="2800" dirty="0"/>
              <a:t>(3 ابتدائية </a:t>
            </a:r>
            <a:r>
              <a:rPr lang="ar-SA" sz="2800" dirty="0" err="1"/>
              <a:t>و2</a:t>
            </a:r>
            <a:r>
              <a:rPr lang="ar-SA" sz="2800" dirty="0"/>
              <a:t> إعدادية) ينتظم فيها 6407 طالبا عام  2004/2005</a:t>
            </a:r>
            <a:r>
              <a:rPr lang="en-US" sz="2800" dirty="0"/>
              <a:t>. </a:t>
            </a:r>
            <a:r>
              <a:rPr lang="ar-SA" sz="2800" dirty="0"/>
              <a:t>وتعمل مدرستان بنظام الفترتين</a:t>
            </a:r>
            <a:r>
              <a:rPr lang="en-US" sz="2800" dirty="0"/>
              <a:t> .</a:t>
            </a:r>
            <a:endParaRPr lang="ar-SA" sz="2800" dirty="0"/>
          </a:p>
          <a:p>
            <a:pPr>
              <a:lnSpc>
                <a:spcPct val="90000"/>
              </a:lnSpc>
            </a:pPr>
            <a:r>
              <a:rPr lang="ar-SA" sz="2800" dirty="0"/>
              <a:t>في المخيم مركز صحي جرى تجديده عام 1992 بمنحة من حكومة أستراليا، وأضيفت إليه عيادة أسنان عام </a:t>
            </a:r>
            <a:r>
              <a:rPr lang="ar-SA" sz="2800" dirty="0" err="1"/>
              <a:t>1995.</a:t>
            </a:r>
            <a:r>
              <a:rPr lang="ar-SA" sz="2800" dirty="0"/>
              <a:t> ويعمل بالمركز 21 عامل </a:t>
            </a:r>
            <a:r>
              <a:rPr lang="ar-SA" sz="2800" dirty="0" err="1"/>
              <a:t>صحة.</a:t>
            </a:r>
            <a:r>
              <a:rPr lang="ar-SA" sz="2800" dirty="0"/>
              <a:t> وهناك 8800 زيارة</a:t>
            </a:r>
            <a:r>
              <a:rPr lang="en-US" sz="2800" dirty="0">
                <a:latin typeface="Arial"/>
              </a:rPr>
              <a:t> </a:t>
            </a:r>
            <a:r>
              <a:rPr lang="ar-SA" sz="2800" dirty="0"/>
              <a:t>مريض في المتوسط شهريا</a:t>
            </a:r>
            <a:r>
              <a:rPr lang="en-US" sz="2800" dirty="0"/>
              <a:t>.</a:t>
            </a:r>
            <a:endParaRPr lang="ar-SA" sz="2800" dirty="0"/>
          </a:p>
          <a:p>
            <a:pPr algn="just">
              <a:lnSpc>
                <a:spcPct val="90000"/>
              </a:lnSpc>
            </a:pPr>
            <a:r>
              <a:rPr lang="ar-SA" sz="2800" dirty="0"/>
              <a:t>هناك 639 أسرة تتألف من 2918 فردا مسجلة كحالات عسر شديد مستحقة لمساعدات الإغاثة بالوكالة</a:t>
            </a:r>
            <a:r>
              <a:rPr lang="en-US" sz="2800" dirty="0"/>
              <a:t>.</a:t>
            </a:r>
            <a:r>
              <a:rPr lang="ar-SA" sz="2800" dirty="0"/>
              <a:t> وفي المخيم مركز توزيع أغذية.</a:t>
            </a:r>
          </a:p>
          <a:p>
            <a:pPr>
              <a:lnSpc>
                <a:spcPct val="90000"/>
              </a:lnSpc>
            </a:pPr>
            <a:r>
              <a:rPr lang="ar-SA" sz="2800" dirty="0"/>
              <a:t>استكملت </a:t>
            </a:r>
            <a:r>
              <a:rPr lang="ar-SA" sz="2800" dirty="0" err="1"/>
              <a:t>الأونروا</a:t>
            </a:r>
            <a:r>
              <a:rPr lang="ar-SA" sz="2800" dirty="0"/>
              <a:t> مركز برامج المرأة في نوفمبر 1995، وينخرط حوالي 6500 امرأة </a:t>
            </a:r>
            <a:r>
              <a:rPr lang="ar-SA" sz="2800" dirty="0" err="1"/>
              <a:t>و2500</a:t>
            </a:r>
            <a:r>
              <a:rPr lang="ar-SA" sz="2800" dirty="0"/>
              <a:t> طفلا في برامجه سنويا</a:t>
            </a:r>
            <a:r>
              <a:rPr lang="en-US" sz="2800" dirty="0"/>
              <a: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3"/>
          <p:cNvSpPr>
            <a:spLocks noGrp="1" noChangeArrowheads="1"/>
          </p:cNvSpPr>
          <p:nvPr>
            <p:ph type="body" idx="1"/>
          </p:nvPr>
        </p:nvSpPr>
        <p:spPr/>
        <p:txBody>
          <a:bodyPr/>
          <a:lstStyle/>
          <a:p>
            <a:r>
              <a:rPr lang="ar-SA" sz="2800"/>
              <a:t>ويوجد مركز أنشطة شبابية يقدم برامج رياضية واجتماعية وثقافية، تم تجديده جزئيا عام 1995 بمشاركة من الأونروا وصندوق الأمم المتحدة الإنمائي واليونيسيف</a:t>
            </a:r>
            <a:r>
              <a:rPr lang="en-US" sz="2800"/>
              <a:t>.</a:t>
            </a:r>
            <a:endParaRPr lang="ar-SA" sz="2800"/>
          </a:p>
          <a:p>
            <a:r>
              <a:rPr lang="ar-SA" sz="2800"/>
              <a:t>هناك مركز تأهيل مجتمعي أنشئ عام 1994 في مركز تغذية قديم تابع للأونروا. وفي 1998، تم إضافة جزء جديد خاص بالأطفال والأمهات بتبرعات من حكومة اليابان لتقديم الخدمات إلى 60 طفل معوق والخدمات التعليمية التكاملية الأخرى لحوالي 1264 طفلا</a:t>
            </a:r>
            <a:r>
              <a:rPr lang="en-US" sz="2800"/>
              <a:t>.</a:t>
            </a:r>
            <a:endParaRPr lang="ar-SA" sz="2800"/>
          </a:p>
          <a:p>
            <a:r>
              <a:rPr lang="ar-SA" sz="2800"/>
              <a:t>ومن المشاكل الرئيسة في المخيم: الفقر، البطالة، نقص المساكن، تعذُّر الوصول إلى موارد مائية كافية.</a:t>
            </a:r>
            <a:endParaRPr lang="en-US"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5"/>
          <p:cNvSpPr>
            <a:spLocks noGrp="1" noChangeArrowheads="1"/>
          </p:cNvSpPr>
          <p:nvPr>
            <p:ph type="subTitle" idx="1"/>
          </p:nvPr>
        </p:nvSpPr>
        <p:spPr>
          <a:xfrm>
            <a:off x="1042988" y="836613"/>
            <a:ext cx="7273925" cy="5040312"/>
          </a:xfrm>
        </p:spPr>
        <p:txBody>
          <a:bodyPr/>
          <a:lstStyle/>
          <a:p>
            <a:pPr>
              <a:lnSpc>
                <a:spcPct val="90000"/>
              </a:lnSpc>
            </a:pPr>
            <a:r>
              <a:rPr lang="ar-SA" sz="4000"/>
              <a:t>يرتفع القطاع عن سطح البحر بأمتار قليلة؛ أقصاها بمحاذاة بيت لاهيا (83) متراً، ويمتد طوله من نقطة معبر بيت حانون في أقصى الشمال إلى معبر رفح في الجنوب الغربي، على طول 41 كم، بينما يبلغ أقصى عرضه في جزئه الجنوبي الغربي 12-13 كم، وأما في أواسط القطاع فإن عرضه لا يتجاوز  5-6كم فقط، ليعود ويتسع قليلاً عند بيت حانون في الشمال فيبلغ 5-9 كم.</a:t>
            </a:r>
            <a:endParaRPr lang="en-US" sz="40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p:cNvSpPr>
            <a:spLocks noGrp="1" noChangeArrowheads="1"/>
          </p:cNvSpPr>
          <p:nvPr>
            <p:ph type="body" idx="1"/>
          </p:nvPr>
        </p:nvSpPr>
        <p:spPr/>
        <p:txBody>
          <a:bodyPr/>
          <a:lstStyle/>
          <a:p>
            <a:pPr>
              <a:lnSpc>
                <a:spcPct val="80000"/>
              </a:lnSpc>
            </a:pPr>
            <a:r>
              <a:rPr lang="ar-SA"/>
              <a:t>أُنشئ المخيم عام 1949 على مساحة قدرها 528 دونماً، تقلصت بعد ذلك حتى وصلت إلى 478 دونماً. يقع إلى الجنوب من مدينة غزة، وهو أكثر المخيمات قرباً من الحدود، حيث يحده من الشرق خط الهدنة، ومن الغرب مخيم النصيرات، ومن الشمال وادي غزة، ومن الجنوب مخيم المغازي</a:t>
            </a:r>
            <a:r>
              <a:rPr lang="en-US"/>
              <a:t>.</a:t>
            </a:r>
            <a:endParaRPr lang="ar-SA"/>
          </a:p>
          <a:p>
            <a:pPr>
              <a:lnSpc>
                <a:spcPct val="80000"/>
              </a:lnSpc>
            </a:pPr>
            <a:r>
              <a:rPr lang="ar-SA"/>
              <a:t>في البداية أُسكن في المخيم 13000 لاجئاً، بلغ عددهم ، وفق إحصاءات 1995، حوالي 23820 نسمة داخل المخيم، و14990 نسمة خارج المخيم، وفي إحصائية 2003 وصل إجمالي اللاجئين المسجلين إلى 28770، بلغ عددهم في عام 2009م 32059 لاجئاً.</a:t>
            </a:r>
            <a:r>
              <a:rPr lang="en-US"/>
              <a:t> </a:t>
            </a:r>
          </a:p>
        </p:txBody>
      </p:sp>
      <p:sp>
        <p:nvSpPr>
          <p:cNvPr id="101381" name="Rectangle 5"/>
          <p:cNvSpPr>
            <a:spLocks noGrp="1" noChangeArrowheads="1"/>
          </p:cNvSpPr>
          <p:nvPr>
            <p:ph type="title"/>
          </p:nvPr>
        </p:nvSpPr>
        <p:spPr/>
        <p:txBody>
          <a:bodyPr/>
          <a:lstStyle/>
          <a:p>
            <a:r>
              <a:rPr lang="ar-JO" b="1"/>
              <a:t>مخيم البريج</a:t>
            </a:r>
            <a:r>
              <a:rPr lang="ar-JO"/>
              <a:t> </a:t>
            </a:r>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p:cNvSpPr>
            <a:spLocks noGrp="1" noChangeArrowheads="1"/>
          </p:cNvSpPr>
          <p:nvPr>
            <p:ph type="body" idx="1"/>
          </p:nvPr>
        </p:nvSpPr>
        <p:spPr>
          <a:xfrm>
            <a:off x="457200" y="692150"/>
            <a:ext cx="8229600" cy="5832475"/>
          </a:xfrm>
        </p:spPr>
        <p:txBody>
          <a:bodyPr/>
          <a:lstStyle/>
          <a:p>
            <a:r>
              <a:rPr lang="ar-SA"/>
              <a:t>قبل إغلاق قطاع غزة، عمل معظم اللاجئين كعمالة في إسرائيل أو في الزراعة المحلية. ويدير بعض اللاجئين محلاتهم وورشهم الخاصة، أو يعملون في المزارع وحدائق الموالح. وهناك سوق عام يفتح أبوابه كل يوم خميس بالمخيم ويجذب التجار من جميع أنحاء القطاع</a:t>
            </a:r>
            <a:r>
              <a:rPr lang="en-US"/>
              <a:t> .</a:t>
            </a:r>
            <a:endParaRPr lang="ar-SA"/>
          </a:p>
          <a:p>
            <a:r>
              <a:rPr lang="ar-SA"/>
              <a:t>تدير الأونروا ثمان مدارس (6 ابتدائية و2 إعدادية) ينتظم فيها 9306 طالبا عام 2004/2005. وتعمل مدرستان بنظام الفترتين</a:t>
            </a:r>
            <a:r>
              <a:rPr lang="en-US"/>
              <a:t> . </a:t>
            </a:r>
          </a:p>
          <a:p>
            <a:r>
              <a:rPr lang="ar-SA" sz="2800"/>
              <a:t>في المخيم مركز صحي جرى تجديده عام 1992، وتم تجديد جناح الولادة فيه العام التالي. ويعمل بالمركز 32 عامل صحة. وهناك 10800 زيارة مريض في المتوسط شهريا</a:t>
            </a:r>
            <a:r>
              <a:rPr lang="en-US" sz="2800"/>
              <a:t>.</a:t>
            </a:r>
            <a:endParaRPr lang="ar-SA" sz="2800"/>
          </a:p>
          <a:p>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3"/>
          <p:cNvSpPr>
            <a:spLocks noGrp="1" noChangeArrowheads="1"/>
          </p:cNvSpPr>
          <p:nvPr>
            <p:ph type="body" idx="1"/>
          </p:nvPr>
        </p:nvSpPr>
        <p:spPr>
          <a:xfrm>
            <a:off x="457200" y="1052513"/>
            <a:ext cx="8229600" cy="5078412"/>
          </a:xfrm>
        </p:spPr>
        <p:txBody>
          <a:bodyPr/>
          <a:lstStyle/>
          <a:p>
            <a:r>
              <a:rPr lang="ar-SA"/>
              <a:t>هناك 1070 أسرة تتألف من 5441 فردا مسجلة كحالات عسر شديد مستحقة لمساعدات الإغاثة بالوكالة ويتلقى سكانه المساعدات التموينية من مركز توزيع أغذية واحد. </a:t>
            </a:r>
          </a:p>
          <a:p>
            <a:r>
              <a:rPr lang="ar-SA"/>
              <a:t>جددت الأونروا مركز برامج المرأة عام 1995، وينخرط حوالي 6500 امرأة و2500 طفلا في برامجه سنويا</a:t>
            </a:r>
            <a:r>
              <a:rPr lang="en-US"/>
              <a:t>.</a:t>
            </a:r>
            <a:endParaRPr lang="ar-SA"/>
          </a:p>
          <a:p>
            <a:r>
              <a:rPr lang="ar-SA"/>
              <a:t>جرى تجديد مركز أنشطة شبابية عام 1995 بمشاركة من الأونروا وصندوق الأمم المتحدة الإنمائي واليونسيف</a:t>
            </a:r>
            <a:r>
              <a:rPr lang="en-US"/>
              <a:t>.</a:t>
            </a:r>
            <a:endParaRPr lang="ar-SA"/>
          </a:p>
          <a:p>
            <a:r>
              <a:rPr lang="ar-SA"/>
              <a:t>يعاني المخيم من البطالة، ونقص السكن، والاكتظاظ.</a:t>
            </a:r>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type="body" idx="1"/>
          </p:nvPr>
        </p:nvSpPr>
        <p:spPr/>
        <p:txBody>
          <a:bodyPr/>
          <a:lstStyle/>
          <a:p>
            <a:r>
              <a:rPr lang="ar-SA" sz="2800"/>
              <a:t>أُنشئ مخيم الشاطئ في عام 1949، ويقع إلى الشمال الغربي من مدينة غزة على شاطئ البحر، ويبعد عن وسط المدينة حوالي 4 كم. </a:t>
            </a:r>
          </a:p>
          <a:p>
            <a:r>
              <a:rPr lang="ar-SA" sz="2800"/>
              <a:t>بلغت مساحته عند الإنشاء حوالي 519 دونماً، وصلت إلى 447 دونماً.</a:t>
            </a:r>
          </a:p>
          <a:p>
            <a:r>
              <a:rPr lang="ar-SA" sz="2800"/>
              <a:t>وبلغ عدد السكان عند تأسيسه 23000 لاجئاً، وفي عام 1995م أصبحوا 63381 نسمة داخله، وأما المقيمون خارجه فحوالي 45835 نسمة، بينما شهد تعدادهم تزايداً كبيراً ففي تعداد عام 2003 وصلت أعدادهم إلى 78768 نسمة. وفي عام 2009م بلغ تعدادهم 82929 لاجئاً.</a:t>
            </a:r>
            <a:r>
              <a:rPr lang="en-US" sz="2800"/>
              <a:t> </a:t>
            </a:r>
          </a:p>
        </p:txBody>
      </p:sp>
      <p:sp>
        <p:nvSpPr>
          <p:cNvPr id="104452" name="Rectangle 4"/>
          <p:cNvSpPr>
            <a:spLocks noGrp="1" noChangeArrowheads="1"/>
          </p:cNvSpPr>
          <p:nvPr>
            <p:ph type="title"/>
          </p:nvPr>
        </p:nvSpPr>
        <p:spPr/>
        <p:txBody>
          <a:bodyPr/>
          <a:lstStyle/>
          <a:p>
            <a:r>
              <a:rPr lang="ar-JO" b="1"/>
              <a:t>مخيم الشاطئ</a:t>
            </a:r>
            <a:r>
              <a:rPr lang="ar-JO"/>
              <a:t> </a:t>
            </a:r>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3"/>
          <p:cNvSpPr>
            <a:spLocks noGrp="1" noChangeArrowheads="1"/>
          </p:cNvSpPr>
          <p:nvPr>
            <p:ph type="body" idx="1"/>
          </p:nvPr>
        </p:nvSpPr>
        <p:spPr>
          <a:xfrm>
            <a:off x="457200" y="765175"/>
            <a:ext cx="8229600" cy="5365750"/>
          </a:xfrm>
        </p:spPr>
        <p:txBody>
          <a:bodyPr/>
          <a:lstStyle/>
          <a:p>
            <a:pPr>
              <a:lnSpc>
                <a:spcPct val="90000"/>
              </a:lnSpc>
            </a:pPr>
            <a:r>
              <a:rPr lang="ar-SA" sz="3600"/>
              <a:t>تقلص عدد السكان، بعد خروج الآلاف منهم للسكن في مشاريع التوطين، مثل مشروع «الشيخ رضوان»، وكان الشرط الأساسي للحصول على منزل في المشروع هو أن يقوم اللاجئ بتسليم منزله في المخيم. فانتقل إلى الشيخ رضوان 8000 لاجئاً بعد منتصف السبعينات.</a:t>
            </a:r>
          </a:p>
          <a:p>
            <a:pPr>
              <a:lnSpc>
                <a:spcPct val="90000"/>
              </a:lnSpc>
            </a:pPr>
            <a:r>
              <a:rPr lang="ar-SA" sz="3600"/>
              <a:t>ثمة بعض المؤسسات الاجتماعية، والثقافية، مثل: «مركز خدمات ورعاية الشباب» التابع «للوكالة» و«مركز الصحة السويدي»، وعيادة التوليد، والجمعية الإسلامية، التي تهتم بنشر الثقافة الإسلامية. </a:t>
            </a:r>
            <a:endParaRPr lang="en-US" sz="360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3"/>
          <p:cNvSpPr>
            <a:spLocks noGrp="1" noChangeArrowheads="1"/>
          </p:cNvSpPr>
          <p:nvPr>
            <p:ph type="body" idx="1"/>
          </p:nvPr>
        </p:nvSpPr>
        <p:spPr>
          <a:xfrm>
            <a:off x="457200" y="620713"/>
            <a:ext cx="8229600" cy="5688012"/>
          </a:xfrm>
        </p:spPr>
        <p:txBody>
          <a:bodyPr/>
          <a:lstStyle/>
          <a:p>
            <a:pPr>
              <a:lnSpc>
                <a:spcPct val="90000"/>
              </a:lnSpc>
            </a:pPr>
            <a:r>
              <a:rPr lang="ar-SA" sz="3600"/>
              <a:t>معظم الشباب القادرين على العمل يعملون في إسرائيل، وحوالي 35% من القوى العاملة يعملون في صيد الأسماك</a:t>
            </a:r>
            <a:r>
              <a:rPr lang="en-US" sz="3600"/>
              <a:t>.</a:t>
            </a:r>
            <a:r>
              <a:rPr lang="en-US" sz="3600">
                <a:latin typeface="Arial"/>
              </a:rPr>
              <a:t> </a:t>
            </a:r>
            <a:endParaRPr lang="ar-SA" sz="3600"/>
          </a:p>
          <a:p>
            <a:pPr>
              <a:lnSpc>
                <a:spcPct val="90000"/>
              </a:lnSpc>
            </a:pPr>
            <a:r>
              <a:rPr lang="ar-SA" sz="3600"/>
              <a:t>في 1971، دمرت السلطات الإسرائيلية أكثر من 2000 مسكنا لتوسيع الطرقات لأسباب أمنية.</a:t>
            </a:r>
          </a:p>
          <a:p>
            <a:pPr>
              <a:lnSpc>
                <a:spcPct val="90000"/>
              </a:lnSpc>
            </a:pPr>
            <a:r>
              <a:rPr lang="ar-SA" sz="3600"/>
              <a:t>قبل إغلاق قطاع غزة في سبتمبر 2000، عمل معظم اللاجئين كعمالة في إسرائيل أو في ورش صغيرة ومصانع خياطة، أو يمتلكون محلات صغيرة في سوق المخيم؛ بينما يعمل الآخرون في مدينة غزة نفسها. وهناك عدد لا بأس به من الأسر التي تعيش على صيد الأسماك</a:t>
            </a:r>
            <a:r>
              <a:rPr lang="en-US" sz="3600"/>
              <a:t> </a:t>
            </a:r>
            <a:r>
              <a:rPr lang="ar-SA" sz="3600"/>
              <a:t>.</a:t>
            </a:r>
            <a:endParaRPr lang="en-US" sz="360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noChangeArrowheads="1"/>
          </p:cNvSpPr>
          <p:nvPr>
            <p:ph type="body" idx="1"/>
          </p:nvPr>
        </p:nvSpPr>
        <p:spPr>
          <a:xfrm>
            <a:off x="457200" y="476250"/>
            <a:ext cx="8229600" cy="5654675"/>
          </a:xfrm>
        </p:spPr>
        <p:txBody>
          <a:bodyPr/>
          <a:lstStyle/>
          <a:p>
            <a:pPr>
              <a:lnSpc>
                <a:spcPct val="90000"/>
              </a:lnSpc>
            </a:pPr>
            <a:r>
              <a:rPr lang="ar-SA" sz="3600"/>
              <a:t>تدير الأونروا 23 مدرسة (17 مدرسة ابتدائية و6 مدارس إعدادية) ينتظم فيها 20504 طالبا عام 2004/2005. تعمل عشر مدارس فقط بنظام الفترة الواحدة</a:t>
            </a:r>
            <a:r>
              <a:rPr lang="en-US" sz="3600"/>
              <a:t>.</a:t>
            </a:r>
            <a:endParaRPr lang="ar-SA" sz="3600"/>
          </a:p>
          <a:p>
            <a:pPr>
              <a:lnSpc>
                <a:spcPct val="90000"/>
              </a:lnSpc>
            </a:pPr>
            <a:r>
              <a:rPr lang="ar-SA" sz="3600"/>
              <a:t>أنشئ المركز الصحي الجديد عام 1994 ويعمل فيه 28 عامل صحة</a:t>
            </a:r>
            <a:r>
              <a:rPr lang="en-US" sz="3600"/>
              <a:t>. </a:t>
            </a:r>
            <a:r>
              <a:rPr lang="ar-SA" sz="3600"/>
              <a:t>وهناك 11850 زيارة مريض في المتوسط شهريا. كما يتلقى اللاجئون أيضا خدمات الرعاية الصحية في مركز الرمال (السويدي) الصحي التابع للوكالة شرق المخيم، ويعمل فيه 76 عامل رعاية صحية. وهناك 26650 زيارة مريض في المتوسط شهريا</a:t>
            </a:r>
            <a:r>
              <a:rPr lang="en-US" sz="3600"/>
              <a:t>.</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Grp="1" noChangeArrowheads="1"/>
          </p:cNvSpPr>
          <p:nvPr>
            <p:ph type="body" idx="1"/>
          </p:nvPr>
        </p:nvSpPr>
        <p:spPr>
          <a:xfrm>
            <a:off x="457200" y="765175"/>
            <a:ext cx="8229600" cy="5616575"/>
          </a:xfrm>
        </p:spPr>
        <p:txBody>
          <a:bodyPr/>
          <a:lstStyle/>
          <a:p>
            <a:r>
              <a:rPr lang="ar-SA"/>
              <a:t>أعيد تأهيل مركز برامج المرأة عام 1994. ويقدم المركز خدمات وأنشطة لأكثر من 7000 امرأة وطفلا سنويا</a:t>
            </a:r>
            <a:r>
              <a:rPr lang="en-US"/>
              <a:t>.</a:t>
            </a:r>
            <a:endParaRPr lang="ar-SA"/>
          </a:p>
          <a:p>
            <a:r>
              <a:rPr lang="ar-SA"/>
              <a:t>وهناك مركز أنشطة شبابية يوفر البرامج الرياضية والاجتماعية والثقافية أنشئ عام 1994</a:t>
            </a:r>
            <a:r>
              <a:rPr lang="en-US"/>
              <a:t>.</a:t>
            </a:r>
            <a:r>
              <a:rPr lang="en-US">
                <a:latin typeface="Arial"/>
              </a:rPr>
              <a:t>  </a:t>
            </a:r>
            <a:r>
              <a:rPr lang="en-US"/>
              <a:t> </a:t>
            </a:r>
            <a:r>
              <a:rPr lang="ar-SA"/>
              <a:t>افتتح مركز تأهيل مجتمعي جديد في أبريل 1997 بأموال من الحكومة اليابانية. ويقدم المركز الخدمات إلى 74 لاجئ معاق</a:t>
            </a:r>
            <a:r>
              <a:rPr lang="en-US"/>
              <a:t>.</a:t>
            </a:r>
            <a:endParaRPr lang="ar-SA"/>
          </a:p>
          <a:p>
            <a:r>
              <a:rPr lang="ar-SA"/>
              <a:t>هناك 2453 أسرة تتألف من 12001 فردا مسجلة كحالات عسر شديد مستحقة لمساعدات الإغاثة بالوكالة</a:t>
            </a:r>
            <a:r>
              <a:rPr lang="en-US"/>
              <a:t>.</a:t>
            </a:r>
            <a:r>
              <a:rPr lang="ar-SA"/>
              <a:t> وتقدم الوكالة خدمات التموين من خلال مركز توزيع أغذية واحد في المخيم.</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1" name="Rectangle 3"/>
          <p:cNvSpPr>
            <a:spLocks noGrp="1" noChangeArrowheads="1"/>
          </p:cNvSpPr>
          <p:nvPr>
            <p:ph type="body" idx="1"/>
          </p:nvPr>
        </p:nvSpPr>
        <p:spPr>
          <a:xfrm>
            <a:off x="457200" y="1196975"/>
            <a:ext cx="8229600" cy="4933950"/>
          </a:xfrm>
        </p:spPr>
        <p:txBody>
          <a:bodyPr/>
          <a:lstStyle/>
          <a:p>
            <a:pPr>
              <a:lnSpc>
                <a:spcPct val="90000"/>
              </a:lnSpc>
            </a:pPr>
            <a:r>
              <a:rPr lang="ar-SA" sz="4000"/>
              <a:t>أمدت الأونروا المخيم بشبكة صرف صحي وطرق معبدة ، وقنوات لتصريف مياه الأمطار بتمويل من حكومات اليابان والمملكة المتحدة وإيطاليا.</a:t>
            </a:r>
            <a:r>
              <a:rPr lang="ar-SA" sz="3600"/>
              <a:t> </a:t>
            </a:r>
          </a:p>
          <a:p>
            <a:pPr>
              <a:lnSpc>
                <a:spcPct val="90000"/>
              </a:lnSpc>
            </a:pPr>
            <a:r>
              <a:rPr lang="ar-SA" sz="4000"/>
              <a:t>ومن المشاكل الرئيسة في المخيم: البطالة، نقص المساكن، الاكتظاظ، تعذُّر الوصول إلى موارد مائية كافية، والحاجة إلى صيانة البنية التحتية للمخيم.</a:t>
            </a:r>
            <a:endParaRPr lang="en-US" sz="400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ar-SA" sz="3800"/>
              <a:t>التوزيع الديموغرافي لمخيمات اللاجئين في القطاع</a:t>
            </a:r>
            <a:endParaRPr lang="en-US" sz="3800"/>
          </a:p>
        </p:txBody>
      </p:sp>
      <p:sp>
        <p:nvSpPr>
          <p:cNvPr id="130051" name="Rectangle 3"/>
          <p:cNvSpPr>
            <a:spLocks noGrp="1" noChangeArrowheads="1"/>
          </p:cNvSpPr>
          <p:nvPr>
            <p:ph type="body" sz="half" idx="1"/>
          </p:nvPr>
        </p:nvSpPr>
        <p:spPr/>
        <p:txBody>
          <a:bodyPr/>
          <a:lstStyle/>
          <a:p>
            <a:pPr algn="justLow">
              <a:buSzTx/>
              <a:buFont typeface="Symbol" pitchFamily="18" charset="2"/>
              <a:buNone/>
            </a:pPr>
            <a:endParaRPr lang="en-US" sz="2800"/>
          </a:p>
          <a:p>
            <a:endParaRPr lang="en-US" sz="2800"/>
          </a:p>
        </p:txBody>
      </p:sp>
      <p:pic>
        <p:nvPicPr>
          <p:cNvPr id="130052" name="Picture 4" descr="رسم بياني للتوزيع الديموغرافي لمخيم الشاطئ"/>
          <p:cNvPicPr>
            <a:picLocks noChangeAspect="1" noChangeArrowheads="1"/>
          </p:cNvPicPr>
          <p:nvPr>
            <p:ph sz="half" idx="2"/>
          </p:nvPr>
        </p:nvPicPr>
        <p:blipFill>
          <a:blip r:embed="rId2" cstate="print"/>
          <a:srcRect/>
          <a:stretch>
            <a:fillRect/>
          </a:stretch>
        </p:blipFill>
        <p:spPr>
          <a:xfrm>
            <a:off x="684213" y="1252538"/>
            <a:ext cx="7775575" cy="4697412"/>
          </a:xfrm>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ar-SA" b="1"/>
              <a:t>اتفاقية التعايش</a:t>
            </a:r>
            <a:r>
              <a:rPr lang="en-US"/>
              <a:t> </a:t>
            </a:r>
          </a:p>
        </p:txBody>
      </p:sp>
      <p:sp>
        <p:nvSpPr>
          <p:cNvPr id="82947" name="Rectangle 3"/>
          <p:cNvSpPr>
            <a:spLocks noGrp="1" noChangeArrowheads="1"/>
          </p:cNvSpPr>
          <p:nvPr>
            <p:ph type="body" idx="1"/>
          </p:nvPr>
        </p:nvSpPr>
        <p:spPr>
          <a:xfrm>
            <a:off x="457200" y="1268413"/>
            <a:ext cx="8229600" cy="5040312"/>
          </a:xfrm>
        </p:spPr>
        <p:txBody>
          <a:bodyPr/>
          <a:lstStyle/>
          <a:p>
            <a:pPr>
              <a:lnSpc>
                <a:spcPct val="90000"/>
              </a:lnSpc>
            </a:pPr>
            <a:r>
              <a:rPr lang="ar-SA"/>
              <a:t>في 22/2/1950م تم توقيع اتفاقية التعايش بين الكولونيل المصري محمود رياض والليفتنانت كولونيل الإسرائيلي كالمان كيت في قرية العوجا. وجاءت بناء على طلب إسرائيلي بحجة منع الاحتكاك بأهالي القطاع. بموجبها تقلصت مساحة قطاع غزة، بنقل خط الحدود إلى داخله. وجاء في المادة الثالثة من الاتفاقية: </a:t>
            </a:r>
          </a:p>
          <a:p>
            <a:pPr>
              <a:lnSpc>
                <a:spcPct val="90000"/>
              </a:lnSpc>
              <a:buFont typeface="Wingdings" pitchFamily="2" charset="2"/>
              <a:buNone/>
            </a:pPr>
            <a:r>
              <a:rPr lang="ar-SA"/>
              <a:t>   "إن اتفاقية التعايش هذه ذات طابع محلي بحت، ولا تؤثر في أي  شكل من الأشكال في اتفاقية الهدنة الرئيسة الموقعة في 24 شباط 1949. وبوجه خاص، فإن اتفاقية التعايش هذه لا تعتبر في أي بند منها تعديلاً في مواقع أي طرف كما هي مذكورة في اتفاقية الهدنة</a:t>
            </a:r>
            <a:r>
              <a:rPr lang="en-US"/>
              <a:t>"</a:t>
            </a:r>
            <a:r>
              <a:rPr lang="ar-SA"/>
              <a:t>.</a:t>
            </a:r>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395288" y="0"/>
            <a:ext cx="8229600" cy="765175"/>
          </a:xfrm>
        </p:spPr>
        <p:txBody>
          <a:bodyPr/>
          <a:lstStyle/>
          <a:p>
            <a:r>
              <a:rPr lang="ar-JO" sz="2400" b="1"/>
              <a:t>مخيمات اللاجئين في قطاع غزة</a:t>
            </a:r>
            <a:r>
              <a:rPr lang="ar-SA" sz="2400" b="1"/>
              <a:t>: </a:t>
            </a:r>
            <a:r>
              <a:rPr lang="ar-JO" sz="2400" b="1"/>
              <a:t>النشأة والموقع والمساحة والتطور السكاني</a:t>
            </a:r>
            <a:r>
              <a:rPr lang="en-US"/>
              <a:t> </a:t>
            </a:r>
          </a:p>
        </p:txBody>
      </p:sp>
      <p:pic>
        <p:nvPicPr>
          <p:cNvPr id="125955" name="Picture 3"/>
          <p:cNvPicPr>
            <a:picLocks noChangeAspect="1" noChangeArrowheads="1"/>
          </p:cNvPicPr>
          <p:nvPr>
            <p:ph type="body" idx="1"/>
          </p:nvPr>
        </p:nvPicPr>
        <p:blipFill>
          <a:blip r:embed="rId2" cstate="print"/>
          <a:srcRect/>
          <a:stretch>
            <a:fillRect/>
          </a:stretch>
        </p:blipFill>
        <p:spPr>
          <a:xfrm>
            <a:off x="457200" y="692150"/>
            <a:ext cx="8229600" cy="6165850"/>
          </a:xfrm>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3"/>
          <p:cNvSpPr>
            <a:spLocks noGrp="1" noChangeArrowheads="1"/>
          </p:cNvSpPr>
          <p:nvPr>
            <p:ph type="body" idx="1"/>
          </p:nvPr>
        </p:nvSpPr>
        <p:spPr>
          <a:xfrm>
            <a:off x="468313" y="765175"/>
            <a:ext cx="8229600" cy="5256213"/>
          </a:xfrm>
        </p:spPr>
        <p:txBody>
          <a:bodyPr/>
          <a:lstStyle/>
          <a:p>
            <a:r>
              <a:rPr lang="ar-JO" sz="4000"/>
              <a:t>ووفقاً لتقديرات رسمية، فقد بلغ تعداد اللاجئين المسجلين لدى الأونروا في قطاع غزة في مطلع عام 2010م (1.106.195) لاجئاً بنسبة 75.9% من مجمل سكان القطاع.</a:t>
            </a:r>
            <a:r>
              <a:rPr lang="ar-JO" sz="4000" b="1"/>
              <a:t> </a:t>
            </a:r>
            <a:r>
              <a:rPr lang="ar-JO" sz="4000"/>
              <a:t>حيث يتساوى تقريباً عدد اللاجئين داخل المخيمات مع خارجها. </a:t>
            </a:r>
          </a:p>
          <a:p>
            <a:r>
              <a:rPr lang="ar-JO" sz="4000"/>
              <a:t>بلغ تعداد اللاجئين خارج المخيمات وفقاً لتقديرات الأونروا في نهاية عام 2008م: 491028 لاجئاً</a:t>
            </a:r>
            <a:r>
              <a:rPr lang="en-US" sz="4000"/>
              <a:t>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r>
              <a:rPr lang="ar-JO" sz="2400"/>
              <a:t>ويظهر من هذه المعطيات أن تعداد اللاجئين داخل وخارج المخيمات في قطاع غزة متقارباً، ويمكن تفسير ذلك على النحو التالي:</a:t>
            </a:r>
            <a:r>
              <a:rPr lang="en-US" sz="3800"/>
              <a:t> </a:t>
            </a:r>
          </a:p>
        </p:txBody>
      </p:sp>
      <p:sp>
        <p:nvSpPr>
          <p:cNvPr id="132099" name="Rectangle 3"/>
          <p:cNvSpPr>
            <a:spLocks noGrp="1" noChangeArrowheads="1"/>
          </p:cNvSpPr>
          <p:nvPr>
            <p:ph type="body" idx="1"/>
          </p:nvPr>
        </p:nvSpPr>
        <p:spPr/>
        <p:txBody>
          <a:bodyPr/>
          <a:lstStyle/>
          <a:p>
            <a:pPr marL="609600" indent="-609600"/>
            <a:r>
              <a:rPr lang="ar-JO" sz="3600"/>
              <a:t>ضيق مساحة المخيمات المتواجدة داخل مدن، بحيث لا يمكنها التوسع بما يكفي لاستيعاب كل لاجئيها. وقد برز هذا واضحاً في مدينة غزة، ثم خانيونس.</a:t>
            </a:r>
          </a:p>
          <a:p>
            <a:pPr marL="609600" indent="-609600"/>
            <a:r>
              <a:rPr lang="ar-JO" sz="3600"/>
              <a:t>رغبة الأجيال الجديدة من اللاجئين في تطوير مساكنهم بالخروج من البيوت القديمة المسقوفة بالزينقو والإسبست إلى مباني حديثة من الإسمنت المسلح، واستئجار شقق سكنية غالباً ما تكون خارج المخيمات.</a:t>
            </a:r>
            <a:endParaRPr lang="en-US" sz="360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3"/>
          <p:cNvSpPr>
            <a:spLocks noGrp="1" noChangeArrowheads="1"/>
          </p:cNvSpPr>
          <p:nvPr>
            <p:ph type="body" idx="1"/>
          </p:nvPr>
        </p:nvSpPr>
        <p:spPr>
          <a:xfrm>
            <a:off x="611188" y="620713"/>
            <a:ext cx="7993062" cy="5616575"/>
          </a:xfrm>
        </p:spPr>
        <p:txBody>
          <a:bodyPr/>
          <a:lstStyle/>
          <a:p>
            <a:pPr marL="609600" indent="-609600"/>
            <a:r>
              <a:rPr lang="ar-JO" sz="3600"/>
              <a:t>عمليات توسعة شوارع المخيمات في أوائل السبعينات والهادفة إلى تسهيل وصول قوات الاحتلال إلى المطلوبين، ونوع من التضييق على سكان المخيمات لدفعهم إلى الرحيل. وقد رحل الآلاف منهم جراء سياسة هدم المنازل بغرض توسعة الشوارع.</a:t>
            </a:r>
          </a:p>
          <a:p>
            <a:pPr marL="609600" indent="-609600"/>
            <a:r>
              <a:rPr lang="ar-JO" sz="3600"/>
              <a:t>مشاريع الإسكان التي أمر بإنشائها الاحتلال الصهيوني في سنوات السبعينات بغرض تحسين حياة اللاجئين أملاً في توطينهم وتصفية المخيمات الشاهدة على مأساة اللجوء.</a:t>
            </a:r>
            <a:r>
              <a:rPr lang="en-US" sz="3600"/>
              <a:t>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3"/>
          <p:cNvSpPr>
            <a:spLocks noGrp="1" noChangeArrowheads="1"/>
          </p:cNvSpPr>
          <p:nvPr>
            <p:ph type="body" idx="1"/>
          </p:nvPr>
        </p:nvSpPr>
        <p:spPr>
          <a:xfrm>
            <a:off x="468313" y="908050"/>
            <a:ext cx="8229600" cy="4897438"/>
          </a:xfrm>
        </p:spPr>
        <p:txBody>
          <a:bodyPr/>
          <a:lstStyle/>
          <a:p>
            <a:pPr>
              <a:buFont typeface="Wingdings" pitchFamily="2" charset="2"/>
              <a:buNone/>
            </a:pPr>
            <a:r>
              <a:rPr lang="ar-SA" sz="4000"/>
              <a:t>  </a:t>
            </a:r>
            <a:r>
              <a:rPr lang="ar-JO" sz="4000"/>
              <a:t>وتقع مخيمات الشاطئ ودير البلح وخانيونس ورفح في حدود بلديات هذه البلدات ويشارك ممثلون عن اللاجئين في عضوية المجالس البلدية فيها. بينما توجد ثلاث مخيمات منفصلة عن المدن والبلدات هي: المغازي والبريج والنصيرات. وأما مخيم جباليا فهو مرتبط ومتداخل مع بلدية جباليا ويتلقى الخدمات منها باستثناء المياه.</a:t>
            </a:r>
            <a:endParaRPr lang="en-US" sz="400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r>
              <a:rPr lang="ar-SA" b="1"/>
              <a:t>ملاحظات عامة على مخيمات القطاع</a:t>
            </a:r>
            <a:r>
              <a:rPr lang="en-US"/>
              <a:t> </a:t>
            </a:r>
          </a:p>
        </p:txBody>
      </p:sp>
      <p:sp>
        <p:nvSpPr>
          <p:cNvPr id="135171" name="Rectangle 3"/>
          <p:cNvSpPr>
            <a:spLocks noGrp="1" noChangeArrowheads="1"/>
          </p:cNvSpPr>
          <p:nvPr>
            <p:ph type="body" idx="1"/>
          </p:nvPr>
        </p:nvSpPr>
        <p:spPr>
          <a:xfrm>
            <a:off x="457200" y="1341438"/>
            <a:ext cx="8229600" cy="5040312"/>
          </a:xfrm>
        </p:spPr>
        <p:txBody>
          <a:bodyPr/>
          <a:lstStyle/>
          <a:p>
            <a:pPr marL="609600" indent="-609600"/>
            <a:r>
              <a:rPr lang="ar-SA" sz="3600"/>
              <a:t>يشكل اللاجئون أكثر من 70% من سكان القطاع.</a:t>
            </a:r>
          </a:p>
          <a:p>
            <a:pPr marL="609600" indent="-609600"/>
            <a:r>
              <a:rPr lang="ar-SA" sz="3600"/>
              <a:t>مساحات المخيمات، ومنذ عقود، لم تعد كافية لاستيعاب التوسع الطبيعي لسكانها. الأمر الذي يدفع اللاجئين للانتقال إلى مناطق مجاورة.</a:t>
            </a:r>
          </a:p>
          <a:p>
            <a:pPr marL="609600" indent="-609600"/>
            <a:r>
              <a:rPr lang="ar-SA" sz="3600"/>
              <a:t>سعى الاحتلال الصهيوني منذ مطلع الخمسينات وعبر العقود التالية في العمل من أجل تقليص أعداد وتركيز اللاجئين في قطاع غزة، من خلال مشاريع إسكان وتوطين وتشغيل في خارج القطاع، وخصوصاً في الضفة الغربية وسيناء.</a:t>
            </a:r>
            <a:endParaRPr lang="en-US" sz="360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5148263" y="277813"/>
            <a:ext cx="3538537" cy="414337"/>
          </a:xfrm>
        </p:spPr>
        <p:txBody>
          <a:bodyPr/>
          <a:lstStyle/>
          <a:p>
            <a:pPr algn="r"/>
            <a:r>
              <a:rPr lang="ar-SA" sz="1800" b="1"/>
              <a:t>ملاحظات عامة على مخيمات القطاع</a:t>
            </a:r>
            <a:endParaRPr lang="en-US" sz="1800" b="1"/>
          </a:p>
        </p:txBody>
      </p:sp>
      <p:sp>
        <p:nvSpPr>
          <p:cNvPr id="136195" name="Rectangle 3"/>
          <p:cNvSpPr>
            <a:spLocks noGrp="1" noChangeArrowheads="1"/>
          </p:cNvSpPr>
          <p:nvPr>
            <p:ph type="body" idx="1"/>
          </p:nvPr>
        </p:nvSpPr>
        <p:spPr>
          <a:xfrm>
            <a:off x="457200" y="765175"/>
            <a:ext cx="8229600" cy="5759450"/>
          </a:xfrm>
        </p:spPr>
        <p:txBody>
          <a:bodyPr/>
          <a:lstStyle/>
          <a:p>
            <a:pPr marL="609600" indent="-609600">
              <a:lnSpc>
                <a:spcPct val="90000"/>
              </a:lnSpc>
            </a:pPr>
            <a:r>
              <a:rPr lang="ar-SA" sz="3600"/>
              <a:t>يتلقى أكثر من نصف اللاجئين في القطاع خدمات ومساعدات من الأونروا، والتي أصبحت تشكو عدم كفاية الميزانيات المخصصة لها لتواكب الزيادة في الخدمات التي يفرضها النمو الطبيعي للاجئين.</a:t>
            </a:r>
          </a:p>
          <a:p>
            <a:pPr marL="609600" indent="-609600">
              <a:lnSpc>
                <a:spcPct val="90000"/>
              </a:lnSpc>
            </a:pPr>
            <a:r>
              <a:rPr lang="ar-SA"/>
              <a:t>تشكو مخيمات اللاجئين في القطاع من الازدحام السكاني، وضعف شبكات الصرف الصحي، وقلة الموارد المائية الصحية، وكثرة انقطاع الكهرباء خصوصاً مع تشديد الحصار على قطاع غزة في السنوات الأخيرة. وتراجع في نوعية التعليم والصحة والتموين والإعمار. وتشكو من عدم توفر وسائل الترفيه، وقلة وسائل التثقيف. وعدم وجود تعليم ثانوي، وانحسار التعليم فوق الثانوي في معهد تدريب مهني وكلية تقنية</a:t>
            </a:r>
            <a:r>
              <a:rPr lang="ar-SA" sz="3600"/>
              <a:t>.</a:t>
            </a:r>
            <a:endParaRPr lang="en-US" sz="360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5651500" y="277813"/>
            <a:ext cx="3035300" cy="342900"/>
          </a:xfrm>
        </p:spPr>
        <p:txBody>
          <a:bodyPr/>
          <a:lstStyle/>
          <a:p>
            <a:r>
              <a:rPr lang="ar-SA" sz="1600" b="1"/>
              <a:t>ملاحظات عامة على مخيمات القطاع</a:t>
            </a:r>
            <a:endParaRPr lang="en-US" sz="1600" b="1"/>
          </a:p>
        </p:txBody>
      </p:sp>
      <p:sp>
        <p:nvSpPr>
          <p:cNvPr id="137219" name="Rectangle 3"/>
          <p:cNvSpPr>
            <a:spLocks noGrp="1" noChangeArrowheads="1"/>
          </p:cNvSpPr>
          <p:nvPr>
            <p:ph type="body" idx="1"/>
          </p:nvPr>
        </p:nvSpPr>
        <p:spPr>
          <a:xfrm>
            <a:off x="539750" y="692150"/>
            <a:ext cx="8135938" cy="5832475"/>
          </a:xfrm>
        </p:spPr>
        <p:txBody>
          <a:bodyPr/>
          <a:lstStyle/>
          <a:p>
            <a:pPr marL="609600" indent="-609600"/>
            <a:r>
              <a:rPr lang="ar-SA" sz="2800"/>
              <a:t>لا تشكل المخيمات بلديات مستقلة ولا يتبع معظمها بلديات المدن المجاورة، وإنما تتولى الأونروا في معظم المخيمات تقديم خدمات البلدية، بينما يتداخل مخيم البريج، والشاطئ مع البلديات المجاورة.</a:t>
            </a:r>
          </a:p>
          <a:p>
            <a:pPr marL="609600" indent="-609600"/>
            <a:r>
              <a:rPr lang="ar-SA" sz="2800"/>
              <a:t>تفتقد معظم المخيمات لجهات تمثيلية تعبر عن مطالب اللاجئين. وقد كانت سابقاً لجان شعبية للاجئين في كل المخيمات، لم يكن لها الأثر البالغ. وحالياً تتواجد بعض لجان شعبية خصوصاً في مخيم جباليا، ورفح.</a:t>
            </a:r>
          </a:p>
          <a:p>
            <a:pPr marL="609600" indent="-609600"/>
            <a:r>
              <a:rPr lang="ar-SA" sz="2800"/>
              <a:t>توجد تجمعات سكنية كبيرة للاجئين هي جزء من المدن القائمة. وهذا من جملة مظاهر التداخل بين المخيمات والمدن القائمة، وبين اللاجئين والمواطنين. وأهم هذه التجمعات: اللاجئون في حي الزيتون بمدينة غزة والذين يزيد تعدادهم عن مائتي ألف لاجئ، وهم بذلك يزيدون عن أي مخيم قائم، ويفتقدون لمعظم خدمات الأونروا باستثناء مركز تموين الزيتون.</a:t>
            </a:r>
            <a:endParaRPr lang="en-US" sz="280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4" name="Rectangle 4"/>
          <p:cNvSpPr>
            <a:spLocks noGrp="1" noChangeArrowheads="1"/>
          </p:cNvSpPr>
          <p:nvPr>
            <p:ph type="body" idx="1"/>
          </p:nvPr>
        </p:nvSpPr>
        <p:spPr>
          <a:xfrm>
            <a:off x="457200" y="836613"/>
            <a:ext cx="8229600" cy="5688012"/>
          </a:xfrm>
        </p:spPr>
        <p:txBody>
          <a:bodyPr/>
          <a:lstStyle/>
          <a:p>
            <a:pPr marL="609600" indent="-609600"/>
            <a:r>
              <a:rPr lang="ar-SA"/>
              <a:t>تظهر في معظم المخيمات ظاهرة المهدّمة بيوتهم بسبب استهداف الاحتلال لهم، وبالتالي ترفض الأونروا إعادة البناء لهم، حيث تدعي خشيتها من تصنيف عملها على أنه دعم للإرهاب. وهي بهذه الطريق تساعد الاحتلال بطريقة غير مباشرة؛ فالاحتلال يهدم لمعاقبة الناشطين وهي ترفض البناء لهم، وكلا الفعلين يهدف إلى دفع اللاجئ للامتناع عن أعمال سياسية تضر بالاحتلال.</a:t>
            </a:r>
          </a:p>
          <a:p>
            <a:pPr marL="609600" indent="-609600"/>
            <a:r>
              <a:rPr lang="ar-SA"/>
              <a:t>في كل مخيم سوق رئيسي، والمئات من المحلات التجارية الفردية، وقليل من الوُرَش الحرفية. وبعض المخيمات يعمل فيها أعداد من صيادي الأسماك، وخصوصاً الشاطئ، والنصيرات، ودير البلح.</a:t>
            </a:r>
            <a:endParaRPr lang="en-US"/>
          </a:p>
        </p:txBody>
      </p:sp>
      <p:sp>
        <p:nvSpPr>
          <p:cNvPr id="138245" name="Rectangle 5"/>
          <p:cNvSpPr>
            <a:spLocks noGrp="1" noChangeArrowheads="1"/>
          </p:cNvSpPr>
          <p:nvPr>
            <p:ph type="title"/>
          </p:nvPr>
        </p:nvSpPr>
        <p:spPr>
          <a:xfrm>
            <a:off x="5148263" y="277813"/>
            <a:ext cx="3538537" cy="414337"/>
          </a:xfrm>
          <a:noFill/>
          <a:ln/>
        </p:spPr>
        <p:txBody>
          <a:bodyPr/>
          <a:lstStyle/>
          <a:p>
            <a:pPr algn="r"/>
            <a:r>
              <a:rPr lang="ar-SA" sz="2000" b="1" dirty="0"/>
              <a:t>ملاحظات عامة على مخيمات القطاع</a:t>
            </a:r>
            <a:endParaRPr lang="en-US" sz="2000" b="1"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457200" y="1137047"/>
            <a:ext cx="8229600" cy="1139825"/>
          </a:xfrm>
        </p:spPr>
        <p:txBody>
          <a:bodyPr/>
          <a:lstStyle/>
          <a:p>
            <a:r>
              <a:rPr lang="ar-SA" dirty="0"/>
              <a:t>د.عصام محمد علي عدوان</a:t>
            </a:r>
            <a:endParaRPr lang="en-US" dirty="0"/>
          </a:p>
        </p:txBody>
      </p:sp>
      <p:sp>
        <p:nvSpPr>
          <p:cNvPr id="140291" name="Rectangle 3"/>
          <p:cNvSpPr>
            <a:spLocks noGrp="1" noChangeArrowheads="1"/>
          </p:cNvSpPr>
          <p:nvPr>
            <p:ph type="body" idx="1"/>
          </p:nvPr>
        </p:nvSpPr>
        <p:spPr>
          <a:xfrm>
            <a:off x="457200" y="1994619"/>
            <a:ext cx="8229600" cy="4530725"/>
          </a:xfrm>
        </p:spPr>
        <p:txBody>
          <a:bodyPr/>
          <a:lstStyle/>
          <a:p>
            <a:r>
              <a:rPr lang="ar-SA" sz="2800" dirty="0"/>
              <a:t>مواليد غزة </a:t>
            </a:r>
            <a:r>
              <a:rPr lang="ar-SA" sz="2800" dirty="0" err="1"/>
              <a:t>1967م.</a:t>
            </a:r>
            <a:endParaRPr lang="ar-SA" sz="2800" dirty="0"/>
          </a:p>
          <a:p>
            <a:r>
              <a:rPr lang="ar-SA" sz="2800" dirty="0"/>
              <a:t>دكتوراه تاريخ حديث ومعاصر</a:t>
            </a:r>
          </a:p>
          <a:p>
            <a:r>
              <a:rPr lang="ar-SA" sz="2800" dirty="0"/>
              <a:t>أستاذ مساعد في التاريخ بجامعة القدس </a:t>
            </a:r>
            <a:r>
              <a:rPr lang="ar-SA" sz="2800" dirty="0" err="1"/>
              <a:t>المفتوحة </a:t>
            </a:r>
            <a:r>
              <a:rPr lang="ar-SA" sz="2800" dirty="0"/>
              <a:t>– غزة</a:t>
            </a:r>
          </a:p>
          <a:p>
            <a:r>
              <a:rPr lang="ar-SA" sz="2800" dirty="0"/>
              <a:t>نائب رئيس مجلس إدارة مركز التأريخ والتوثيق الفلسطيني</a:t>
            </a:r>
          </a:p>
          <a:p>
            <a:r>
              <a:rPr lang="ar-SA" sz="2800" dirty="0"/>
              <a:t>رئيس مجلس إدارة الهيئة الأهلية لرعاية الأسرة</a:t>
            </a:r>
          </a:p>
          <a:p>
            <a:r>
              <a:rPr lang="ar-SA" sz="2800" dirty="0"/>
              <a:t>عضو اللجنة التحضيرية للمؤتمر الوطني للحفاظ على الثوابت</a:t>
            </a:r>
          </a:p>
          <a:p>
            <a:r>
              <a:rPr lang="ar-SA" sz="2800" dirty="0"/>
              <a:t>وكيل وزارة شئون اللاجئين في السلطة الفلسطينية المساعد سابقاً.</a:t>
            </a:r>
          </a:p>
          <a:p>
            <a:r>
              <a:rPr lang="ar-SA" sz="2800" dirty="0"/>
              <a:t>خبير في تاريخ حركة فتح والثورة الفلسطينية.</a:t>
            </a:r>
            <a:endParaRPr lang="en-US" sz="2800" dirty="0"/>
          </a:p>
        </p:txBody>
      </p:sp>
      <p:sp>
        <p:nvSpPr>
          <p:cNvPr id="4" name="Rectangle 2"/>
          <p:cNvSpPr txBox="1">
            <a:spLocks noChangeArrowheads="1"/>
          </p:cNvSpPr>
          <p:nvPr/>
        </p:nvSpPr>
        <p:spPr bwMode="auto">
          <a:xfrm>
            <a:off x="539552" y="188640"/>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defRPr/>
            </a:pPr>
            <a:r>
              <a:rPr kumimoji="0" lang="ar-SA" sz="4200" b="0"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المادة من إعداد</a:t>
            </a:r>
            <a:endParaRPr kumimoji="0" lang="en-US" sz="4200" b="0"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p:cNvSpPr>
            <a:spLocks noGrp="1" noChangeArrowheads="1"/>
          </p:cNvSpPr>
          <p:nvPr>
            <p:ph type="body" idx="1"/>
          </p:nvPr>
        </p:nvSpPr>
        <p:spPr>
          <a:xfrm>
            <a:off x="395288" y="692150"/>
            <a:ext cx="8353425" cy="5545138"/>
          </a:xfrm>
        </p:spPr>
        <p:txBody>
          <a:bodyPr/>
          <a:lstStyle/>
          <a:p>
            <a:pPr algn="ctr">
              <a:lnSpc>
                <a:spcPct val="90000"/>
              </a:lnSpc>
              <a:buFont typeface="Wingdings" pitchFamily="2" charset="2"/>
              <a:buNone/>
            </a:pPr>
            <a:r>
              <a:rPr lang="ar-SA" sz="4800">
                <a:solidFill>
                  <a:schemeClr val="tx2"/>
                </a:solidFill>
              </a:rPr>
              <a:t>مساحة قطاع غزة وفقاً لاتفاقية الهدنة</a:t>
            </a:r>
            <a:r>
              <a:rPr lang="ar-SA" sz="3600"/>
              <a:t> </a:t>
            </a:r>
          </a:p>
          <a:p>
            <a:pPr>
              <a:lnSpc>
                <a:spcPct val="90000"/>
              </a:lnSpc>
              <a:buFont typeface="Wingdings" pitchFamily="2" charset="2"/>
              <a:buNone/>
            </a:pPr>
            <a:r>
              <a:rPr lang="ar-SA" sz="3600"/>
              <a:t>  الموقّعة في رودوس في 24/2/1949م كانت 555 كم2، يُضاف إليها منطقة منزوعة السلاح تُسمى: مثلث العوجا، بمساحة 260 كم2. وهكذا، فقد بلغت مساحة قطاع غزة 815 كم2. اقتُطع منها 200 كم2 وفقاً لاتفاقية التعايش. واحتلت إسرائيل مثلث العوجا في عام 1955م، فأصبحت مساحة القطاع 365 كم2، بنسبة 1.35% من فلسطين. منها مناطق حدودية محظور الاقتراب منها تصل إلى 60 كم2.</a:t>
            </a:r>
            <a:r>
              <a:rPr lang="en-US" sz="2800"/>
              <a:t> </a:t>
            </a:r>
            <a:r>
              <a:rPr lang="ar-SA" sz="2800"/>
              <a:t>و</a:t>
            </a:r>
            <a:r>
              <a:rPr lang="ar-SA" sz="3600"/>
              <a:t>سُجلت الاتفاقية لدى مجلس الأمن في 17/3/1950م.</a:t>
            </a:r>
            <a:endParaRPr lang="en-US" sz="36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ChangeArrowheads="1"/>
          </p:cNvSpPr>
          <p:nvPr>
            <p:ph type="body" idx="1"/>
          </p:nvPr>
        </p:nvSpPr>
        <p:spPr>
          <a:xfrm>
            <a:off x="827088" y="260350"/>
            <a:ext cx="7129462" cy="6264275"/>
          </a:xfrm>
        </p:spPr>
        <p:txBody>
          <a:bodyPr/>
          <a:lstStyle/>
          <a:p>
            <a:pPr>
              <a:buFont typeface="Wingdings" pitchFamily="2" charset="2"/>
              <a:buNone/>
            </a:pPr>
            <a:r>
              <a:rPr lang="ar-SA" sz="1800"/>
              <a:t>                   </a:t>
            </a:r>
            <a:endParaRPr lang="en-US" sz="1800"/>
          </a:p>
        </p:txBody>
      </p:sp>
      <p:pic>
        <p:nvPicPr>
          <p:cNvPr id="84996" name="Picture 4"/>
          <p:cNvPicPr>
            <a:picLocks noChangeAspect="1" noChangeArrowheads="1"/>
          </p:cNvPicPr>
          <p:nvPr/>
        </p:nvPicPr>
        <p:blipFill>
          <a:blip r:embed="rId2" cstate="print"/>
          <a:srcRect/>
          <a:stretch>
            <a:fillRect/>
          </a:stretch>
        </p:blipFill>
        <p:spPr bwMode="auto">
          <a:xfrm>
            <a:off x="2124075" y="0"/>
            <a:ext cx="5184775" cy="6669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7" name="Rectangle 7"/>
          <p:cNvSpPr>
            <a:spLocks noChangeArrowheads="1"/>
          </p:cNvSpPr>
          <p:nvPr/>
        </p:nvSpPr>
        <p:spPr bwMode="auto">
          <a:xfrm>
            <a:off x="0" y="-1133475"/>
            <a:ext cx="9144000" cy="0"/>
          </a:xfrm>
          <a:prstGeom prst="rect">
            <a:avLst/>
          </a:prstGeom>
          <a:noFill/>
          <a:ln w="9525">
            <a:noFill/>
            <a:miter lim="800000"/>
            <a:headEnd/>
            <a:tailEnd/>
          </a:ln>
          <a:effectLst/>
        </p:spPr>
        <p:txBody>
          <a:bodyPr wrap="none" anchor="ctr">
            <a:spAutoFit/>
          </a:bodyPr>
          <a:lstStyle/>
          <a:p>
            <a:endParaRPr lang="en-US" sz="1800">
              <a:latin typeface="Arial" pitchFamily="34" charset="0"/>
            </a:endParaRPr>
          </a:p>
        </p:txBody>
      </p:sp>
      <p:sp>
        <p:nvSpPr>
          <p:cNvPr id="26133" name="Rectangle 533"/>
          <p:cNvSpPr>
            <a:spLocks noChangeArrowheads="1"/>
          </p:cNvSpPr>
          <p:nvPr/>
        </p:nvSpPr>
        <p:spPr bwMode="auto">
          <a:xfrm>
            <a:off x="0" y="7989888"/>
            <a:ext cx="9144000" cy="0"/>
          </a:xfrm>
          <a:prstGeom prst="rect">
            <a:avLst/>
          </a:prstGeom>
          <a:noFill/>
          <a:ln w="9525">
            <a:noFill/>
            <a:miter lim="800000"/>
            <a:headEnd/>
            <a:tailEnd/>
          </a:ln>
          <a:effectLst/>
        </p:spPr>
        <p:txBody>
          <a:bodyPr wrap="none" anchor="ctr">
            <a:spAutoFit/>
          </a:bodyPr>
          <a:lstStyle/>
          <a:p>
            <a:endParaRPr lang="en-US" sz="1800">
              <a:latin typeface="Arial" pitchFamily="34" charset="0"/>
            </a:endParaRPr>
          </a:p>
        </p:txBody>
      </p:sp>
      <p:sp>
        <p:nvSpPr>
          <p:cNvPr id="26156" name="Rectangle 556"/>
          <p:cNvSpPr>
            <a:spLocks noGrp="1" noChangeArrowheads="1"/>
          </p:cNvSpPr>
          <p:nvPr>
            <p:ph type="subTitle" idx="1"/>
          </p:nvPr>
        </p:nvSpPr>
        <p:spPr>
          <a:xfrm>
            <a:off x="1331913" y="981075"/>
            <a:ext cx="6400800" cy="2879725"/>
          </a:xfrm>
        </p:spPr>
        <p:txBody>
          <a:bodyPr/>
          <a:lstStyle/>
          <a:p>
            <a:endParaRPr lang="ar-SA" sz="6000" b="1"/>
          </a:p>
          <a:p>
            <a:endParaRPr lang="ar-SA" sz="1800" b="1"/>
          </a:p>
          <a:p>
            <a:r>
              <a:rPr lang="ar-SA" sz="6000" b="1"/>
              <a:t>لاجئو القطاع ومصادرهم</a:t>
            </a:r>
            <a:r>
              <a:rPr lang="en-US" sz="280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rtain Call">
  <a:themeElements>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fontScheme name="Curtain Call">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Curtain Call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Curtain Call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Curtain Call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Curtain Call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Curtain Call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Curtain Call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Curtain Call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Curtain Call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سمة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Curtain Call</Template>
  <TotalTime>630</TotalTime>
  <Words>3864</Words>
  <Application>Microsoft Office PowerPoint</Application>
  <PresentationFormat>عرض على الشاشة (3:4)‏</PresentationFormat>
  <Paragraphs>190</Paragraphs>
  <Slides>69</Slides>
  <Notes>0</Notes>
  <HiddenSlides>0</HiddenSlides>
  <MMClips>0</MMClips>
  <ScaleCrop>false</ScaleCrop>
  <HeadingPairs>
    <vt:vector size="6" baseType="variant">
      <vt:variant>
        <vt:lpstr>الخطوط المستخدمة</vt:lpstr>
      </vt:variant>
      <vt:variant>
        <vt:i4>5</vt:i4>
      </vt:variant>
      <vt:variant>
        <vt:lpstr>سمة</vt:lpstr>
      </vt:variant>
      <vt:variant>
        <vt:i4>1</vt:i4>
      </vt:variant>
      <vt:variant>
        <vt:lpstr>عناوين الشرائح</vt:lpstr>
      </vt:variant>
      <vt:variant>
        <vt:i4>69</vt:i4>
      </vt:variant>
    </vt:vector>
  </HeadingPairs>
  <TitlesOfParts>
    <vt:vector size="75" baseType="lpstr">
      <vt:lpstr>Arial</vt:lpstr>
      <vt:lpstr>Tahoma</vt:lpstr>
      <vt:lpstr>Times New Roman</vt:lpstr>
      <vt:lpstr>Wingdings</vt:lpstr>
      <vt:lpstr>Symbol</vt:lpstr>
      <vt:lpstr>Curtain Call</vt:lpstr>
      <vt:lpstr> اللاجئون الفلسطينيون في  قطاع غزة </vt:lpstr>
      <vt:lpstr>الشريحة 2</vt:lpstr>
      <vt:lpstr>نشأة وتطور قطاع غزة</vt:lpstr>
      <vt:lpstr>الشريحة 4</vt:lpstr>
      <vt:lpstr>الشريحة 5</vt:lpstr>
      <vt:lpstr>اتفاقية التعايش </vt:lpstr>
      <vt:lpstr>الشريحة 7</vt:lpstr>
      <vt:lpstr>الشريحة 8</vt:lpstr>
      <vt:lpstr>الشريحة 9</vt:lpstr>
      <vt:lpstr>الشريحة 10</vt:lpstr>
      <vt:lpstr>جدول بأسماء المدن والقرى التي لجأ أهلوها إلى قطاع غزة عام 1948م</vt:lpstr>
      <vt:lpstr>الشريحة 12</vt:lpstr>
      <vt:lpstr>مخيمات اللاجئين وتجمعاتهم في القطاع</vt:lpstr>
      <vt:lpstr>مخيم رفح</vt:lpstr>
      <vt:lpstr>الشريحة 15</vt:lpstr>
      <vt:lpstr>الشريحة 16</vt:lpstr>
      <vt:lpstr>الشريحة 17</vt:lpstr>
      <vt:lpstr>الشريحة 18</vt:lpstr>
      <vt:lpstr>الشريحة 19</vt:lpstr>
      <vt:lpstr>الشريحة 20</vt:lpstr>
      <vt:lpstr>مخيم كندا </vt:lpstr>
      <vt:lpstr>الشريحة 22</vt:lpstr>
      <vt:lpstr>الشريحة 23</vt:lpstr>
      <vt:lpstr>الشريحة 24</vt:lpstr>
      <vt:lpstr>مخيم تل السلطان </vt:lpstr>
      <vt:lpstr>ج- مخيم المواصي </vt:lpstr>
      <vt:lpstr>مخيم دير البلح </vt:lpstr>
      <vt:lpstr>الشريحة 28</vt:lpstr>
      <vt:lpstr>الشريحة 29</vt:lpstr>
      <vt:lpstr>الشريحة 30</vt:lpstr>
      <vt:lpstr> مخيم خان يونس </vt:lpstr>
      <vt:lpstr>الشريحة 32</vt:lpstr>
      <vt:lpstr>الشريحة 33</vt:lpstr>
      <vt:lpstr>الشريحة 34</vt:lpstr>
      <vt:lpstr>الشريحة 35</vt:lpstr>
      <vt:lpstr>الشريحة 36</vt:lpstr>
      <vt:lpstr>مخيم جباليا </vt:lpstr>
      <vt:lpstr>الشريحة 38</vt:lpstr>
      <vt:lpstr>الشريحة 39</vt:lpstr>
      <vt:lpstr>الشريحة 40</vt:lpstr>
      <vt:lpstr>الشريحة 41</vt:lpstr>
      <vt:lpstr>مخيم النصيرات </vt:lpstr>
      <vt:lpstr>الشريحة 43</vt:lpstr>
      <vt:lpstr>الشريحة 44</vt:lpstr>
      <vt:lpstr>الشريحة 45</vt:lpstr>
      <vt:lpstr>مخيم المغازي </vt:lpstr>
      <vt:lpstr>الشريحة 47</vt:lpstr>
      <vt:lpstr>الشريحة 48</vt:lpstr>
      <vt:lpstr>الشريحة 49</vt:lpstr>
      <vt:lpstr>مخيم البريج </vt:lpstr>
      <vt:lpstr>الشريحة 51</vt:lpstr>
      <vt:lpstr>الشريحة 52</vt:lpstr>
      <vt:lpstr>مخيم الشاطئ </vt:lpstr>
      <vt:lpstr>الشريحة 54</vt:lpstr>
      <vt:lpstr>الشريحة 55</vt:lpstr>
      <vt:lpstr>الشريحة 56</vt:lpstr>
      <vt:lpstr>الشريحة 57</vt:lpstr>
      <vt:lpstr>الشريحة 58</vt:lpstr>
      <vt:lpstr>التوزيع الديموغرافي لمخيمات اللاجئين في القطاع</vt:lpstr>
      <vt:lpstr>مخيمات اللاجئين في قطاع غزة: النشأة والموقع والمساحة والتطور السكاني </vt:lpstr>
      <vt:lpstr>الشريحة 61</vt:lpstr>
      <vt:lpstr>ويظهر من هذه المعطيات أن تعداد اللاجئين داخل وخارج المخيمات في قطاع غزة متقارباً، ويمكن تفسير ذلك على النحو التالي: </vt:lpstr>
      <vt:lpstr>الشريحة 63</vt:lpstr>
      <vt:lpstr>الشريحة 64</vt:lpstr>
      <vt:lpstr>ملاحظات عامة على مخيمات القطاع </vt:lpstr>
      <vt:lpstr>ملاحظات عامة على مخيمات القطاع</vt:lpstr>
      <vt:lpstr>ملاحظات عامة على مخيمات القطاع</vt:lpstr>
      <vt:lpstr>ملاحظات عامة على مخيمات القطاع</vt:lpstr>
      <vt:lpstr>د.عصام محمد علي عدوان</vt:lpstr>
    </vt:vector>
  </TitlesOfParts>
  <Company>alsayra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اللاجئون الفلسطينيون في قطاع غزة</dc:title>
  <dc:creator>الأرقم</dc:creator>
  <cp:lastModifiedBy>user</cp:lastModifiedBy>
  <cp:revision>22</cp:revision>
  <dcterms:created xsi:type="dcterms:W3CDTF">2011-03-03T19:56:06Z</dcterms:created>
  <dcterms:modified xsi:type="dcterms:W3CDTF">2018-12-05T13:20:32Z</dcterms:modified>
</cp:coreProperties>
</file>