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8" r:id="rId2"/>
    <p:sldId id="275" r:id="rId3"/>
    <p:sldId id="284" r:id="rId4"/>
    <p:sldId id="319" r:id="rId5"/>
    <p:sldId id="269" r:id="rId6"/>
    <p:sldId id="302" r:id="rId7"/>
    <p:sldId id="306" r:id="rId8"/>
    <p:sldId id="305" r:id="rId9"/>
    <p:sldId id="307" r:id="rId10"/>
    <p:sldId id="303" r:id="rId11"/>
    <p:sldId id="285" r:id="rId12"/>
    <p:sldId id="317" r:id="rId13"/>
    <p:sldId id="294" r:id="rId14"/>
    <p:sldId id="308" r:id="rId15"/>
    <p:sldId id="309" r:id="rId16"/>
    <p:sldId id="310" r:id="rId17"/>
    <p:sldId id="295" r:id="rId18"/>
    <p:sldId id="296" r:id="rId19"/>
    <p:sldId id="286" r:id="rId20"/>
    <p:sldId id="292" r:id="rId21"/>
    <p:sldId id="318" r:id="rId22"/>
    <p:sldId id="316" r:id="rId23"/>
    <p:sldId id="293" r:id="rId24"/>
    <p:sldId id="304" r:id="rId25"/>
    <p:sldId id="287" r:id="rId26"/>
    <p:sldId id="300" r:id="rId27"/>
    <p:sldId id="301" r:id="rId28"/>
    <p:sldId id="312" r:id="rId29"/>
    <p:sldId id="288" r:id="rId30"/>
    <p:sldId id="291" r:id="rId31"/>
    <p:sldId id="297" r:id="rId32"/>
    <p:sldId id="289" r:id="rId33"/>
    <p:sldId id="315" r:id="rId34"/>
    <p:sldId id="290" r:id="rId35"/>
    <p:sldId id="298" r:id="rId36"/>
    <p:sldId id="299" r:id="rId37"/>
    <p:sldId id="3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77" d="100"/>
          <a:sy n="77" d="100"/>
        </p:scale>
        <p:origin x="498" y="90"/>
      </p:cViewPr>
      <p:guideLst>
        <p:guide orient="horz" pos="2160"/>
        <p:guide pos="3840"/>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12/26/2017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12/26/2017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1.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12879"/>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latin typeface="Sakkal Majalla" panose="02000000000000000000" pitchFamily="2" charset="-78"/>
                <a:cs typeface="Sakkal Majalla" panose="020000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graphicFrame>
        <p:nvGraphicFramePr>
          <p:cNvPr id="12" name="Object 11"/>
          <p:cNvGraphicFramePr>
            <a:graphicFrameLocks noChangeAspect="1"/>
          </p:cNvGraphicFramePr>
          <p:nvPr userDrawn="1">
            <p:extLst>
              <p:ext uri="{D42A27DB-BD31-4B8C-83A1-F6EECF244321}">
                <p14:modId xmlns:p14="http://schemas.microsoft.com/office/powerpoint/2010/main" val="981999009"/>
              </p:ext>
            </p:extLst>
          </p:nvPr>
        </p:nvGraphicFramePr>
        <p:xfrm>
          <a:off x="8887537" y="2041181"/>
          <a:ext cx="3288682" cy="3886301"/>
        </p:xfrm>
        <a:graphic>
          <a:graphicData uri="http://schemas.openxmlformats.org/presentationml/2006/ole">
            <mc:AlternateContent xmlns:mc="http://schemas.openxmlformats.org/markup-compatibility/2006">
              <mc:Choice xmlns:v="urn:schemas-microsoft-com:vml" Requires="v">
                <p:oleObj spid="_x0000_s1136" r:id="rId3" imgW="4393440" imgH="5193360" progId="">
                  <p:embed/>
                </p:oleObj>
              </mc:Choice>
              <mc:Fallback>
                <p:oleObj r:id="rId3" imgW="4393440" imgH="5193360" progId="">
                  <p:embed/>
                  <p:pic>
                    <p:nvPicPr>
                      <p:cNvPr id="0" name=""/>
                      <p:cNvPicPr/>
                      <p:nvPr/>
                    </p:nvPicPr>
                    <p:blipFill>
                      <a:blip r:embed="rId4"/>
                      <a:stretch>
                        <a:fillRect/>
                      </a:stretch>
                    </p:blipFill>
                    <p:spPr>
                      <a:xfrm>
                        <a:off x="8887537" y="2041181"/>
                        <a:ext cx="3288682" cy="3886301"/>
                      </a:xfrm>
                      <a:prstGeom prst="rect">
                        <a:avLst/>
                      </a:prstGeom>
                    </p:spPr>
                  </p:pic>
                </p:oleObj>
              </mc:Fallback>
            </mc:AlternateContent>
          </a:graphicData>
        </a:graphic>
      </p:graphicFrame>
      <p:graphicFrame>
        <p:nvGraphicFramePr>
          <p:cNvPr id="13" name="Object 12"/>
          <p:cNvGraphicFramePr>
            <a:graphicFrameLocks noChangeAspect="1"/>
          </p:cNvGraphicFramePr>
          <p:nvPr userDrawn="1">
            <p:extLst>
              <p:ext uri="{D42A27DB-BD31-4B8C-83A1-F6EECF244321}">
                <p14:modId xmlns:p14="http://schemas.microsoft.com/office/powerpoint/2010/main" val="2218029451"/>
              </p:ext>
            </p:extLst>
          </p:nvPr>
        </p:nvGraphicFramePr>
        <p:xfrm>
          <a:off x="6719778" y="2041181"/>
          <a:ext cx="2072060" cy="3886301"/>
        </p:xfrm>
        <a:graphic>
          <a:graphicData uri="http://schemas.openxmlformats.org/presentationml/2006/ole">
            <mc:AlternateContent xmlns:mc="http://schemas.openxmlformats.org/markup-compatibility/2006">
              <mc:Choice xmlns:v="urn:schemas-microsoft-com:vml" Requires="v">
                <p:oleObj spid="_x0000_s1137" r:id="rId5" imgW="2768040" imgH="5193360" progId="">
                  <p:embed/>
                </p:oleObj>
              </mc:Choice>
              <mc:Fallback>
                <p:oleObj r:id="rId5" imgW="2768040" imgH="5193360" progId="">
                  <p:embed/>
                  <p:pic>
                    <p:nvPicPr>
                      <p:cNvPr id="0" name=""/>
                      <p:cNvPicPr/>
                      <p:nvPr/>
                    </p:nvPicPr>
                    <p:blipFill>
                      <a:blip r:embed="rId6"/>
                      <a:stretch>
                        <a:fillRect/>
                      </a:stretch>
                    </p:blipFill>
                    <p:spPr>
                      <a:xfrm>
                        <a:off x="6719778" y="2041181"/>
                        <a:ext cx="2072060" cy="3886301"/>
                      </a:xfrm>
                      <a:prstGeom prst="rect">
                        <a:avLst/>
                      </a:prstGeom>
                    </p:spPr>
                  </p:pic>
                </p:oleObj>
              </mc:Fallback>
            </mc:AlternateContent>
          </a:graphicData>
        </a:graphic>
      </p:graphicFrame>
      <p:graphicFrame>
        <p:nvGraphicFramePr>
          <p:cNvPr id="14" name="Object 13"/>
          <p:cNvGraphicFramePr>
            <a:graphicFrameLocks noChangeAspect="1"/>
          </p:cNvGraphicFramePr>
          <p:nvPr userDrawn="1">
            <p:extLst>
              <p:ext uri="{D42A27DB-BD31-4B8C-83A1-F6EECF244321}">
                <p14:modId xmlns:p14="http://schemas.microsoft.com/office/powerpoint/2010/main" val="2127563885"/>
              </p:ext>
            </p:extLst>
          </p:nvPr>
        </p:nvGraphicFramePr>
        <p:xfrm>
          <a:off x="0" y="2041181"/>
          <a:ext cx="1482759" cy="3886301"/>
        </p:xfrm>
        <a:graphic>
          <a:graphicData uri="http://schemas.openxmlformats.org/presentationml/2006/ole">
            <mc:AlternateContent xmlns:mc="http://schemas.openxmlformats.org/markup-compatibility/2006">
              <mc:Choice xmlns:v="urn:schemas-microsoft-com:vml" Requires="v">
                <p:oleObj spid="_x0000_s1138" r:id="rId7" imgW="1980720" imgH="5193360" progId="">
                  <p:embed/>
                </p:oleObj>
              </mc:Choice>
              <mc:Fallback>
                <p:oleObj r:id="rId7" imgW="1980720" imgH="5193360" progId="">
                  <p:embed/>
                  <p:pic>
                    <p:nvPicPr>
                      <p:cNvPr id="0" name=""/>
                      <p:cNvPicPr/>
                      <p:nvPr/>
                    </p:nvPicPr>
                    <p:blipFill>
                      <a:blip r:embed="rId8"/>
                      <a:stretch>
                        <a:fillRect/>
                      </a:stretch>
                    </p:blipFill>
                    <p:spPr>
                      <a:xfrm>
                        <a:off x="0" y="2041181"/>
                        <a:ext cx="1482759" cy="3886301"/>
                      </a:xfrm>
                      <a:prstGeom prst="rect">
                        <a:avLst/>
                      </a:prstGeom>
                    </p:spPr>
                  </p:pic>
                </p:oleObj>
              </mc:Fallback>
            </mc:AlternateContent>
          </a:graphicData>
        </a:graphic>
      </p:graphicFrame>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4" name="Date Placeholder 3"/>
          <p:cNvSpPr>
            <a:spLocks noGrp="1"/>
          </p:cNvSpPr>
          <p:nvPr>
            <p:ph type="dt" sz="half" idx="10"/>
          </p:nvPr>
        </p:nvSpPr>
        <p:spPr/>
        <p:txBody>
          <a:bodyPr/>
          <a:lstStyle>
            <a:lvl1pPr algn="l" rtl="1">
              <a:defRPr/>
            </a:lvl1pPr>
          </a:lstStyle>
          <a:p>
            <a:fld id="{C9B55A74-0919-413E-865C-E0E8D1722ED7}" type="datetime1">
              <a:rPr lang="en-US" smtClean="0"/>
              <a:pPr/>
              <a:t>12/26/2017</a:t>
            </a:fld>
            <a:endParaRPr lang="en-US" dirty="0"/>
          </a:p>
        </p:txBody>
      </p:sp>
      <p:sp>
        <p:nvSpPr>
          <p:cNvPr id="5" name="Footer Placeholder 4"/>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lvl1pPr algn="r" rtl="1">
              <a:defRPr/>
            </a:lvl1pPr>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4" name="Date Placeholder 3"/>
          <p:cNvSpPr>
            <a:spLocks noGrp="1"/>
          </p:cNvSpPr>
          <p:nvPr>
            <p:ph type="dt" sz="half" idx="10"/>
          </p:nvPr>
        </p:nvSpPr>
        <p:spPr/>
        <p:txBody>
          <a:bodyPr/>
          <a:lstStyle>
            <a:lvl1pPr algn="l" rtl="1">
              <a:defRPr/>
            </a:lvl1pPr>
          </a:lstStyle>
          <a:p>
            <a:fld id="{25BFE46A-5893-4F80-829A-F37AF8AAC03B}" type="datetime1">
              <a:rPr lang="en-US" smtClean="0"/>
              <a:pPr/>
              <a:t>12/26/2017</a:t>
            </a:fld>
            <a:endParaRPr lang="en-US" dirty="0"/>
          </a:p>
        </p:txBody>
      </p:sp>
      <p:sp>
        <p:nvSpPr>
          <p:cNvPr id="5" name="Footer Placeholder 4"/>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lgn="r" rtl="1">
              <a:defRPr>
                <a:latin typeface="Sakkal Majalla" panose="02000000000000000000" pitchFamily="2" charset="-78"/>
                <a:cs typeface="Sakkal Majalla" panose="02000000000000000000" pitchFamily="2" charset="-78"/>
              </a:defRPr>
            </a:lvl1pPr>
            <a:lvl2pPr algn="r" rtl="1">
              <a:defRPr>
                <a:latin typeface="Sakkal Majalla" panose="02000000000000000000" pitchFamily="2" charset="-78"/>
                <a:cs typeface="Sakkal Majalla" panose="02000000000000000000" pitchFamily="2" charset="-78"/>
              </a:defRPr>
            </a:lvl2pPr>
            <a:lvl3pPr algn="r" rtl="1">
              <a:defRPr>
                <a:latin typeface="Sakkal Majalla" panose="02000000000000000000" pitchFamily="2" charset="-78"/>
                <a:cs typeface="Sakkal Majalla" panose="02000000000000000000" pitchFamily="2" charset="-78"/>
              </a:defRPr>
            </a:lvl3pPr>
            <a:lvl4pPr algn="r" rtl="1">
              <a:defRPr>
                <a:latin typeface="Sakkal Majalla" panose="02000000000000000000" pitchFamily="2" charset="-78"/>
                <a:cs typeface="Sakkal Majalla" panose="02000000000000000000" pitchFamily="2" charset="-78"/>
              </a:defRPr>
            </a:lvl4pPr>
            <a:lvl5pPr algn="r" rtl="1">
              <a:defRPr>
                <a:latin typeface="Sakkal Majalla" panose="02000000000000000000" pitchFamily="2" charset="-78"/>
                <a:cs typeface="Sakkal Majalla" panose="020000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4" name="Date Placeholder 3"/>
          <p:cNvSpPr>
            <a:spLocks noGrp="1"/>
          </p:cNvSpPr>
          <p:nvPr>
            <p:ph type="dt" sz="half" idx="10"/>
          </p:nvPr>
        </p:nvSpPr>
        <p:spPr/>
        <p:txBody>
          <a:bodyPr/>
          <a:lstStyle>
            <a:lvl1pPr algn="l" rtl="1">
              <a:defRPr/>
            </a:lvl1pPr>
          </a:lstStyle>
          <a:p>
            <a:fld id="{6DD1B487-36FD-4CED-B07A-1A81FC6540B1}" type="datetime1">
              <a:rPr lang="en-US" smtClean="0"/>
              <a:pPr/>
              <a:t>12/26/2017</a:t>
            </a:fld>
            <a:endParaRPr lang="en-US" dirty="0"/>
          </a:p>
        </p:txBody>
      </p:sp>
      <p:sp>
        <p:nvSpPr>
          <p:cNvPr id="5" name="Footer Placeholder 4"/>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222503" y="2059146"/>
            <a:ext cx="6538754"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a:p>
        </p:txBody>
      </p:sp>
      <p:sp>
        <p:nvSpPr>
          <p:cNvPr id="2" name="Title 1"/>
          <p:cNvSpPr>
            <a:spLocks noGrp="1"/>
          </p:cNvSpPr>
          <p:nvPr>
            <p:ph type="title"/>
          </p:nvPr>
        </p:nvSpPr>
        <p:spPr>
          <a:xfrm>
            <a:off x="2356834" y="2263913"/>
            <a:ext cx="6207618" cy="3143393"/>
          </a:xfrm>
        </p:spPr>
        <p:txBody>
          <a:bodyPr anchor="b"/>
          <a:lstStyle>
            <a:lvl1pPr algn="r" rtl="1">
              <a:defRPr sz="6000">
                <a:solidFill>
                  <a:schemeClr val="bg1"/>
                </a:solidFill>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956649396"/>
              </p:ext>
            </p:extLst>
          </p:nvPr>
        </p:nvGraphicFramePr>
        <p:xfrm>
          <a:off x="8887537" y="2041181"/>
          <a:ext cx="3288682" cy="3886301"/>
        </p:xfrm>
        <a:graphic>
          <a:graphicData uri="http://schemas.openxmlformats.org/presentationml/2006/ole">
            <mc:AlternateContent xmlns:mc="http://schemas.openxmlformats.org/markup-compatibility/2006">
              <mc:Choice xmlns:v="urn:schemas-microsoft-com:vml" Requires="v">
                <p:oleObj spid="_x0000_s7240" r:id="rId3" imgW="4393440" imgH="5193360" progId="">
                  <p:embed/>
                </p:oleObj>
              </mc:Choice>
              <mc:Fallback>
                <p:oleObj r:id="rId3" imgW="4393440" imgH="5193360" progId="">
                  <p:embed/>
                  <p:pic>
                    <p:nvPicPr>
                      <p:cNvPr id="12" name="Object 11"/>
                      <p:cNvPicPr/>
                      <p:nvPr/>
                    </p:nvPicPr>
                    <p:blipFill>
                      <a:blip r:embed="rId4"/>
                      <a:stretch>
                        <a:fillRect/>
                      </a:stretch>
                    </p:blipFill>
                    <p:spPr>
                      <a:xfrm>
                        <a:off x="8887537" y="2041181"/>
                        <a:ext cx="3288682" cy="3886301"/>
                      </a:xfrm>
                      <a:prstGeom prst="rect">
                        <a:avLst/>
                      </a:prstGeom>
                    </p:spPr>
                  </p:pic>
                </p:oleObj>
              </mc:Fallback>
            </mc:AlternateContent>
          </a:graphicData>
        </a:graphic>
      </p:graphicFrame>
      <p:graphicFrame>
        <p:nvGraphicFramePr>
          <p:cNvPr id="10" name="Object 9"/>
          <p:cNvGraphicFramePr>
            <a:graphicFrameLocks noChangeAspect="1"/>
          </p:cNvGraphicFramePr>
          <p:nvPr userDrawn="1">
            <p:extLst>
              <p:ext uri="{D42A27DB-BD31-4B8C-83A1-F6EECF244321}">
                <p14:modId xmlns:p14="http://schemas.microsoft.com/office/powerpoint/2010/main" val="1929181225"/>
              </p:ext>
            </p:extLst>
          </p:nvPr>
        </p:nvGraphicFramePr>
        <p:xfrm>
          <a:off x="2760" y="2041181"/>
          <a:ext cx="2072060" cy="3886301"/>
        </p:xfrm>
        <a:graphic>
          <a:graphicData uri="http://schemas.openxmlformats.org/presentationml/2006/ole">
            <mc:AlternateContent xmlns:mc="http://schemas.openxmlformats.org/markup-compatibility/2006">
              <mc:Choice xmlns:v="urn:schemas-microsoft-com:vml" Requires="v">
                <p:oleObj spid="_x0000_s7241" r:id="rId5" imgW="2768040" imgH="5193360" progId="">
                  <p:embed/>
                </p:oleObj>
              </mc:Choice>
              <mc:Fallback>
                <p:oleObj r:id="rId5" imgW="2768040" imgH="5193360" progId="">
                  <p:embed/>
                  <p:pic>
                    <p:nvPicPr>
                      <p:cNvPr id="13" name="Object 12"/>
                      <p:cNvPicPr/>
                      <p:nvPr/>
                    </p:nvPicPr>
                    <p:blipFill>
                      <a:blip r:embed="rId6"/>
                      <a:stretch>
                        <a:fillRect/>
                      </a:stretch>
                    </p:blipFill>
                    <p:spPr>
                      <a:xfrm>
                        <a:off x="2760" y="2041181"/>
                        <a:ext cx="2072060" cy="3886301"/>
                      </a:xfrm>
                      <a:prstGeom prst="rect">
                        <a:avLst/>
                      </a:prstGeom>
                    </p:spPr>
                  </p:pic>
                </p:oleObj>
              </mc:Fallback>
            </mc:AlternateContent>
          </a:graphicData>
        </a:graphic>
      </p:graphicFrame>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3" name="Content Placeholder 2"/>
          <p:cNvSpPr>
            <a:spLocks noGrp="1"/>
          </p:cNvSpPr>
          <p:nvPr>
            <p:ph sz="half" idx="1"/>
          </p:nvPr>
        </p:nvSpPr>
        <p:spPr>
          <a:xfrm>
            <a:off x="1409700" y="1556281"/>
            <a:ext cx="4610099" cy="4620682"/>
          </a:xfrm>
        </p:spPr>
        <p:txBody>
          <a:bodyPr/>
          <a:lstStyle>
            <a:lvl1pPr algn="r" rtl="1">
              <a:defRPr sz="2200"/>
            </a:lvl1pPr>
            <a:lvl2pPr algn="r" rtl="1">
              <a:defRPr sz="1800"/>
            </a:lvl2pPr>
            <a:lvl3pPr algn="r" rtl="1">
              <a:defRPr sz="1600"/>
            </a:lvl3pPr>
            <a:lvl4pPr algn="r" rtl="1">
              <a:defRPr sz="1600"/>
            </a:lvl4pPr>
            <a:lvl5pPr algn="r" rtl="1">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lgn="r" rtl="1">
              <a:defRPr sz="2200"/>
            </a:lvl1pPr>
            <a:lvl2pPr algn="r" rtl="1">
              <a:defRPr sz="1800"/>
            </a:lvl2pPr>
            <a:lvl3pPr algn="r" rtl="1">
              <a:defRPr sz="1600"/>
            </a:lvl3pPr>
            <a:lvl4pPr algn="r" rtl="1">
              <a:defRPr sz="1600"/>
            </a:lvl4pPr>
            <a:lvl5pPr algn="r" rtl="1">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5" name="Date Placeholder 4"/>
          <p:cNvSpPr>
            <a:spLocks noGrp="1"/>
          </p:cNvSpPr>
          <p:nvPr>
            <p:ph type="dt" sz="half" idx="10"/>
          </p:nvPr>
        </p:nvSpPr>
        <p:spPr/>
        <p:txBody>
          <a:bodyPr/>
          <a:lstStyle>
            <a:lvl1pPr algn="l" rtl="1">
              <a:defRPr/>
            </a:lvl1pPr>
          </a:lstStyle>
          <a:p>
            <a:fld id="{93A66BA0-BF77-43AC-894A-20AD8220B887}" type="datetime1">
              <a:rPr lang="en-US" smtClean="0"/>
              <a:pPr/>
              <a:t>12/26/2017</a:t>
            </a:fld>
            <a:endParaRPr lang="en-US" dirty="0"/>
          </a:p>
        </p:txBody>
      </p:sp>
      <p:sp>
        <p:nvSpPr>
          <p:cNvPr id="6" name="Footer Placeholder 5"/>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lgn="r" rtl="1">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lgn="r" rtl="1">
              <a:defRPr sz="2200"/>
            </a:lvl1pPr>
            <a:lvl2pPr algn="r" rtl="1">
              <a:defRPr sz="1800"/>
            </a:lvl2pPr>
            <a:lvl3pPr algn="r" rtl="1">
              <a:defRPr sz="1600"/>
            </a:lvl3pPr>
            <a:lvl4pPr algn="r" rtl="1">
              <a:defRPr sz="1600"/>
            </a:lvl4pPr>
            <a:lvl5pPr algn="r" rtl="1">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lgn="r" rtl="1">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lgn="r" rtl="1">
              <a:defRPr sz="2200"/>
            </a:lvl1pPr>
            <a:lvl2pPr algn="r" rtl="1">
              <a:defRPr sz="1800"/>
            </a:lvl2pPr>
            <a:lvl3pPr algn="r" rtl="1">
              <a:defRPr sz="1600"/>
            </a:lvl3pPr>
            <a:lvl4pPr algn="r" rtl="1">
              <a:defRPr sz="1600"/>
            </a:lvl4pPr>
            <a:lvl5pPr algn="r" rtl="1">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dirty="0"/>
          </a:p>
        </p:txBody>
      </p:sp>
      <p:sp>
        <p:nvSpPr>
          <p:cNvPr id="7" name="Date Placeholder 6"/>
          <p:cNvSpPr>
            <a:spLocks noGrp="1"/>
          </p:cNvSpPr>
          <p:nvPr>
            <p:ph type="dt" sz="half" idx="10"/>
          </p:nvPr>
        </p:nvSpPr>
        <p:spPr/>
        <p:txBody>
          <a:bodyPr/>
          <a:lstStyle>
            <a:lvl1pPr algn="l" rtl="1">
              <a:defRPr/>
            </a:lvl1pPr>
          </a:lstStyle>
          <a:p>
            <a:fld id="{94C81B4D-F060-418E-A958-B2BDC1A258F8}" type="datetime1">
              <a:rPr lang="en-US" smtClean="0"/>
              <a:pPr/>
              <a:t>12/26/2017</a:t>
            </a:fld>
            <a:endParaRPr lang="en-US" dirty="0"/>
          </a:p>
        </p:txBody>
      </p:sp>
      <p:sp>
        <p:nvSpPr>
          <p:cNvPr id="8" name="Footer Placeholder 7"/>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5" name="Slide Number Placeholder 4"/>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3" name="Date Placeholder 2"/>
          <p:cNvSpPr>
            <a:spLocks noGrp="1"/>
          </p:cNvSpPr>
          <p:nvPr>
            <p:ph type="dt" sz="half" idx="10"/>
          </p:nvPr>
        </p:nvSpPr>
        <p:spPr/>
        <p:txBody>
          <a:bodyPr/>
          <a:lstStyle>
            <a:lvl1pPr algn="l" rtl="1">
              <a:defRPr/>
            </a:lvl1pPr>
          </a:lstStyle>
          <a:p>
            <a:fld id="{9386AC23-C97B-41FB-9B89-C7FE0FB631CA}" type="datetime1">
              <a:rPr lang="en-US" smtClean="0"/>
              <a:pPr/>
              <a:t>12/26/2017</a:t>
            </a:fld>
            <a:endParaRPr lang="en-US" dirty="0"/>
          </a:p>
        </p:txBody>
      </p:sp>
      <p:sp>
        <p:nvSpPr>
          <p:cNvPr id="4" name="Footer Placeholder 3"/>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12/26/2017</a:t>
            </a:fld>
            <a:endParaRPr lang="en-US" dirty="0"/>
          </a:p>
        </p:txBody>
      </p:sp>
      <p:sp>
        <p:nvSpPr>
          <p:cNvPr id="3" name="Footer Placeholder 2"/>
          <p:cNvSpPr>
            <a:spLocks noGrp="1"/>
          </p:cNvSpPr>
          <p:nvPr>
            <p:ph type="ftr" sz="quarter" idx="11"/>
          </p:nvPr>
        </p:nvSpPr>
        <p:spPr/>
        <p:txBody>
          <a:bodyPr/>
          <a:lstStyle>
            <a:lvl1pPr>
              <a:defRPr/>
            </a:lvl1pPr>
          </a:lstStyle>
          <a:p>
            <a:pPr algn="r" rtl="1"/>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lgn="r" rtl="1">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lgn="r" rtl="1">
              <a:defRPr sz="2200"/>
            </a:lvl1pPr>
            <a:lvl2pPr algn="r" rtl="1">
              <a:defRPr sz="1800"/>
            </a:lvl2pPr>
            <a:lvl3pPr algn="r" rtl="1">
              <a:defRPr sz="1600"/>
            </a:lvl3pPr>
            <a:lvl4pPr algn="r" rtl="1">
              <a:defRPr sz="1600"/>
            </a:lvl4pPr>
            <a:lvl5pPr algn="r" rtl="1">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lgn="r" rtl="1">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5" name="Date Placeholder 4"/>
          <p:cNvSpPr>
            <a:spLocks noGrp="1"/>
          </p:cNvSpPr>
          <p:nvPr>
            <p:ph type="dt" sz="half" idx="10"/>
          </p:nvPr>
        </p:nvSpPr>
        <p:spPr/>
        <p:txBody>
          <a:bodyPr/>
          <a:lstStyle>
            <a:lvl1pPr algn="l" rtl="1">
              <a:defRPr/>
            </a:lvl1pPr>
          </a:lstStyle>
          <a:p>
            <a:fld id="{BA2A3310-D664-4933-9402-AB5DB0887727}" type="datetime1">
              <a:rPr lang="en-US" smtClean="0"/>
              <a:pPr/>
              <a:t>12/26/2017</a:t>
            </a:fld>
            <a:endParaRPr lang="en-US" dirty="0"/>
          </a:p>
        </p:txBody>
      </p:sp>
      <p:sp>
        <p:nvSpPr>
          <p:cNvPr id="6" name="Footer Placeholder 5"/>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lgn="r" rtl="1">
              <a:defRPr sz="3200">
                <a:latin typeface="Sakkal Majalla" panose="02000000000000000000" pitchFamily="2" charset="-78"/>
                <a:cs typeface="Sakkal Majalla" panose="02000000000000000000" pitchFamily="2" charset="-78"/>
              </a:defRPr>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rtl="1">
              <a:spcBef>
                <a:spcPts val="0"/>
              </a:spcBef>
              <a:buNone/>
              <a:defRPr sz="2200">
                <a:latin typeface="Sakkal Majalla" panose="02000000000000000000" pitchFamily="2" charset="-78"/>
                <a:cs typeface="Sakkal Majalla" panose="02000000000000000000" pitchFamily="2"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lgn="r" rtl="1">
              <a:spcBef>
                <a:spcPts val="900"/>
              </a:spcBef>
              <a:buNone/>
              <a:defRPr sz="1800">
                <a:latin typeface="Sakkal Majalla" panose="02000000000000000000" pitchFamily="2" charset="-78"/>
                <a:cs typeface="Sakkal Majalla" panose="02000000000000000000" pitchFamily="2"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rtl="1">
              <a:defRPr/>
            </a:lvl1pPr>
          </a:lstStyle>
          <a:p>
            <a:fld id="{9CD8D479-8942-46E8-A226-A4E01F7A105C}" type="slidenum">
              <a:rPr lang="en-US" smtClean="0"/>
              <a:pPr/>
              <a:t>‹#›</a:t>
            </a:fld>
            <a:endParaRPr lang="en-US"/>
          </a:p>
        </p:txBody>
      </p:sp>
      <p:sp>
        <p:nvSpPr>
          <p:cNvPr id="5" name="Date Placeholder 4"/>
          <p:cNvSpPr>
            <a:spLocks noGrp="1"/>
          </p:cNvSpPr>
          <p:nvPr>
            <p:ph type="dt" sz="half" idx="10"/>
          </p:nvPr>
        </p:nvSpPr>
        <p:spPr/>
        <p:txBody>
          <a:bodyPr/>
          <a:lstStyle>
            <a:lvl1pPr algn="l" rtl="1">
              <a:defRPr/>
            </a:lvl1pPr>
          </a:lstStyle>
          <a:p>
            <a:fld id="{E1447A63-5E3D-469C-A0D1-119323F4F95E}" type="datetime1">
              <a:rPr lang="en-US" smtClean="0"/>
              <a:pPr/>
              <a:t>12/26/2017</a:t>
            </a:fld>
            <a:endParaRPr lang="en-US" dirty="0"/>
          </a:p>
        </p:txBody>
      </p:sp>
      <p:sp>
        <p:nvSpPr>
          <p:cNvPr id="6" name="Footer Placeholder 5"/>
          <p:cNvSpPr>
            <a:spLocks noGrp="1"/>
          </p:cNvSpPr>
          <p:nvPr>
            <p:ph type="ftr" sz="quarter" idx="11"/>
          </p:nvPr>
        </p:nvSpPr>
        <p:spPr/>
        <p:txBody>
          <a:bodyPr/>
          <a:lstStyle>
            <a:lvl1pPr algn="r" rtl="1">
              <a:defRPr/>
            </a:lvl1p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12/26/2017</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7.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9.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ilalshalash.academia.edu/"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0181" y="2883770"/>
            <a:ext cx="5272971" cy="1090459"/>
          </a:xfrm>
        </p:spPr>
        <p:txBody>
          <a:bodyPr>
            <a:normAutofit/>
          </a:bodyPr>
          <a:lstStyle/>
          <a:p>
            <a:pPr algn="r" rtl="1"/>
            <a:r>
              <a:rPr lang="ar-JO" sz="4500" b="1" dirty="0">
                <a:latin typeface="Traditional Arabic" panose="02020603050405020304" pitchFamily="18" charset="-78"/>
                <a:cs typeface="Traditional Arabic" panose="02020603050405020304" pitchFamily="18" charset="-78"/>
              </a:rPr>
              <a:t>فلســـــــطين 1948</a:t>
            </a:r>
            <a:r>
              <a:rPr lang="en-US" sz="4500" b="1" dirty="0">
                <a:latin typeface="Traditional Arabic" panose="02020603050405020304" pitchFamily="18" charset="-78"/>
                <a:cs typeface="Traditional Arabic" panose="02020603050405020304" pitchFamily="18" charset="-78"/>
              </a:rPr>
              <a:t>-</a:t>
            </a:r>
            <a:r>
              <a:rPr lang="ar-JO" sz="4500" b="1" dirty="0">
                <a:latin typeface="Traditional Arabic" panose="02020603050405020304" pitchFamily="18" charset="-78"/>
                <a:cs typeface="Traditional Arabic" panose="02020603050405020304" pitchFamily="18" charset="-78"/>
              </a:rPr>
              <a:t>1967</a:t>
            </a:r>
            <a:endParaRPr lang="en-US" sz="4500" b="1" dirty="0">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4246325" y="3974229"/>
            <a:ext cx="2204094" cy="448056"/>
          </a:xfrm>
        </p:spPr>
        <p:txBody>
          <a:bodyPr>
            <a:noAutofit/>
          </a:bodyPr>
          <a:lstStyle/>
          <a:p>
            <a:pPr algn="r" rtl="1"/>
            <a:r>
              <a:rPr lang="ar-JO" sz="3000" b="1" dirty="0">
                <a:latin typeface="Traditional Arabic" panose="02020603050405020304" pitchFamily="18" charset="-78"/>
                <a:cs typeface="Traditional Arabic" panose="02020603050405020304" pitchFamily="18" charset="-78"/>
              </a:rPr>
              <a:t>بلال محمد شلش</a:t>
            </a:r>
            <a:endParaRPr lang="en-US" sz="30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حرب 1947- 1949 وهزيمتها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10</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4056495"/>
          </a:xfrm>
          <a:prstGeom prst="rect">
            <a:avLst/>
          </a:prstGeom>
        </p:spPr>
        <p:txBody>
          <a:bodyPr>
            <a:spAutoFit/>
          </a:bodyPr>
          <a:lstStyle/>
          <a:p>
            <a:pPr indent="457200" algn="justLow" rtl="1">
              <a:lnSpc>
                <a:spcPct val="115000"/>
              </a:lnSpc>
            </a:pPr>
            <a:r>
              <a:rPr lang="ar-JO" sz="2800" b="1" dirty="0">
                <a:latin typeface="Traditional Arabic" panose="02020603050405020304" pitchFamily="18" charset="-78"/>
                <a:ea typeface="Calibri" panose="020F0502020204030204" pitchFamily="34" charset="0"/>
                <a:cs typeface="Traditional Arabic" panose="02020603050405020304" pitchFamily="18" charset="-78"/>
              </a:rPr>
              <a:t>-الكثير مما سجل كتأريخ للحرب لم يكن أكثر من تكريس لأساطير لا أساس واقعي لها:</a:t>
            </a:r>
          </a:p>
          <a:p>
            <a:pPr indent="457200" algn="justLow" rtl="1">
              <a:lnSpc>
                <a:spcPct val="115000"/>
              </a:lnSpc>
            </a:pPr>
            <a:r>
              <a:rPr lang="ar-JO" sz="2800" b="1" dirty="0">
                <a:latin typeface="Traditional Arabic" panose="02020603050405020304" pitchFamily="18" charset="-78"/>
                <a:ea typeface="Calibri" panose="020F0502020204030204" pitchFamily="34" charset="0"/>
                <a:cs typeface="Traditional Arabic" panose="02020603050405020304" pitchFamily="18" charset="-78"/>
              </a:rPr>
              <a:t>-الحرب كانت بين ضعيف وأضعف. وختمت بهزيمة الضعيف للأضعف. وكانت من أكثر الحروب تأثيرًا على "إسرائيل" أيضًا.</a:t>
            </a:r>
          </a:p>
          <a:p>
            <a:pPr indent="457200" algn="justLow" rtl="1">
              <a:lnSpc>
                <a:spcPct val="115000"/>
              </a:lnSpc>
            </a:pPr>
            <a:r>
              <a:rPr lang="ar-JO" sz="2800" b="1" dirty="0">
                <a:latin typeface="Traditional Arabic" panose="02020603050405020304" pitchFamily="18" charset="-78"/>
                <a:ea typeface="Calibri" panose="020F0502020204030204" pitchFamily="34" charset="0"/>
                <a:cs typeface="Traditional Arabic" panose="02020603050405020304" pitchFamily="18" charset="-78"/>
              </a:rPr>
              <a:t>- الهزيمة لم تكن قدرًا. وبقية فلسطين حفظت نتيجة لمعارك دارت على مدار أيام في أحيان وشهور في أحيان أخرى.</a:t>
            </a:r>
            <a:endParaRPr lang="en-US" sz="2800" b="1"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64505" y="1881051"/>
            <a:ext cx="3101635" cy="2569934"/>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بلال محمد شلش.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يافا دمٌ على حجر.. حامية يافا وفعلها العسكري: دراسة ووثائق (كانون الأول/ ديسمبر 1947- نيسان/ أبريل 1948). </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(بيروت: المركز العربي للأبحاث ودراسة السياسات، 2018). مجلدين.</a:t>
            </a:r>
            <a:endParaRPr lang="ar-JO" sz="2000" b="1" dirty="0">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7978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9061" y="3165252"/>
            <a:ext cx="6349903" cy="2029008"/>
          </a:xfrm>
        </p:spPr>
        <p:txBody>
          <a:bodyPr/>
          <a:lstStyle/>
          <a:p>
            <a:pPr algn="ctr"/>
            <a:r>
              <a:rPr lang="ar-JO" dirty="0"/>
              <a:t>[2]</a:t>
            </a:r>
            <a:br>
              <a:rPr lang="ar-JO" dirty="0"/>
            </a:br>
            <a:r>
              <a:rPr lang="ar-JO" dirty="0"/>
              <a:t>شــتات فلسطين وأهلها</a:t>
            </a:r>
            <a:endParaRPr lang="en-US" dirty="0"/>
          </a:p>
        </p:txBody>
      </p:sp>
    </p:spTree>
    <p:extLst>
      <p:ext uri="{BB962C8B-B14F-4D97-AF65-F5344CB8AC3E}">
        <p14:creationId xmlns:p14="http://schemas.microsoft.com/office/powerpoint/2010/main" val="35090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شتات فلسطين وأهلها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12</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27343" y="1881051"/>
            <a:ext cx="2938797" cy="1508105"/>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سلمان أبو ستة.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أطلس فلسطين (1917- 1966).</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(لندن: هيئة أرض فلسطين، 2011).</a:t>
            </a:r>
          </a:p>
        </p:txBody>
      </p:sp>
      <p:sp>
        <p:nvSpPr>
          <p:cNvPr id="12" name="Rectangle 11"/>
          <p:cNvSpPr/>
          <p:nvPr/>
        </p:nvSpPr>
        <p:spPr>
          <a:xfrm>
            <a:off x="4685975" y="1881051"/>
            <a:ext cx="6096000" cy="1578894"/>
          </a:xfrm>
          <a:prstGeom prst="rect">
            <a:avLst/>
          </a:prstGeom>
        </p:spPr>
        <p:txBody>
          <a:bodyPr>
            <a:spAutoFit/>
          </a:bodyPr>
          <a:lstStyle/>
          <a:p>
            <a:pPr indent="457200" algn="justLow" rtl="1">
              <a:lnSpc>
                <a:spcPct val="115000"/>
              </a:lnSpc>
            </a:pPr>
            <a:r>
              <a:rPr lang="ar-JO" sz="2800" b="1" dirty="0">
                <a:latin typeface="Traditional Arabic" panose="02020603050405020304" pitchFamily="18" charset="-78"/>
                <a:ea typeface="Calibri" panose="020F0502020204030204" pitchFamily="34" charset="0"/>
                <a:cs typeface="Traditional Arabic" panose="02020603050405020304" pitchFamily="18" charset="-78"/>
              </a:rPr>
              <a:t>كيف صارت فلسطين؟ أي كيف انعكست الهزيمة في حرب 1947- 1949 على جغرافيا وديموغرافيا وقوى فلسطين؟</a:t>
            </a:r>
          </a:p>
        </p:txBody>
      </p:sp>
    </p:spTree>
    <p:extLst>
      <p:ext uri="{BB962C8B-B14F-4D97-AF65-F5344CB8AC3E}">
        <p14:creationId xmlns:p14="http://schemas.microsoft.com/office/powerpoint/2010/main" val="74534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شتات فلسطين وأهلها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13</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767944" y="1486852"/>
            <a:ext cx="6096000" cy="4764381"/>
          </a:xfrm>
          <a:prstGeom prst="rect">
            <a:avLst/>
          </a:prstGeom>
        </p:spPr>
        <p:txBody>
          <a:bodyPr>
            <a:spAutoFit/>
          </a:bodyPr>
          <a:lstStyle/>
          <a:p>
            <a:pPr indent="457200" algn="justLow" rtl="1">
              <a:lnSpc>
                <a:spcPct val="115000"/>
              </a:lnSpc>
            </a:pPr>
            <a:r>
              <a:rPr lang="ar-SA" sz="2200" dirty="0">
                <a:latin typeface="Traditional Arabic" panose="02020603050405020304" pitchFamily="18" charset="-78"/>
                <a:ea typeface="Calibri" panose="020F0502020204030204" pitchFamily="34" charset="0"/>
                <a:cs typeface="Traditional Arabic" panose="02020603050405020304" pitchFamily="18" charset="-78"/>
              </a:rPr>
              <a:t>بعد الحرب تشتت الفلسطينيون بين عدد من المواقع الجغرافية المنفصلة، فبالأضافة لمن بقي داخل فلسطين المحتلة، خضعت بقية فلسطين الوسطى التي فشلت القوات الصهيونية باحتلالها لسيطرة المملكة الأردنية الهاشمية، وضمت رسمياً للملكة يوم 24 نيسان/ أبريل 1950 بعد تهيئة الأرض لذلك بسلسلة إجراءات أمنية وقانونية وحراك دولي، قمعت خلاله بقية القوى السياسية الفلسطينية المؤثرة –كالجهاد المقدس- وخضعت بقية لواء غزة لسيطرة القوات المصرية، وحرم الفلسطينيون من إنشاء كيانهم المستقل على بقية أرضهم بعد معارضة معظم الدول العربية وفشل مشروع حكومة عموم فلسطين. أما بقية الفلسطينيين فتشتتوا على عدد من الدول العربية أبرزها لبنان وسوريه. </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a:p>
            <a:pPr indent="457200" algn="justLow" rtl="1">
              <a:lnSpc>
                <a:spcPct val="115000"/>
              </a:lnSpc>
            </a:pPr>
            <a:r>
              <a:rPr lang="ar-SA" sz="2200" dirty="0">
                <a:latin typeface="Traditional Arabic" panose="02020603050405020304" pitchFamily="18" charset="-78"/>
                <a:ea typeface="Calibri" panose="020F0502020204030204" pitchFamily="34" charset="0"/>
                <a:cs typeface="Traditional Arabic" panose="02020603050405020304" pitchFamily="18" charset="-78"/>
              </a:rPr>
              <a:t>تشتت الفلسطينيين الجغرافي انعكس على حركتهم الوطنية تشتتاً وانقساماً، خصوصاً في ظل الممارسات القمعية الصهيونية والعربية لأي نشاط سياسي فلسطيني قد يؤدي إلى بروز كيان فلسطيني مستقل يهدد منجزات الضم.</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327782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عصام سخنيني. "ضم فلسطين الوسطى إلى شرقي الأردن 1948-1950".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شؤون فلسطينية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(1974: 56-82).</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جميل هلال.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الضفة الغربية: التركيب الاجتماعي والاقتصادي</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منظمة التحرير الفلسطينية: مركز الأبحاث 1974).</a:t>
            </a:r>
          </a:p>
        </p:txBody>
      </p:sp>
    </p:spTree>
    <p:extLst>
      <p:ext uri="{BB962C8B-B14F-4D97-AF65-F5344CB8AC3E}">
        <p14:creationId xmlns:p14="http://schemas.microsoft.com/office/powerpoint/2010/main" val="39743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شتات فلسطين وأهلها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14</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1508105"/>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سلمان أبو ستة.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أطلس فلسطين (1917- 1966).</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(لندن: هيئة أرض فلسطين، 2011).</a:t>
            </a:r>
          </a:p>
        </p:txBody>
      </p:sp>
      <p:graphicFrame>
        <p:nvGraphicFramePr>
          <p:cNvPr id="10" name="Object 9"/>
          <p:cNvGraphicFramePr>
            <a:graphicFrameLocks noChangeAspect="1"/>
          </p:cNvGraphicFramePr>
          <p:nvPr>
            <p:extLst>
              <p:ext uri="{D42A27DB-BD31-4B8C-83A1-F6EECF244321}">
                <p14:modId xmlns:p14="http://schemas.microsoft.com/office/powerpoint/2010/main" val="1169487328"/>
              </p:ext>
            </p:extLst>
          </p:nvPr>
        </p:nvGraphicFramePr>
        <p:xfrm>
          <a:off x="8418188" y="1881051"/>
          <a:ext cx="2363787" cy="2941637"/>
        </p:xfrm>
        <a:graphic>
          <a:graphicData uri="http://schemas.openxmlformats.org/presentationml/2006/ole">
            <mc:AlternateContent xmlns:mc="http://schemas.openxmlformats.org/markup-compatibility/2006">
              <mc:Choice xmlns:v="urn:schemas-microsoft-com:vml" Requires="v">
                <p:oleObj spid="_x0000_s8244" r:id="rId3" imgW="2363760" imgH="2942280" progId="">
                  <p:embed/>
                </p:oleObj>
              </mc:Choice>
              <mc:Fallback>
                <p:oleObj r:id="rId3" imgW="2363760" imgH="2942280" progId="">
                  <p:embed/>
                  <p:pic>
                    <p:nvPicPr>
                      <p:cNvPr id="0" name=""/>
                      <p:cNvPicPr/>
                      <p:nvPr/>
                    </p:nvPicPr>
                    <p:blipFill>
                      <a:blip r:embed="rId4"/>
                      <a:stretch>
                        <a:fillRect/>
                      </a:stretch>
                    </p:blipFill>
                    <p:spPr>
                      <a:xfrm>
                        <a:off x="8418188" y="1881051"/>
                        <a:ext cx="2363787" cy="29416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2700845"/>
              </p:ext>
            </p:extLst>
          </p:nvPr>
        </p:nvGraphicFramePr>
        <p:xfrm>
          <a:off x="5383575" y="1972492"/>
          <a:ext cx="2363787" cy="2941637"/>
        </p:xfrm>
        <a:graphic>
          <a:graphicData uri="http://schemas.openxmlformats.org/presentationml/2006/ole">
            <mc:AlternateContent xmlns:mc="http://schemas.openxmlformats.org/markup-compatibility/2006">
              <mc:Choice xmlns:v="urn:schemas-microsoft-com:vml" Requires="v">
                <p:oleObj spid="_x0000_s8245" r:id="rId5" imgW="2363760" imgH="2942280" progId="">
                  <p:embed/>
                </p:oleObj>
              </mc:Choice>
              <mc:Fallback>
                <p:oleObj r:id="rId5" imgW="2363760" imgH="2942280" progId="">
                  <p:embed/>
                  <p:pic>
                    <p:nvPicPr>
                      <p:cNvPr id="0" name=""/>
                      <p:cNvPicPr/>
                      <p:nvPr/>
                    </p:nvPicPr>
                    <p:blipFill>
                      <a:blip r:embed="rId6"/>
                      <a:stretch>
                        <a:fillRect/>
                      </a:stretch>
                    </p:blipFill>
                    <p:spPr>
                      <a:xfrm>
                        <a:off x="5383575" y="1972492"/>
                        <a:ext cx="2363787" cy="2941637"/>
                      </a:xfrm>
                      <a:prstGeom prst="rect">
                        <a:avLst/>
                      </a:prstGeom>
                    </p:spPr>
                  </p:pic>
                </p:oleObj>
              </mc:Fallback>
            </mc:AlternateContent>
          </a:graphicData>
        </a:graphic>
      </p:graphicFrame>
      <p:sp>
        <p:nvSpPr>
          <p:cNvPr id="13" name="Rectangle 12"/>
          <p:cNvSpPr/>
          <p:nvPr/>
        </p:nvSpPr>
        <p:spPr>
          <a:xfrm>
            <a:off x="5383575" y="5269441"/>
            <a:ext cx="5398400" cy="729430"/>
          </a:xfrm>
          <a:prstGeom prst="rect">
            <a:avLst/>
          </a:prstGeom>
        </p:spPr>
        <p:txBody>
          <a:bodyPr wrap="square">
            <a:spAutoFit/>
          </a:bodyPr>
          <a:lstStyle/>
          <a:p>
            <a:pPr indent="457200" algn="just" rtl="1">
              <a:lnSpc>
                <a:spcPct val="115000"/>
              </a:lnSpc>
            </a:pPr>
            <a:r>
              <a:rPr lang="ar-JO" b="1" dirty="0">
                <a:latin typeface="Traditional Arabic" panose="02020603050405020304" pitchFamily="18" charset="-78"/>
                <a:ea typeface="Calibri" panose="020F0502020204030204" pitchFamily="34" charset="0"/>
                <a:cs typeface="Traditional Arabic" panose="02020603050405020304" pitchFamily="18" charset="-78"/>
              </a:rPr>
              <a:t>تفاصيل الخريطة: </a:t>
            </a:r>
            <a:r>
              <a:rPr lang="ar-JO" dirty="0">
                <a:latin typeface="Traditional Arabic" panose="02020603050405020304" pitchFamily="18" charset="-78"/>
                <a:ea typeface="Calibri" panose="020F0502020204030204" pitchFamily="34" charset="0"/>
                <a:cs typeface="Traditional Arabic" panose="02020603050405020304" pitchFamily="18" charset="-78"/>
              </a:rPr>
              <a:t>مشروع تقسيم فلسطين حسب قرار الأمم المتحدة رقم (181) بتاريخ 29/11/1947.</a:t>
            </a:r>
            <a:endParaRPr lang="ar-JO" b="1" dirty="0">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29518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شتات فلسطين وأهلها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15</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1508105"/>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سلمان أبو ستة.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أطلس فلسطين (1917- 1966).</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(لندن: هيئة أرض فلسطين، 2011).</a:t>
            </a:r>
          </a:p>
        </p:txBody>
      </p:sp>
      <p:sp>
        <p:nvSpPr>
          <p:cNvPr id="13" name="Rectangle 12"/>
          <p:cNvSpPr/>
          <p:nvPr/>
        </p:nvSpPr>
        <p:spPr>
          <a:xfrm>
            <a:off x="4797468" y="5269441"/>
            <a:ext cx="5984507" cy="410882"/>
          </a:xfrm>
          <a:prstGeom prst="rect">
            <a:avLst/>
          </a:prstGeom>
        </p:spPr>
        <p:txBody>
          <a:bodyPr wrap="square">
            <a:spAutoFit/>
          </a:bodyPr>
          <a:lstStyle/>
          <a:p>
            <a:pPr indent="457200" algn="just" rtl="1">
              <a:lnSpc>
                <a:spcPct val="115000"/>
              </a:lnSpc>
            </a:pPr>
            <a:r>
              <a:rPr lang="ar-JO" b="1" dirty="0">
                <a:latin typeface="Traditional Arabic" panose="02020603050405020304" pitchFamily="18" charset="-78"/>
                <a:ea typeface="Calibri" panose="020F0502020204030204" pitchFamily="34" charset="0"/>
                <a:cs typeface="Traditional Arabic" panose="02020603050405020304" pitchFamily="18" charset="-78"/>
              </a:rPr>
              <a:t>تفاصيل الخريطة: </a:t>
            </a:r>
            <a:r>
              <a:rPr lang="ar-JO" dirty="0">
                <a:latin typeface="Traditional Arabic" panose="02020603050405020304" pitchFamily="18" charset="-78"/>
                <a:ea typeface="Calibri" panose="020F0502020204030204" pitchFamily="34" charset="0"/>
                <a:cs typeface="Traditional Arabic" panose="02020603050405020304" pitchFamily="18" charset="-78"/>
              </a:rPr>
              <a:t>خريطة لفلسطين وقراها التي احتلت مع نهاية حرب 1947- 1949.</a:t>
            </a:r>
            <a:endParaRPr lang="ar-JO" b="1" dirty="0">
              <a:latin typeface="Traditional Arabic" panose="02020603050405020304" pitchFamily="18" charset="-78"/>
              <a:ea typeface="Calibri" panose="020F0502020204030204" pitchFamily="34" charset="0"/>
              <a:cs typeface="Traditional Arabic" panose="02020603050405020304" pitchFamily="18"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34687425"/>
              </p:ext>
            </p:extLst>
          </p:nvPr>
        </p:nvGraphicFramePr>
        <p:xfrm>
          <a:off x="8411838" y="1778262"/>
          <a:ext cx="2370137" cy="2827337"/>
        </p:xfrm>
        <a:graphic>
          <a:graphicData uri="http://schemas.openxmlformats.org/presentationml/2006/ole">
            <mc:AlternateContent xmlns:mc="http://schemas.openxmlformats.org/markup-compatibility/2006">
              <mc:Choice xmlns:v="urn:schemas-microsoft-com:vml" Requires="v">
                <p:oleObj spid="_x0000_s9266" r:id="rId3" imgW="2369880" imgH="2826720" progId="">
                  <p:embed/>
                </p:oleObj>
              </mc:Choice>
              <mc:Fallback>
                <p:oleObj r:id="rId3" imgW="2369880" imgH="2826720" progId="">
                  <p:embed/>
                  <p:pic>
                    <p:nvPicPr>
                      <p:cNvPr id="0" name=""/>
                      <p:cNvPicPr/>
                      <p:nvPr/>
                    </p:nvPicPr>
                    <p:blipFill>
                      <a:blip r:embed="rId4"/>
                      <a:stretch>
                        <a:fillRect/>
                      </a:stretch>
                    </p:blipFill>
                    <p:spPr>
                      <a:xfrm>
                        <a:off x="8411838" y="1778262"/>
                        <a:ext cx="2370137" cy="28273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64502313"/>
              </p:ext>
            </p:extLst>
          </p:nvPr>
        </p:nvGraphicFramePr>
        <p:xfrm>
          <a:off x="4910931" y="1811575"/>
          <a:ext cx="2370137" cy="2827337"/>
        </p:xfrm>
        <a:graphic>
          <a:graphicData uri="http://schemas.openxmlformats.org/presentationml/2006/ole">
            <mc:AlternateContent xmlns:mc="http://schemas.openxmlformats.org/markup-compatibility/2006">
              <mc:Choice xmlns:v="urn:schemas-microsoft-com:vml" Requires="v">
                <p:oleObj spid="_x0000_s9267" r:id="rId5" imgW="2369880" imgH="2826720" progId="">
                  <p:embed/>
                </p:oleObj>
              </mc:Choice>
              <mc:Fallback>
                <p:oleObj r:id="rId5" imgW="2369880" imgH="2826720" progId="">
                  <p:embed/>
                  <p:pic>
                    <p:nvPicPr>
                      <p:cNvPr id="0" name=""/>
                      <p:cNvPicPr/>
                      <p:nvPr/>
                    </p:nvPicPr>
                    <p:blipFill>
                      <a:blip r:embed="rId6"/>
                      <a:stretch>
                        <a:fillRect/>
                      </a:stretch>
                    </p:blipFill>
                    <p:spPr>
                      <a:xfrm>
                        <a:off x="4910931" y="1811575"/>
                        <a:ext cx="2370137" cy="2827337"/>
                      </a:xfrm>
                      <a:prstGeom prst="rect">
                        <a:avLst/>
                      </a:prstGeom>
                    </p:spPr>
                  </p:pic>
                </p:oleObj>
              </mc:Fallback>
            </mc:AlternateContent>
          </a:graphicData>
        </a:graphic>
      </p:graphicFrame>
    </p:spTree>
    <p:extLst>
      <p:ext uri="{BB962C8B-B14F-4D97-AF65-F5344CB8AC3E}">
        <p14:creationId xmlns:p14="http://schemas.microsoft.com/office/powerpoint/2010/main" val="1993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شتات فلسطين وأهلها</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16</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1508105"/>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سلمان أبو ستة.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أطلس فلسطين (1917- 1966).</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(لندن: هيئة أرض فلسطين، 2011).</a:t>
            </a:r>
          </a:p>
        </p:txBody>
      </p:sp>
      <p:sp>
        <p:nvSpPr>
          <p:cNvPr id="13" name="Rectangle 12"/>
          <p:cNvSpPr/>
          <p:nvPr/>
        </p:nvSpPr>
        <p:spPr>
          <a:xfrm>
            <a:off x="4513843" y="5320714"/>
            <a:ext cx="6405918" cy="410882"/>
          </a:xfrm>
          <a:prstGeom prst="rect">
            <a:avLst/>
          </a:prstGeom>
        </p:spPr>
        <p:txBody>
          <a:bodyPr wrap="square">
            <a:spAutoFit/>
          </a:bodyPr>
          <a:lstStyle/>
          <a:p>
            <a:pPr indent="457200" algn="just" rtl="1">
              <a:lnSpc>
                <a:spcPct val="115000"/>
              </a:lnSpc>
            </a:pPr>
            <a:r>
              <a:rPr lang="ar-JO" b="1" dirty="0">
                <a:latin typeface="Traditional Arabic" panose="02020603050405020304" pitchFamily="18" charset="-78"/>
                <a:ea typeface="Calibri" panose="020F0502020204030204" pitchFamily="34" charset="0"/>
                <a:cs typeface="Traditional Arabic" panose="02020603050405020304" pitchFamily="18" charset="-78"/>
              </a:rPr>
              <a:t>تفاصيل الخريطة: </a:t>
            </a:r>
            <a:r>
              <a:rPr lang="ar-JO" dirty="0">
                <a:latin typeface="Traditional Arabic" panose="02020603050405020304" pitchFamily="18" charset="-78"/>
                <a:ea typeface="Calibri" panose="020F0502020204030204" pitchFamily="34" charset="0"/>
                <a:cs typeface="Traditional Arabic" panose="02020603050405020304" pitchFamily="18" charset="-78"/>
              </a:rPr>
              <a:t>شتات الفلسطينيين بعد احتلال معظم بلادهم إثر هزيمة 1947- 1948.</a:t>
            </a:r>
            <a:endParaRPr lang="ar-JO" b="1" dirty="0">
              <a:latin typeface="Traditional Arabic" panose="02020603050405020304" pitchFamily="18" charset="-78"/>
              <a:ea typeface="Calibri" panose="020F0502020204030204" pitchFamily="34" charset="0"/>
              <a:cs typeface="Traditional Arabic" panose="02020603050405020304" pitchFamily="18" charset="-78"/>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4523065"/>
              </p:ext>
            </p:extLst>
          </p:nvPr>
        </p:nvGraphicFramePr>
        <p:xfrm>
          <a:off x="8411838" y="1873105"/>
          <a:ext cx="2370137" cy="2960687"/>
        </p:xfrm>
        <a:graphic>
          <a:graphicData uri="http://schemas.openxmlformats.org/presentationml/2006/ole">
            <mc:AlternateContent xmlns:mc="http://schemas.openxmlformats.org/markup-compatibility/2006">
              <mc:Choice xmlns:v="urn:schemas-microsoft-com:vml" Requires="v">
                <p:oleObj spid="_x0000_s10290" r:id="rId3" imgW="2369880" imgH="2960640" progId="">
                  <p:embed/>
                </p:oleObj>
              </mc:Choice>
              <mc:Fallback>
                <p:oleObj r:id="rId3" imgW="2369880" imgH="2960640" progId="">
                  <p:embed/>
                  <p:pic>
                    <p:nvPicPr>
                      <p:cNvPr id="0" name=""/>
                      <p:cNvPicPr/>
                      <p:nvPr/>
                    </p:nvPicPr>
                    <p:blipFill>
                      <a:blip r:embed="rId4"/>
                      <a:stretch>
                        <a:fillRect/>
                      </a:stretch>
                    </p:blipFill>
                    <p:spPr>
                      <a:xfrm>
                        <a:off x="8411838" y="1873105"/>
                        <a:ext cx="2370137" cy="29606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14820380"/>
              </p:ext>
            </p:extLst>
          </p:nvPr>
        </p:nvGraphicFramePr>
        <p:xfrm>
          <a:off x="5208879" y="1920541"/>
          <a:ext cx="2370137" cy="2960687"/>
        </p:xfrm>
        <a:graphic>
          <a:graphicData uri="http://schemas.openxmlformats.org/presentationml/2006/ole">
            <mc:AlternateContent xmlns:mc="http://schemas.openxmlformats.org/markup-compatibility/2006">
              <mc:Choice xmlns:v="urn:schemas-microsoft-com:vml" Requires="v">
                <p:oleObj spid="_x0000_s10291" r:id="rId5" imgW="2369880" imgH="2960640" progId="">
                  <p:embed/>
                </p:oleObj>
              </mc:Choice>
              <mc:Fallback>
                <p:oleObj r:id="rId5" imgW="2369880" imgH="2960640" progId="">
                  <p:embed/>
                  <p:pic>
                    <p:nvPicPr>
                      <p:cNvPr id="0" name=""/>
                      <p:cNvPicPr/>
                      <p:nvPr/>
                    </p:nvPicPr>
                    <p:blipFill>
                      <a:blip r:embed="rId6"/>
                      <a:stretch>
                        <a:fillRect/>
                      </a:stretch>
                    </p:blipFill>
                    <p:spPr>
                      <a:xfrm>
                        <a:off x="5208879" y="1920541"/>
                        <a:ext cx="2370137" cy="2960687"/>
                      </a:xfrm>
                      <a:prstGeom prst="rect">
                        <a:avLst/>
                      </a:prstGeom>
                    </p:spPr>
                  </p:pic>
                </p:oleObj>
              </mc:Fallback>
            </mc:AlternateContent>
          </a:graphicData>
        </a:graphic>
      </p:graphicFrame>
    </p:spTree>
    <p:extLst>
      <p:ext uri="{BB962C8B-B14F-4D97-AF65-F5344CB8AC3E}">
        <p14:creationId xmlns:p14="http://schemas.microsoft.com/office/powerpoint/2010/main" val="41910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شتات فلسطين وأهلها</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17</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748381"/>
            <a:ext cx="6096000" cy="4375044"/>
          </a:xfrm>
          <a:prstGeom prst="rect">
            <a:avLst/>
          </a:prstGeom>
        </p:spPr>
        <p:txBody>
          <a:bodyPr>
            <a:spAutoFit/>
          </a:bodyPr>
          <a:lstStyle/>
          <a:p>
            <a:pPr indent="457200" algn="justLow" rtl="1">
              <a:lnSpc>
                <a:spcPct val="115000"/>
              </a:lnSpc>
            </a:pPr>
            <a:r>
              <a:rPr lang="ar-SA" sz="2200" dirty="0">
                <a:latin typeface="Traditional Arabic" panose="02020603050405020304" pitchFamily="18" charset="-78"/>
                <a:ea typeface="Calibri" panose="020F0502020204030204" pitchFamily="34" charset="0"/>
                <a:cs typeface="Traditional Arabic" panose="02020603050405020304" pitchFamily="18" charset="-78"/>
              </a:rPr>
              <a:t>لكن مع ذلك شكلت الحرب، بالإضافة للدمار الذي أحدثته في البنى الحزبية التقليدية المسيطرة في فلسطين وآخر تشكيلاتها "الجهاد المُقَدَّس". فرصة لإعادة تشكُل القوى السياسية القديمة في بقية فلسطين، ما سيطلق عليه لاحقا الضفة الغربية وقطاع غزة، بمساعدة من قوى عربية. وفتحت الباب لظهور قوى جديدة. بالإضافة لتصاعد دور القوى "العابرة للحدود" فتصاعد نفوذ الإخوان المسلمين في فلسطين. وبدأ حزب البعث العَرَبيّ نشاطه ليكون خلال فترة قصيرة من الأحزاب المعارضة الاكثر تأثيرًا خلال الخمسينيات. وتشكل الحزب الشُّيُوعِيُّ الأُردُنِيّ وحِزبُ التَّحرير الإسلامي والفرع الفلسطيني لحركة القوميين العرب. وعلى هامش الحياة السياسية نشأ عدد من التكتلات والقوى التي لم تكن في حقيقتها اكثر من واجهات لتحالف انتخابي، أو واجهات لبعض رموز المعارضة للنظم العربية المسيطرة. من دون جذور شعبية أو تأثير واضح في الحياة السياسية. </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8" name="Straight Connector 7"/>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10026" y="1881051"/>
            <a:ext cx="2656114" cy="3985706"/>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محمد خالد الأزعر.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حكومة عموم فلسطين في ذكراها الخمسين</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(القاهرة: دار الشروق، 1998).</a:t>
            </a:r>
          </a:p>
          <a:p>
            <a:pPr algn="just">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a:t>
            </a:r>
            <a:r>
              <a:rPr lang="en-US" sz="2000" dirty="0" err="1">
                <a:latin typeface="Traditional Arabic" panose="02020603050405020304" pitchFamily="18" charset="-78"/>
                <a:ea typeface="Calibri" panose="020F0502020204030204" pitchFamily="34" charset="0"/>
                <a:cs typeface="Traditional Arabic" panose="02020603050405020304" pitchFamily="18" charset="-78"/>
              </a:rPr>
              <a:t>Shlaim</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 </a:t>
            </a:r>
            <a:r>
              <a:rPr lang="en-US" sz="2000" dirty="0" err="1">
                <a:latin typeface="Traditional Arabic" panose="02020603050405020304" pitchFamily="18" charset="-78"/>
                <a:ea typeface="Calibri" panose="020F0502020204030204" pitchFamily="34" charset="0"/>
                <a:cs typeface="Traditional Arabic" panose="02020603050405020304" pitchFamily="18" charset="-78"/>
              </a:rPr>
              <a:t>Avi</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 "The Rise and Fall</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of the All</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-Palestine Government in Gaza". </a:t>
            </a:r>
            <a:r>
              <a:rPr lang="en-US" sz="2000" i="1" dirty="0">
                <a:latin typeface="Traditional Arabic" panose="02020603050405020304" pitchFamily="18" charset="-78"/>
                <a:ea typeface="Calibri" panose="020F0502020204030204" pitchFamily="34" charset="0"/>
                <a:cs typeface="Traditional Arabic" panose="02020603050405020304" pitchFamily="18" charset="-78"/>
              </a:rPr>
              <a:t>Journal of Palestine Studies</a:t>
            </a:r>
            <a:r>
              <a:rPr lang="en-US" sz="2000" dirty="0">
                <a:latin typeface="Traditional Arabic" panose="02020603050405020304" pitchFamily="18" charset="-78"/>
                <a:ea typeface="Calibri" panose="020F0502020204030204" pitchFamily="34" charset="0"/>
                <a:cs typeface="Traditional Arabic" panose="02020603050405020304" pitchFamily="18" charset="-78"/>
              </a:rPr>
              <a:t>, Vol. 20, No. 1 (Autumn, 1990: pp. 37-53).</a:t>
            </a:r>
          </a:p>
        </p:txBody>
      </p:sp>
    </p:spTree>
    <p:extLst>
      <p:ext uri="{BB962C8B-B14F-4D97-AF65-F5344CB8AC3E}">
        <p14:creationId xmlns:p14="http://schemas.microsoft.com/office/powerpoint/2010/main" val="15745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شتات فلسطين وأهلها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18</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6" name="Rectangle 5"/>
          <p:cNvSpPr/>
          <p:nvPr/>
        </p:nvSpPr>
        <p:spPr>
          <a:xfrm>
            <a:off x="4685975" y="1881051"/>
            <a:ext cx="6096000" cy="3207032"/>
          </a:xfrm>
          <a:prstGeom prst="rect">
            <a:avLst/>
          </a:prstGeom>
        </p:spPr>
        <p:txBody>
          <a:bodyPr>
            <a:spAutoFit/>
          </a:bodyPr>
          <a:lstStyle/>
          <a:p>
            <a:pPr indent="457200" algn="justLow" rtl="1">
              <a:lnSpc>
                <a:spcPct val="115000"/>
              </a:lnSpc>
            </a:pPr>
            <a:r>
              <a:rPr lang="ar-SA" sz="2200" dirty="0">
                <a:latin typeface="Traditional Arabic" panose="02020603050405020304" pitchFamily="18" charset="-78"/>
                <a:ea typeface="Calibri" panose="020F0502020204030204" pitchFamily="34" charset="0"/>
                <a:cs typeface="Traditional Arabic" panose="02020603050405020304" pitchFamily="18" charset="-78"/>
              </a:rPr>
              <a:t>نشاط هذه القوى التي نشأت في الجغرافيا الفلسطينية الجديدة تمايز في كل موقع عن الموقع الجغرافي </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الآخر</a:t>
            </a:r>
            <a:r>
              <a:rPr lang="ar-SA" sz="2200" dirty="0">
                <a:latin typeface="Traditional Arabic" panose="02020603050405020304" pitchFamily="18" charset="-78"/>
                <a:ea typeface="Calibri" panose="020F0502020204030204" pitchFamily="34" charset="0"/>
                <a:cs typeface="Traditional Arabic" panose="02020603050405020304" pitchFamily="18" charset="-78"/>
              </a:rPr>
              <a:t>، مع وجود سمات مشتركة لمعظم القوى الناشطة في الحركة السياسية الفلسطينية. فخلال شهور الهزيمة الأولى كان هاجس معظم الكادر السياسي الفلسطيني تأسيس قوى مقاومة عسكرية</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 وتوجد مؤشرات على وجود مثل هذا الهاجس في معظم أماكن تواجد الفلسطينيين، في الضفة، سوريا، غزة، لبنان. لكن الواقع الجديد وظهور قوى سياسية جديدة في الساحة العربية، خصوصاً القوى القومية وسيطرتها على الحكم في عدد من الدول العربية المركزية –مصر وسوريا بدرجة أولى- دفع لتوجهات جديدة.</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14818" y="1881051"/>
            <a:ext cx="2951322" cy="3985706"/>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حسين أبو النمل.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قطاع غزة 1948- 1967 تطورات اقتصادية وسياسية واجتماعية وعسكرية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مركز الأبحاث؛ منظمة التحرير الفلسطينية، 1979).</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أحمد حسين اليماني. تجربتي مع الأيام الجزء الثاني في دنيا الشتات خارج فلسطين. (دمشق: دار كنعان للدراسات والنشر والتوزيع؛ مؤسسة عيبال للدراسات والنشر، 2004).</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9" name="Slide Number Placeholder 2"/>
          <p:cNvSpPr txBox="1">
            <a:spLocks/>
          </p:cNvSpPr>
          <p:nvPr/>
        </p:nvSpPr>
        <p:spPr>
          <a:xfrm>
            <a:off x="0" y="6629400"/>
            <a:ext cx="41040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8D479-8942-46E8-A226-A4E01F7A105C}" type="slidenum">
              <a:rPr lang="en-US" smtClean="0"/>
              <a:pPr/>
              <a:t>18</a:t>
            </a:fld>
            <a:endParaRPr lang="en-US"/>
          </a:p>
        </p:txBody>
      </p:sp>
      <p:sp>
        <p:nvSpPr>
          <p:cNvPr id="10" name="Date Placeholder 3"/>
          <p:cNvSpPr txBox="1">
            <a:spLocks/>
          </p:cNvSpPr>
          <p:nvPr/>
        </p:nvSpPr>
        <p:spPr>
          <a:xfrm>
            <a:off x="453403" y="6629400"/>
            <a:ext cx="100066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86AC23-C97B-41FB-9B89-C7FE0FB631CA}" type="datetime1">
              <a:rPr lang="en-US" smtClean="0"/>
              <a:pPr/>
              <a:t>12/26/2017</a:t>
            </a:fld>
            <a:endParaRPr lang="en-US" dirty="0"/>
          </a:p>
        </p:txBody>
      </p:sp>
      <p:sp>
        <p:nvSpPr>
          <p:cNvPr id="11" name="Footer Placeholder 4"/>
          <p:cNvSpPr>
            <a:spLocks noGrp="1"/>
          </p:cNvSpPr>
          <p:nvPr>
            <p:ph type="ftr" sz="quarter" idx="11"/>
          </p:nvPr>
        </p:nvSpPr>
        <p:spPr>
          <a:xfrm>
            <a:off x="1637716" y="6629400"/>
            <a:ext cx="9144259" cy="228600"/>
          </a:xfrm>
        </p:spPr>
        <p:txBody>
          <a:body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20388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5189" y="3165252"/>
            <a:ext cx="6376028" cy="2029008"/>
          </a:xfrm>
        </p:spPr>
        <p:txBody>
          <a:bodyPr/>
          <a:lstStyle/>
          <a:p>
            <a:pPr algn="ctr"/>
            <a:r>
              <a:rPr lang="ar-JO" dirty="0"/>
              <a:t>[</a:t>
            </a:r>
            <a:r>
              <a:rPr lang="en-US" dirty="0"/>
              <a:t>3</a:t>
            </a:r>
            <a:r>
              <a:rPr lang="ar-JO" dirty="0"/>
              <a:t>]</a:t>
            </a:r>
            <a:br>
              <a:rPr lang="ar-JO" dirty="0"/>
            </a:br>
            <a:r>
              <a:rPr lang="ar-JO" dirty="0"/>
              <a:t>ما بين الفعـــل والانتظار</a:t>
            </a:r>
            <a:endParaRPr lang="en-US" dirty="0"/>
          </a:p>
        </p:txBody>
      </p:sp>
    </p:spTree>
    <p:extLst>
      <p:ext uri="{BB962C8B-B14F-4D97-AF65-F5344CB8AC3E}">
        <p14:creationId xmlns:p14="http://schemas.microsoft.com/office/powerpoint/2010/main" val="221051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378" y="1064712"/>
            <a:ext cx="4155622" cy="710674"/>
          </a:xfrm>
        </p:spPr>
        <p:txBody>
          <a:bodyPr/>
          <a:lstStyle/>
          <a:p>
            <a:pPr algn="r" rtl="1"/>
            <a:r>
              <a:rPr lang="ar-JO" dirty="0"/>
              <a:t>بلال محمد شلش</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12/26/2017</a:t>
            </a:fld>
            <a:endParaRPr lang="en-US" dirty="0"/>
          </a:p>
        </p:txBody>
      </p:sp>
      <p:sp>
        <p:nvSpPr>
          <p:cNvPr id="6" name="Footer Placeholder 5"/>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7" name="Text Placeholder 6"/>
          <p:cNvSpPr>
            <a:spLocks noGrp="1"/>
          </p:cNvSpPr>
          <p:nvPr>
            <p:ph type="body" sz="half" idx="2"/>
          </p:nvPr>
        </p:nvSpPr>
        <p:spPr>
          <a:xfrm>
            <a:off x="4622105" y="2129425"/>
            <a:ext cx="7077206" cy="3256767"/>
          </a:xfrm>
        </p:spPr>
        <p:txBody>
          <a:bodyPr>
            <a:noAutofit/>
          </a:bodyPr>
          <a:lstStyle/>
          <a:p>
            <a:pPr algn="just"/>
            <a:r>
              <a:rPr lang="ar-JO" sz="2500" dirty="0">
                <a:latin typeface="Traditional Arabic" panose="02020603050405020304" pitchFamily="18" charset="-78"/>
                <a:cs typeface="Traditional Arabic" panose="02020603050405020304" pitchFamily="18" charset="-78"/>
              </a:rPr>
              <a:t>مؤسس مبادرة وَثِّقْ فلسطين. منشغل حاليًا بالبحث في تاريخ الفعل العسكري الفلسطيني خلال حرب 1947- 1949، وفي تاريخ المقاومة المسلحة خلال انتفاضة الأقصى 2000- 2005. كجزء من اهتمامه البحثي في تاريخ المقاومة الفلسطينية المسلحة، وتاريخ الحركات السياسية الفلسطينية المعاصرة. حاصل على زمالة بحثية من المركز العربي للأبحاث ودراسة السياسات، ومنحة برنامج ماجستير الدراسات الإسرائيلية في جامعة بيرزيت.</a:t>
            </a:r>
          </a:p>
          <a:p>
            <a:pPr algn="just" rtl="0"/>
            <a:r>
              <a:rPr lang="en-US" sz="2500" dirty="0">
                <a:latin typeface="Traditional Arabic" panose="02020603050405020304" pitchFamily="18" charset="-78"/>
                <a:cs typeface="Traditional Arabic" panose="02020603050405020304" pitchFamily="18" charset="-78"/>
                <a:hlinkClick r:id="rId2"/>
              </a:rPr>
              <a:t>https://bilalshalash.academia.edu/</a:t>
            </a:r>
            <a:r>
              <a:rPr lang="ar-JO" sz="2500" dirty="0">
                <a:latin typeface="Traditional Arabic" panose="02020603050405020304" pitchFamily="18" charset="-78"/>
                <a:cs typeface="Traditional Arabic" panose="02020603050405020304" pitchFamily="18" charset="-78"/>
              </a:rPr>
              <a:t> </a:t>
            </a:r>
            <a:endParaRPr lang="en-US" sz="2500" dirty="0">
              <a:latin typeface="Traditional Arabic" panose="02020603050405020304" pitchFamily="18" charset="-78"/>
              <a:cs typeface="Traditional Arabic" panose="02020603050405020304" pitchFamily="18"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000" y="263045"/>
            <a:ext cx="3230584" cy="5792025"/>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0026" y="663879"/>
            <a:ext cx="9371949" cy="795774"/>
          </a:xfrm>
        </p:spPr>
        <p:txBody>
          <a:bodyPr/>
          <a:lstStyle/>
          <a:p>
            <a:r>
              <a:rPr lang="ar-JO" b="1" dirty="0">
                <a:latin typeface="Traditional Arabic" panose="02020603050405020304" pitchFamily="18" charset="-78"/>
                <a:cs typeface="Traditional Arabic" panose="02020603050405020304" pitchFamily="18" charset="-78"/>
              </a:rPr>
              <a:t>ما بين الفعل والانتظار</a:t>
            </a:r>
            <a:endParaRPr lang="en-US"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685974" y="1881051"/>
            <a:ext cx="6875535" cy="1083374"/>
          </a:xfrm>
          <a:prstGeom prst="rect">
            <a:avLst/>
          </a:prstGeom>
        </p:spPr>
        <p:txBody>
          <a:bodyPr wrap="square">
            <a:spAutoFit/>
          </a:bodyPr>
          <a:lstStyle/>
          <a:p>
            <a:pPr indent="457200" algn="justLow" rtl="1">
              <a:lnSpc>
                <a:spcPct val="115000"/>
              </a:lnSpc>
            </a:pPr>
            <a:r>
              <a:rPr lang="ar-JO" sz="2800" b="1" dirty="0">
                <a:latin typeface="Traditional Arabic" panose="02020603050405020304" pitchFamily="18" charset="-78"/>
                <a:ea typeface="Calibri" panose="020F0502020204030204" pitchFamily="34" charset="0"/>
                <a:cs typeface="Traditional Arabic" panose="02020603050405020304" pitchFamily="18" charset="-78"/>
              </a:rPr>
              <a:t>ما هو تأثير الهزيمة على الفلسطينيين وقواهم السياسية، وما هو موقفهم من "إسرائيل"؟</a:t>
            </a:r>
          </a:p>
        </p:txBody>
      </p:sp>
      <p:cxnSp>
        <p:nvCxnSpPr>
          <p:cNvPr id="5" name="Straight Connector 4"/>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10026" y="1881051"/>
            <a:ext cx="2656114" cy="327782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-"المقاومة ما بين الانتظار والأمر الواقع" ضمن: بلال محمد شلش. "مَوقِفُ الأحزَابِ السِّيَاسِيَّةِ فِي " الضِّفَّة الغَربِيَّة" مِن "مقاومة إسرائيل" (أيَّار 1948- نَيسَان 1957م)".</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 أطروحة ماجستير</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(جامعة بيرزيت: دائرة التاريخ والآثار، 2015). ص 113- 148.</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10" name="Footer Placeholder 4"/>
          <p:cNvSpPr>
            <a:spLocks noGrp="1"/>
          </p:cNvSpPr>
          <p:nvPr>
            <p:ph type="ftr" sz="quarter" idx="11"/>
          </p:nvPr>
        </p:nvSpPr>
        <p:spPr>
          <a:xfrm>
            <a:off x="1637716" y="6629400"/>
            <a:ext cx="9144259" cy="228600"/>
          </a:xfrm>
        </p:spPr>
        <p:txBody>
          <a:bodyPr/>
          <a:lstStyle/>
          <a:p>
            <a:r>
              <a:rPr lang="ar-JO" dirty="0"/>
              <a:t>محاضرة بلال شلش؛ لمحات من تاريخ القضية الفلسطينية (1948- 1967)</a:t>
            </a:r>
            <a:endParaRPr lang="en-US" dirty="0"/>
          </a:p>
        </p:txBody>
      </p:sp>
      <p:sp>
        <p:nvSpPr>
          <p:cNvPr id="11" name="Date Placeholder 3"/>
          <p:cNvSpPr txBox="1">
            <a:spLocks/>
          </p:cNvSpPr>
          <p:nvPr/>
        </p:nvSpPr>
        <p:spPr>
          <a:xfrm>
            <a:off x="466466" y="6629400"/>
            <a:ext cx="100066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86AC23-C97B-41FB-9B89-C7FE0FB631CA}" type="datetime1">
              <a:rPr lang="en-US" smtClean="0"/>
              <a:pPr/>
              <a:t>12/26/2017</a:t>
            </a:fld>
            <a:endParaRPr lang="en-US" dirty="0"/>
          </a:p>
        </p:txBody>
      </p:sp>
    </p:spTree>
    <p:extLst>
      <p:ext uri="{BB962C8B-B14F-4D97-AF65-F5344CB8AC3E}">
        <p14:creationId xmlns:p14="http://schemas.microsoft.com/office/powerpoint/2010/main" val="316033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ما بين الفعل والانتظار</a:t>
            </a:r>
            <a:endParaRPr lang="en-US"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685974" y="1881051"/>
            <a:ext cx="6349451" cy="3985706"/>
          </a:xfrm>
          <a:prstGeom prst="rect">
            <a:avLst/>
          </a:prstGeom>
        </p:spPr>
        <p:txBody>
          <a:bodyPr wrap="square">
            <a:spAutoFit/>
          </a:bodyPr>
          <a:lstStyle/>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"هدفنا الأول هو استرداد ما ضاع من فلسطين. الوسيلة والأداة [...] تشكيل تنظيم عسكري مسلح سري جدًا، يمول ويسلح بالضغط على الحكام والأثرياء العرب، ويقوم بشن حرب على الدولة الصهيونية لإسقاطها". </a:t>
            </a: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[أنا تائه، بهجت أبو غربية: صيف 1949]</a:t>
            </a:r>
          </a:p>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"استعمارهم أشد أنواع الاستعمار خطراً، فهو استعمار احتلالي إجلائي، غايته إبدال وطن بوطن، وإفناء قوم ليحلّ محلهم قوم آخرون. ولذلك لا يجوز أن يركن إلى العدو ولو لحظة، ولا يجوز أن يشغلنا عن مقاومته شاغل، مهما كان هاماً، فإنه دون أهمية هذا بمراحل. على أن هدفنا أبعد من ذلك، وهو اتخاذ هذه البقية الباقية قاعدة للدفاع الآن، وللهجوم في المستقبل، لإنقاذ جميع فلسطين". </a:t>
            </a: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[إنقاذ فلسطين، تقي الدين النبهاني: 1951]</a:t>
            </a:r>
          </a:p>
        </p:txBody>
      </p:sp>
      <p:cxnSp>
        <p:nvCxnSpPr>
          <p:cNvPr id="5" name="Straight Connector 4"/>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27135" y="1881051"/>
            <a:ext cx="3039005" cy="2569934"/>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قسطنطين زريق؛ موسى العلمي؛ قدري حافظ طوقان؛ جورج حنا.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نكبة 1948: أسبابها وسبل علاجها</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مؤسسة الدراسات الفلسطينية، 2009).</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تقي الدين النبهاني.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إنقاذ فلسطين</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(دمشق: مطبعة ابن زيدون، 1950).</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10" name="Footer Placeholder 4"/>
          <p:cNvSpPr>
            <a:spLocks noGrp="1"/>
          </p:cNvSpPr>
          <p:nvPr>
            <p:ph type="ftr" sz="quarter" idx="11"/>
          </p:nvPr>
        </p:nvSpPr>
        <p:spPr>
          <a:xfrm>
            <a:off x="1637716" y="6629400"/>
            <a:ext cx="9144259" cy="228600"/>
          </a:xfrm>
        </p:spPr>
        <p:txBody>
          <a:bodyPr/>
          <a:lstStyle/>
          <a:p>
            <a:r>
              <a:rPr lang="ar-JO" dirty="0"/>
              <a:t>محاضرة بلال شلش؛ لمحات من تاريخ القضية الفلسطينية (1948- 1967)</a:t>
            </a:r>
            <a:endParaRPr lang="en-US" dirty="0"/>
          </a:p>
        </p:txBody>
      </p:sp>
      <p:sp>
        <p:nvSpPr>
          <p:cNvPr id="11" name="Date Placeholder 3"/>
          <p:cNvSpPr txBox="1">
            <a:spLocks/>
          </p:cNvSpPr>
          <p:nvPr/>
        </p:nvSpPr>
        <p:spPr>
          <a:xfrm>
            <a:off x="453403" y="6629400"/>
            <a:ext cx="100066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86AC23-C97B-41FB-9B89-C7FE0FB631CA}" type="datetime1">
              <a:rPr lang="en-US" smtClean="0"/>
              <a:pPr/>
              <a:t>12/26/2017</a:t>
            </a:fld>
            <a:endParaRPr lang="en-US" dirty="0"/>
          </a:p>
        </p:txBody>
      </p:sp>
    </p:spTree>
    <p:extLst>
      <p:ext uri="{BB962C8B-B14F-4D97-AF65-F5344CB8AC3E}">
        <p14:creationId xmlns:p14="http://schemas.microsoft.com/office/powerpoint/2010/main" val="323097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ما بين الفعل والانتظار</a:t>
            </a:r>
            <a:endParaRPr lang="en-US"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685975" y="1881051"/>
            <a:ext cx="6096000" cy="3985706"/>
          </a:xfrm>
          <a:prstGeom prst="rect">
            <a:avLst/>
          </a:prstGeom>
        </p:spPr>
        <p:txBody>
          <a:bodyPr>
            <a:spAutoFit/>
          </a:bodyPr>
          <a:lstStyle/>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أبرز هذه التوجهات تحول موقف جل الناشطين في الحركة الوطنية الفلسطينية من مقاومة إسرائيل باتجاه الانتظار أو القبول بالأمر الواقع. واندماج معظمهم في صفوف الحركات السياسية العربية التي بدأت بالتجذر في صفوف الفلسطينيين كبديل عن قواهم التقليدية، فحضر بقوة حزب البعث العربي، الحزب الشيوعي، الاخوان المسلمين، حزب التحرير، حركة القوميين العرب. وخلال سنوات 1948- 1956 نشطت معظم هذه القوى في النشاط العام للبلدان المتواجدة فيها، الأردن، سوريه، لبنان، مع تمايز في قطاع غزة فرضته طبيعة العلاقة بين القطاع ومصر، وكذلك طبيعة الموقع الجغرافي والتركيبة السكانية المتمايزة التي دفعت لمحاولة فرض مشاريع –كمشروع توطين اللاجئين في سيناء- التي فرضت نفسها على أجندة الحركة الوطنية الفلسطينية.</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5" name="Straight Connector 4"/>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10026" y="1881051"/>
            <a:ext cx="2656114" cy="327782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"المقاومة ما بين الانتظار والأمر الواقع" ضمن: بلال محمد شلش. "مَوقِفُ الأحزَابِ السِّيَاسِيَّةِ فِي " الضِّفَّة الغَربِيَّة" مِن "مقاومة إسرائيل" (أيَّار 1948- نَيسَان 1957م)".</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 أطروحة ماجستير</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(جامعة بيرزيت: دائرة التاريخ والآثار، 2015). ص 113- 148.</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7" name="Footer Placeholder 4"/>
          <p:cNvSpPr>
            <a:spLocks noGrp="1"/>
          </p:cNvSpPr>
          <p:nvPr>
            <p:ph type="ftr" sz="quarter" idx="11"/>
          </p:nvPr>
        </p:nvSpPr>
        <p:spPr>
          <a:xfrm>
            <a:off x="1637716" y="6629400"/>
            <a:ext cx="9144259" cy="228600"/>
          </a:xfrm>
        </p:spPr>
        <p:txBody>
          <a:bodyPr/>
          <a:lstStyle/>
          <a:p>
            <a:r>
              <a:rPr lang="ar-JO" dirty="0"/>
              <a:t>محاضرة بلال شلش؛ لمحات من تاريخ القضية الفلسطينية (1948- 1967)</a:t>
            </a:r>
            <a:endParaRPr lang="en-US" dirty="0"/>
          </a:p>
        </p:txBody>
      </p:sp>
      <p:sp>
        <p:nvSpPr>
          <p:cNvPr id="8" name="Date Placeholder 3"/>
          <p:cNvSpPr txBox="1">
            <a:spLocks/>
          </p:cNvSpPr>
          <p:nvPr/>
        </p:nvSpPr>
        <p:spPr>
          <a:xfrm>
            <a:off x="453403" y="6629400"/>
            <a:ext cx="100066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86AC23-C97B-41FB-9B89-C7FE0FB631CA}" type="datetime1">
              <a:rPr lang="en-US" smtClean="0"/>
              <a:pPr/>
              <a:t>12/26/2017</a:t>
            </a:fld>
            <a:endParaRPr lang="en-US" dirty="0"/>
          </a:p>
        </p:txBody>
      </p:sp>
    </p:spTree>
    <p:extLst>
      <p:ext uri="{BB962C8B-B14F-4D97-AF65-F5344CB8AC3E}">
        <p14:creationId xmlns:p14="http://schemas.microsoft.com/office/powerpoint/2010/main" val="27040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591939"/>
            <a:ext cx="9371949" cy="867713"/>
          </a:xfrm>
        </p:spPr>
        <p:txBody>
          <a:bodyPr/>
          <a:lstStyle/>
          <a:p>
            <a:r>
              <a:rPr lang="ar-JO" b="1" dirty="0">
                <a:latin typeface="Traditional Arabic" panose="02020603050405020304" pitchFamily="18" charset="-78"/>
                <a:cs typeface="Traditional Arabic" panose="02020603050405020304" pitchFamily="18" charset="-78"/>
              </a:rPr>
              <a:t>ما بين الفعل والانتظار</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23</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838375" y="1694017"/>
            <a:ext cx="6096000" cy="3985706"/>
          </a:xfrm>
          <a:prstGeom prst="rect">
            <a:avLst/>
          </a:prstGeom>
        </p:spPr>
        <p:txBody>
          <a:bodyPr>
            <a:spAutoFit/>
          </a:bodyPr>
          <a:lstStyle/>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مع العداون الثلاثي على مصر عام 1956 واحتلال قطاع غزة وفشل مصر في الدفاع عن غزة، ومعركة الأحلاف في الأردن التي توجت بانتصار للحركة الوطنية الأردنية التي كان عمودها الحركة الوطنية الفلسطينية وما تلاها من انقلاب ملكي أردني على القوى السياسية، وسلسلة الانقلابات العسكرية في سوريا، حدثت بعض المتغييرات على الأرض دفعت عددًا من الفلسطينيين الذين بدأوا بتجاوز أثار الهزيمة المباشرة واستيعابها، لإعادة النظر في واقع الحركة السياسية الفلسطينية، وبدأت تظهر أفكار لتأسيس قوى سياسية فلسطينية جديدة، جامعة لعموم الفلسطينيين بعيدا عن القوى السياسية التقليدية.</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لكن كانت هذه القوى بحاجة للكثير من الوقت لتجاوز مرحلة الانتظار التي تعززت آمال قواها بعد اتحاد مصر وسوريه.</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4088" y="1881051"/>
            <a:ext cx="3302052" cy="3985706"/>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بهجت أبو غربية.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من مذكرات المناضل بهجت أبو غربية: من النكبة إلى الانتفاضة (1949-2000)</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المؤسسة العربية للدراسات والنشر، 2004).</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عبد العزيز العطي.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رحلة العمر من شاطئ غزة إلى صحراء الجفر</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(عمان: نشر خاص، 2012).</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عبد الفتاح محمد العويسي.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المؤتمر الإسلامي العام بيت المقدس 1953-1962</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(القدس: نشر خاص، 1989).</a:t>
            </a:r>
          </a:p>
        </p:txBody>
      </p:sp>
      <p:sp>
        <p:nvSpPr>
          <p:cNvPr id="10" name="Footer Placeholder 4"/>
          <p:cNvSpPr txBox="1">
            <a:spLocks/>
          </p:cNvSpPr>
          <p:nvPr/>
        </p:nvSpPr>
        <p:spPr>
          <a:xfrm>
            <a:off x="1790116" y="6781800"/>
            <a:ext cx="9144259" cy="228600"/>
          </a:xfrm>
          <a:prstGeom prst="rect">
            <a:avLst/>
          </a:prstGeom>
        </p:spPr>
        <p:txBody>
          <a:bodyPr vert="horz" lIns="91440" tIns="45720" rIns="91440" bIns="45720" rtlCol="0" anchor="ctr"/>
          <a:lstStyle>
            <a:defPPr>
              <a:defRPr lang="en-US"/>
            </a:defPPr>
            <a:lvl1pPr marL="0" algn="r"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396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ما بين الفعل والانتظار</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24</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1083374"/>
          </a:xfrm>
          <a:prstGeom prst="rect">
            <a:avLst/>
          </a:prstGeom>
        </p:spPr>
        <p:txBody>
          <a:bodyPr>
            <a:spAutoFit/>
          </a:bodyPr>
          <a:lstStyle/>
          <a:p>
            <a:pPr indent="457200" algn="justLow" rtl="1">
              <a:lnSpc>
                <a:spcPct val="115000"/>
              </a:lnSpc>
            </a:pPr>
            <a:r>
              <a:rPr lang="ar-JO" sz="2800" dirty="0">
                <a:latin typeface="Traditional Arabic" panose="02020603050405020304" pitchFamily="18" charset="-78"/>
                <a:ea typeface="Calibri" panose="020F0502020204030204" pitchFamily="34" charset="0"/>
                <a:cs typeface="Traditional Arabic" panose="02020603050405020304" pitchFamily="18" charset="-78"/>
              </a:rPr>
              <a:t>ما هي مظاهر تمايز النشاط الفلسطيني في قطاع غزة العملية عن مواقع التواجد الفلسطيني الأخرى؟</a:t>
            </a:r>
            <a:endParaRPr lang="en-US" sz="28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2569934"/>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معين بسيسو.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دفاتر فلسطينية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دار الفارابي للنشر والتوزيع، 2014).</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موشيه شريت.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يوميات شخصية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ترجمة: احمد خليفة. (بيروت: مؤسسة الدراسات الفلسطينية، 1996).</a:t>
            </a:r>
          </a:p>
        </p:txBody>
      </p:sp>
    </p:spTree>
    <p:extLst>
      <p:ext uri="{BB962C8B-B14F-4D97-AF65-F5344CB8AC3E}">
        <p14:creationId xmlns:p14="http://schemas.microsoft.com/office/powerpoint/2010/main" val="100105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5189" y="3165252"/>
            <a:ext cx="6376028" cy="2029008"/>
          </a:xfrm>
        </p:spPr>
        <p:txBody>
          <a:bodyPr>
            <a:normAutofit/>
          </a:bodyPr>
          <a:lstStyle/>
          <a:p>
            <a:pPr algn="ctr"/>
            <a:r>
              <a:rPr lang="ar-JO" b="1" dirty="0">
                <a:latin typeface="Traditional Arabic" panose="02020603050405020304" pitchFamily="18" charset="-78"/>
                <a:cs typeface="Traditional Arabic" panose="02020603050405020304" pitchFamily="18" charset="-78"/>
              </a:rPr>
              <a:t>[</a:t>
            </a:r>
            <a:r>
              <a:rPr lang="he-IL" b="1" dirty="0">
                <a:latin typeface="Traditional Arabic" panose="02020603050405020304" pitchFamily="18" charset="-78"/>
              </a:rPr>
              <a:t>4</a:t>
            </a:r>
            <a:r>
              <a:rPr lang="ar-JO" b="1" dirty="0">
                <a:latin typeface="Traditional Arabic" panose="02020603050405020304" pitchFamily="18" charset="-78"/>
                <a:cs typeface="Traditional Arabic" panose="02020603050405020304" pitchFamily="18" charset="-78"/>
              </a:rPr>
              <a:t>]</a:t>
            </a:r>
            <a:br>
              <a:rPr lang="ar-JO" b="1" dirty="0">
                <a:latin typeface="Traditional Arabic" panose="02020603050405020304" pitchFamily="18" charset="-78"/>
                <a:cs typeface="Traditional Arabic" panose="02020603050405020304" pitchFamily="18" charset="-78"/>
              </a:rPr>
            </a:br>
            <a:r>
              <a:rPr lang="ar-JO" b="1" dirty="0">
                <a:latin typeface="Traditional Arabic" panose="02020603050405020304" pitchFamily="18" charset="-78"/>
                <a:cs typeface="Traditional Arabic" panose="02020603050405020304" pitchFamily="18" charset="-78"/>
              </a:rPr>
              <a:t>لنعـلـنها ثــورة!</a:t>
            </a:r>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1692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لنعلنها ثورة</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26</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3596369"/>
          </a:xfrm>
          <a:prstGeom prst="rect">
            <a:avLst/>
          </a:prstGeom>
        </p:spPr>
        <p:txBody>
          <a:bodyPr>
            <a:spAutoFit/>
          </a:bodyPr>
          <a:lstStyle/>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تزامن النشاط الفلسطيني في الحركات السياسية العربية المختلفة، مع تشكيلات فلسطينية اهتمت بتوفير بديل عن التمثيل الفلسطيني المفقود، وكان من أبرز هذه التشكيلات اتحادات وجمعيات الطلبة. فتشكلت اتحادات طلابية في القاهرة ودمشق وبيروت.</a:t>
            </a:r>
          </a:p>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كانت هذه الاتحادات وهذا النشاط بداية جديدة للشباب الفلسطيني، سواء الشباب الحزبي أو المستقل، ومكنت الطلبة الفلسطينيين من اكتساب الخبرات التنظيميات والخبرات السياسية التي أهلتهم لقيادة المرحلة لاحقًا، كما كانت الجامعات مكان التقاء وتواصل للعشرات من الكوادر الذين أطلقوا "منظمات التحرير" الفلسطينية لاحقا.</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8828" y="1881051"/>
            <a:ext cx="3427312" cy="327782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صلاح صلاح.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من ضفاف البحيرة إلى رحاب الثورة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دار الفارابي، 2016).</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محمد جمال باروت.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حركة القوميين العرب: النشأة، التطور، المصائر</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(دمشق: المركز العربي للدراسات الاستراتيجية، 1997).</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خليل الوزير. "حركة فتح: البدايات".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مجلة الدراسات الفلسطينية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 104. (خريف 2015: 51- 130).</a:t>
            </a:r>
          </a:p>
        </p:txBody>
      </p:sp>
    </p:spTree>
    <p:extLst>
      <p:ext uri="{BB962C8B-B14F-4D97-AF65-F5344CB8AC3E}">
        <p14:creationId xmlns:p14="http://schemas.microsoft.com/office/powerpoint/2010/main" val="181662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726509"/>
            <a:ext cx="9371949" cy="733143"/>
          </a:xfrm>
        </p:spPr>
        <p:txBody>
          <a:bodyPr/>
          <a:lstStyle/>
          <a:p>
            <a:r>
              <a:rPr lang="ar-JO" b="1" dirty="0">
                <a:latin typeface="Traditional Arabic" panose="02020603050405020304" pitchFamily="18" charset="-78"/>
                <a:cs typeface="Traditional Arabic" panose="02020603050405020304" pitchFamily="18" charset="-78"/>
              </a:rPr>
              <a:t>لنعلنها ثورة</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27</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3490186"/>
          </a:xfrm>
          <a:prstGeom prst="rect">
            <a:avLst/>
          </a:prstGeom>
        </p:spPr>
        <p:txBody>
          <a:bodyPr>
            <a:spAutoFit/>
          </a:bodyPr>
          <a:lstStyle/>
          <a:p>
            <a:pPr indent="457200" algn="justLow" rtl="1">
              <a:lnSpc>
                <a:spcPct val="115000"/>
              </a:lnSpc>
            </a:pPr>
            <a:r>
              <a:rPr lang="ar-JO" sz="2400" dirty="0">
                <a:latin typeface="Traditional Arabic" panose="02020603050405020304" pitchFamily="18" charset="-78"/>
                <a:ea typeface="Calibri" panose="020F0502020204030204" pitchFamily="34" charset="0"/>
                <a:cs typeface="Traditional Arabic" panose="02020603050405020304" pitchFamily="18" charset="-78"/>
              </a:rPr>
              <a:t>بالإضافة للاتحادات الطلابية بدأت بالتشكل إثر الهزيمة مباشرة العشرات من التجارب لتنظيمات سرية، تأثرت بالتوجه العام نحو "الانتظار" لكن نتيجة للتغييرات في الدول العربية والمواجهات التي شهدتها بقية الأراضي الفلسطينية، تضاعفت هذه التنظيمات وبدأت بوادر لجمعها وصهرها في تنظيمات وطنية تطلق الكفاح المسلح، وشكلت تجرب المقاومة في التصدي لعدوام 1956، وإطلاق حرب التحرير الجزائرية عام 1954، بيئة عملية وفكرية لمثل هذا الحراك. </a:t>
            </a:r>
            <a:endParaRPr lang="en-US" sz="2400" dirty="0">
              <a:latin typeface="Traditional Arabic" panose="02020603050405020304" pitchFamily="18" charset="-78"/>
              <a:ea typeface="Calibri" panose="020F0502020204030204" pitchFamily="34" charset="0"/>
              <a:cs typeface="Traditional Arabic" panose="02020603050405020304" pitchFamily="18" charset="-78"/>
            </a:endParaRPr>
          </a:p>
          <a:p>
            <a:pPr indent="457200" algn="justLow" rtl="1">
              <a:lnSpc>
                <a:spcPct val="115000"/>
              </a:lnSpc>
            </a:pPr>
            <a:r>
              <a:rPr lang="ar-JO" sz="2400" dirty="0">
                <a:latin typeface="Traditional Arabic" panose="02020603050405020304" pitchFamily="18" charset="-78"/>
                <a:ea typeface="Calibri" panose="020F0502020204030204" pitchFamily="34" charset="0"/>
                <a:cs typeface="Traditional Arabic" panose="02020603050405020304" pitchFamily="18" charset="-78"/>
              </a:rPr>
              <a:t>حراك الفعل.</a:t>
            </a: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2923877"/>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يحىي يخلف (إعداد وإشراف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عام)شهادات عن تاريخ الثورة الفلسطينية، شهادات تاريخة للقادة والكوادر القيادية (الكتاب الثاني).</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(رام الله، حركة التحرير الوطني الفلسطيني (فتح)؛ مكتب الشؤون الفكرية والدراسات، 2009).</a:t>
            </a:r>
          </a:p>
        </p:txBody>
      </p:sp>
    </p:spTree>
    <p:extLst>
      <p:ext uri="{BB962C8B-B14F-4D97-AF65-F5344CB8AC3E}">
        <p14:creationId xmlns:p14="http://schemas.microsoft.com/office/powerpoint/2010/main" val="43500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لنعلنها ثورة</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28</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3065455"/>
          </a:xfrm>
          <a:prstGeom prst="rect">
            <a:avLst/>
          </a:prstGeom>
        </p:spPr>
        <p:txBody>
          <a:bodyPr>
            <a:spAutoFit/>
          </a:bodyPr>
          <a:lstStyle/>
          <a:p>
            <a:pPr indent="457200" algn="justLow" rtl="1">
              <a:lnSpc>
                <a:spcPct val="115000"/>
              </a:lnSpc>
            </a:pPr>
            <a:r>
              <a:rPr lang="ar-JO" sz="2400" dirty="0">
                <a:latin typeface="Traditional Arabic" panose="02020603050405020304" pitchFamily="18" charset="-78"/>
                <a:ea typeface="Calibri" panose="020F0502020204030204" pitchFamily="34" charset="0"/>
                <a:cs typeface="Traditional Arabic" panose="02020603050405020304" pitchFamily="18" charset="-78"/>
              </a:rPr>
              <a:t>كان أبرز التجمعات التنظيمية الجديدة، حركة التحرير الوطني الفلسطيني فتح، والفرع الفلسطيني في حركة القوميين العرب، ومطلع الستينيات أصدرت حركة القوميين العرب "خطة تحرير فلسطين"، وكذلك صاغت فتح "هيكل البناء الثوري". وكان التماييز الأبرز بين فتح والقوميين العرب في أولوية الوحدة على التحرير، فأطلقت فتح شعارها (التحرير طريق الوحدة)، مقابل شعار القوميين (الوحدة طريق التحرير). وركزت فتح في خطابها على الفلسطيني وضرورة استعادة دوره ليكون مركز الحراك لتحرير فلسطين.</a:t>
            </a: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2215991"/>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-هلغى باومغرتن.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من التحرير إلى الدولة : تاريخ الحركة الوطنية الفلسطينية ، 1948-1988.</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(رام الله: مواطن- المؤسسة الفلسطينية لدراسة الديمقراطية، 2000).</a:t>
            </a:r>
          </a:p>
        </p:txBody>
      </p:sp>
    </p:spTree>
    <p:extLst>
      <p:ext uri="{BB962C8B-B14F-4D97-AF65-F5344CB8AC3E}">
        <p14:creationId xmlns:p14="http://schemas.microsoft.com/office/powerpoint/2010/main" val="204409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5189" y="3165252"/>
            <a:ext cx="6376028" cy="2029008"/>
          </a:xfrm>
        </p:spPr>
        <p:txBody>
          <a:bodyPr/>
          <a:lstStyle/>
          <a:p>
            <a:pPr algn="ctr"/>
            <a:r>
              <a:rPr lang="ar-JO" b="1" dirty="0">
                <a:latin typeface="Traditional Arabic" panose="02020603050405020304" pitchFamily="18" charset="-78"/>
                <a:cs typeface="Traditional Arabic" panose="02020603050405020304" pitchFamily="18" charset="-78"/>
              </a:rPr>
              <a:t>[5]</a:t>
            </a:r>
            <a:br>
              <a:rPr lang="ar-JO" b="1" dirty="0">
                <a:latin typeface="Traditional Arabic" panose="02020603050405020304" pitchFamily="18" charset="-78"/>
                <a:cs typeface="Traditional Arabic" panose="02020603050405020304" pitchFamily="18" charset="-78"/>
              </a:rPr>
            </a:br>
            <a:r>
              <a:rPr lang="ar-JO" b="1" dirty="0">
                <a:latin typeface="Traditional Arabic" panose="02020603050405020304" pitchFamily="18" charset="-78"/>
                <a:cs typeface="Traditional Arabic" panose="02020603050405020304" pitchFamily="18" charset="-78"/>
              </a:rPr>
              <a:t>منظمـات للتحـرير</a:t>
            </a:r>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7442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0745" y="789139"/>
            <a:ext cx="2001230" cy="670513"/>
          </a:xfrm>
        </p:spPr>
        <p:txBody>
          <a:bodyPr/>
          <a:lstStyle/>
          <a:p>
            <a:pPr algn="r" rtl="1"/>
            <a:r>
              <a:rPr lang="ar-JO" dirty="0">
                <a:latin typeface="Traditional Arabic" panose="02020603050405020304" pitchFamily="18" charset="-78"/>
                <a:cs typeface="Traditional Arabic" panose="02020603050405020304" pitchFamily="18" charset="-78"/>
              </a:rPr>
              <a:t>مخطط المحاضرة</a:t>
            </a:r>
            <a:endParaRPr lang="en-US" dirty="0">
              <a:latin typeface="Traditional Arabic" panose="02020603050405020304" pitchFamily="18" charset="-78"/>
              <a:cs typeface="Traditional Arabic" panose="02020603050405020304" pitchFamily="18" charset="-78"/>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12/26/2017</a:t>
            </a:fld>
            <a:endParaRPr lang="en-US" dirty="0"/>
          </a:p>
        </p:txBody>
      </p:sp>
      <p:sp>
        <p:nvSpPr>
          <p:cNvPr id="6" name="Footer Placeholder 5"/>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11" name="TextBox 10"/>
          <p:cNvSpPr txBox="1"/>
          <p:nvPr/>
        </p:nvSpPr>
        <p:spPr>
          <a:xfrm>
            <a:off x="3880492" y="1738254"/>
            <a:ext cx="6901483" cy="553998"/>
          </a:xfrm>
          <a:prstGeom prst="rect">
            <a:avLst/>
          </a:prstGeom>
          <a:noFill/>
        </p:spPr>
        <p:txBody>
          <a:bodyPr wrap="square" rtlCol="0">
            <a:spAutoFit/>
          </a:bodyPr>
          <a:lstStyle/>
          <a:p>
            <a:pPr algn="r" rtl="1"/>
            <a:r>
              <a:rPr lang="ar-JO" sz="3000" b="1" dirty="0">
                <a:latin typeface="Traditional Arabic" panose="02020603050405020304" pitchFamily="18" charset="-78"/>
                <a:cs typeface="Traditional Arabic" panose="02020603050405020304" pitchFamily="18" charset="-78"/>
              </a:rPr>
              <a:t>ماذا سيقدم في هذه المحاضرة؛</a:t>
            </a:r>
            <a:r>
              <a:rPr lang="en-US" sz="3000" b="1" dirty="0">
                <a:latin typeface="Traditional Arabic" panose="02020603050405020304" pitchFamily="18" charset="-78"/>
                <a:cs typeface="Traditional Arabic" panose="02020603050405020304" pitchFamily="18" charset="-78"/>
              </a:rPr>
              <a:t> </a:t>
            </a:r>
            <a:r>
              <a:rPr lang="ar-JO" sz="3000" b="1" dirty="0">
                <a:latin typeface="Traditional Arabic" panose="02020603050405020304" pitchFamily="18" charset="-78"/>
                <a:cs typeface="Traditional Arabic" panose="02020603050405020304" pitchFamily="18" charset="-78"/>
              </a:rPr>
              <a:t>وماذا سيعرض في هذه الشرائح؟</a:t>
            </a:r>
          </a:p>
        </p:txBody>
      </p:sp>
    </p:spTree>
    <p:extLst>
      <p:ext uri="{BB962C8B-B14F-4D97-AF65-F5344CB8AC3E}">
        <p14:creationId xmlns:p14="http://schemas.microsoft.com/office/powerpoint/2010/main" val="41351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منظمات للتحرير</a:t>
            </a:r>
            <a:endParaRPr lang="en-US" b="1" dirty="0">
              <a:latin typeface="Traditional Arabic" panose="02020603050405020304" pitchFamily="18" charset="-78"/>
              <a:cs typeface="Traditional Arabic" panose="02020603050405020304" pitchFamily="18" charset="-78"/>
            </a:endParaRPr>
          </a:p>
        </p:txBody>
      </p:sp>
      <p:sp>
        <p:nvSpPr>
          <p:cNvPr id="4" name="Rectangle 3"/>
          <p:cNvSpPr/>
          <p:nvPr/>
        </p:nvSpPr>
        <p:spPr>
          <a:xfrm>
            <a:off x="4767944" y="1639431"/>
            <a:ext cx="6096000" cy="4764381"/>
          </a:xfrm>
          <a:prstGeom prst="rect">
            <a:avLst/>
          </a:prstGeom>
        </p:spPr>
        <p:txBody>
          <a:bodyPr>
            <a:spAutoFit/>
          </a:bodyPr>
          <a:lstStyle/>
          <a:p>
            <a:pPr indent="457200" algn="justLow" rtl="1">
              <a:lnSpc>
                <a:spcPct val="115000"/>
              </a:lnSpc>
            </a:pPr>
            <a:r>
              <a:rPr lang="ar-JO" sz="2400" dirty="0">
                <a:latin typeface="Traditional Arabic" panose="02020603050405020304" pitchFamily="18" charset="-78"/>
                <a:ea typeface="Calibri" panose="020F0502020204030204" pitchFamily="34" charset="0"/>
                <a:cs typeface="Traditional Arabic" panose="02020603050405020304" pitchFamily="18" charset="-78"/>
              </a:rPr>
              <a:t>مطلع الستينيات شهدت الحياة السياسية الفلسطينية السرية والعلنية تطورًا متسارعًا. وعمدت القوى الفلسطينية الناشئة والتقليدية إلى إطلاق نشاطها الفاعل، واضعة الهدفة النهائي لهذا النشاط "تحرير فلسطين". لكن خلال هذه الفترة لم يكن للفلسطينيين من ممثل مستقل يعبر عن مجموعهم، إلى أن جاءت مبادرة الرئيس المصري جمال عبد الناصر الذي دعا إلى عقْد أول مؤتمر قمة عربية في القاهرة في 13-16 كانون الثاني/ يناير 1964. وفي ختام القمة أوصي بتكليف أحمد الشقيري مندوب فلسطين لدى الجامعة العربية بالاتصال بالشعب الفلسطيني وبالدول العربية بهدف وضع الأُسُس السليمة لتأسيس "كيان فلسطيني". ورغم ضبابية القرار إلا أن الشقيري سعى لاستغلال هذه المبادرة لتأسيس هيئة سياسية وطنية لجميع الفلسطينيين. ليبدأ فصل جديد من فصول القضية الفلسطينية.</a:t>
            </a:r>
            <a:endParaRPr lang="en-US" sz="24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5" name="Straight Connector 4"/>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10026" y="1881051"/>
            <a:ext cx="2656114" cy="2923877"/>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احمد الشقيري.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أربعون عاما في الحياة العربية والدولية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دار العودة،2004).</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وليم نصار.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تغريبة بني فتح أربعون عاماً في متاهة فتحاوية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(رام الله: دار الشروق للنشر والتوزيع، 2005).</a:t>
            </a:r>
          </a:p>
          <a:p>
            <a:pPr algn="justLow" rtl="1">
              <a:lnSpc>
                <a:spcPct val="115000"/>
              </a:lnSpc>
            </a:pP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7" name="Footer Placeholder 4"/>
          <p:cNvSpPr>
            <a:spLocks noGrp="1"/>
          </p:cNvSpPr>
          <p:nvPr>
            <p:ph type="ftr" sz="quarter" idx="11"/>
          </p:nvPr>
        </p:nvSpPr>
        <p:spPr>
          <a:xfrm>
            <a:off x="1637716" y="6629400"/>
            <a:ext cx="9144259" cy="228600"/>
          </a:xfrm>
        </p:spPr>
        <p:txBody>
          <a:bodyPr/>
          <a:lstStyle/>
          <a:p>
            <a:r>
              <a:rPr lang="ar-JO" dirty="0"/>
              <a:t>محاضرة بلال شلش؛ لمحات من تاريخ القضية الفلسطينية (1948- 1967)</a:t>
            </a:r>
            <a:endParaRPr lang="en-US" dirty="0"/>
          </a:p>
        </p:txBody>
      </p:sp>
      <p:sp>
        <p:nvSpPr>
          <p:cNvPr id="8" name="Date Placeholder 3"/>
          <p:cNvSpPr txBox="1">
            <a:spLocks/>
          </p:cNvSpPr>
          <p:nvPr/>
        </p:nvSpPr>
        <p:spPr>
          <a:xfrm>
            <a:off x="466466" y="6629400"/>
            <a:ext cx="1000662" cy="228600"/>
          </a:xfrm>
          <a:prstGeom prst="rect">
            <a:avLst/>
          </a:prstGeom>
        </p:spPr>
        <p:txBody>
          <a:bodyPr vert="horz" lIns="91440" tIns="45720" rIns="91440" bIns="45720" rtlCol="0" anchor="ctr"/>
          <a:lstStyle>
            <a:defPPr>
              <a:defRPr lang="en-US"/>
            </a:defPPr>
            <a:lvl1pPr marL="0" algn="l" defTabSz="914400" rtl="1"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86AC23-C97B-41FB-9B89-C7FE0FB631CA}" type="datetime1">
              <a:rPr lang="en-US" smtClean="0"/>
              <a:pPr/>
              <a:t>12/26/2017</a:t>
            </a:fld>
            <a:endParaRPr lang="en-US" dirty="0"/>
          </a:p>
        </p:txBody>
      </p:sp>
    </p:spTree>
    <p:extLst>
      <p:ext uri="{BB962C8B-B14F-4D97-AF65-F5344CB8AC3E}">
        <p14:creationId xmlns:p14="http://schemas.microsoft.com/office/powerpoint/2010/main" val="379316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407134"/>
            <a:ext cx="9371949" cy="720617"/>
          </a:xfrm>
        </p:spPr>
        <p:txBody>
          <a:bodyPr/>
          <a:lstStyle/>
          <a:p>
            <a:r>
              <a:rPr lang="ar-JO" b="1" dirty="0"/>
              <a:t>منظمات للتحرير</a:t>
            </a:r>
            <a:endParaRPr lang="en-US" b="1"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31</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6" name="Rectangle 5"/>
          <p:cNvSpPr/>
          <p:nvPr/>
        </p:nvSpPr>
        <p:spPr>
          <a:xfrm>
            <a:off x="4925044" y="1456320"/>
            <a:ext cx="6096000" cy="4764381"/>
          </a:xfrm>
          <a:prstGeom prst="rect">
            <a:avLst/>
          </a:prstGeom>
        </p:spPr>
        <p:txBody>
          <a:bodyPr>
            <a:spAutoFit/>
          </a:bodyPr>
          <a:lstStyle/>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سعى الشقيري للتواصل مع كل الجاليات الفلسطينية للتحضير لإطلاق مؤتمر وطني يمثل أكبر قدر من الفلسطينيين. ورغم التضييق الذي مارسته عدد من الدول العربية على نشاط الشقيري إلا أن نجح في النهاية في عقد المؤتمر الفلسطيني الأول في القدس بتاريخ 28 أيار/ مايو 1964. وواجه هذا المؤتمر التشكيك والتخوف من قبل بعض الأنظمة الرسمية العربية، كالأردن الذي سرعان ما أعلن حربًا مفتوحة على المنظمة الناشئة، بالتزامن مع حملة على النشاط الفلسطيني السري الذي أطلق عنانه إطلاق حركة التحرير الوطني الفلسطيني (فتح) للثورة الفلسطينية، التي ترافقت مع تصاعد وتيرة العمل الفدائي بدعم من بعض الدول العربية.</a:t>
            </a:r>
          </a:p>
          <a:p>
            <a:pPr indent="457200"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وبالإضافة لهذا التشكيك الرسمي، شكك الثوار الفلسطينيين (أبناء فتح والقوميين العرب بشكل خاص) بالمنظمة الجديدة وارتباطها بالدول العربية. لكن مع ذلك أعلن المؤتمر "الميثاق القومي الفلسطيني". وأسست منظمة التحرير وهياكلها المختلفة. </a:t>
            </a: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3985706"/>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بهجت أبو غربية.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في خضم النضال الوطني الفلسطيني.</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مؤسسة الدراسات الفلسطينية، 1998).</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خيري ابو جبين.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قصة حياتي في فلسطين والكويت.</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(عمان: دار الشروق، 2002).</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شفيق الحوت.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بين الوطن والمنفى: من يافا بدأ المشوار</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رياض الريس للكتب والنشر، 2007).</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9" name="Footer Placeholder 4"/>
          <p:cNvSpPr>
            <a:spLocks noGrp="1"/>
          </p:cNvSpPr>
          <p:nvPr>
            <p:ph type="ftr" sz="quarter" idx="11"/>
          </p:nvPr>
        </p:nvSpPr>
        <p:spPr>
          <a:xfrm>
            <a:off x="1663842" y="6629400"/>
            <a:ext cx="9144259" cy="228600"/>
          </a:xfrm>
        </p:spPr>
        <p:txBody>
          <a:body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16353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5204" y="2939783"/>
            <a:ext cx="5757601" cy="2029008"/>
          </a:xfrm>
        </p:spPr>
        <p:txBody>
          <a:bodyPr/>
          <a:lstStyle/>
          <a:p>
            <a:pPr algn="ctr"/>
            <a:r>
              <a:rPr lang="ar-JO" b="1" dirty="0">
                <a:latin typeface="Traditional Arabic" panose="02020603050405020304" pitchFamily="18" charset="-78"/>
                <a:cs typeface="Traditional Arabic" panose="02020603050405020304" pitchFamily="18" charset="-78"/>
              </a:rPr>
              <a:t>[6]</a:t>
            </a:r>
            <a:br>
              <a:rPr lang="ar-JO" b="1" dirty="0">
                <a:latin typeface="Traditional Arabic" panose="02020603050405020304" pitchFamily="18" charset="-78"/>
                <a:cs typeface="Traditional Arabic" panose="02020603050405020304" pitchFamily="18" charset="-78"/>
              </a:rPr>
            </a:br>
            <a:r>
              <a:rPr lang="ar-JO" b="1" dirty="0">
                <a:latin typeface="Traditional Arabic" panose="02020603050405020304" pitchFamily="18" charset="-78"/>
                <a:cs typeface="Traditional Arabic" panose="02020603050405020304" pitchFamily="18" charset="-78"/>
              </a:rPr>
              <a:t>فدائيون عبر</a:t>
            </a:r>
            <a:r>
              <a:rPr lang="en-US" b="1" dirty="0">
                <a:latin typeface="Traditional Arabic" panose="02020603050405020304" pitchFamily="18" charset="-78"/>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الحدود</a:t>
            </a:r>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3430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فدائيون عبر الحدود</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33</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6" name="Rectangle 5"/>
          <p:cNvSpPr/>
          <p:nvPr/>
        </p:nvSpPr>
        <p:spPr>
          <a:xfrm>
            <a:off x="4685975" y="1881051"/>
            <a:ext cx="6096000" cy="2817694"/>
          </a:xfrm>
          <a:prstGeom prst="rect">
            <a:avLst/>
          </a:prstGeom>
        </p:spPr>
        <p:txBody>
          <a:bodyPr>
            <a:spAutoFit/>
          </a:bodyPr>
          <a:lstStyle/>
          <a:p>
            <a:pPr indent="457200"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كيف ترجم نشاط المنظمات التي تأسست خلال سنوات الخمسينيات، والستينيات، لفعل عسكري؟</a:t>
            </a:r>
          </a:p>
          <a:p>
            <a:pPr indent="457200"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ما هو تأثير هذا النشاط العملي؟ وما هو تأثير ، وما هو موقف الدول العربية في هذا النشاط؟</a:t>
            </a:r>
          </a:p>
          <a:p>
            <a:pPr indent="457200"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ما هو موقع منظمة التحرير الفلسطينية من العمل الفدائي؟ وما هي علاقة المنظمات بالفصائل الفلسطينية الناشئة؟</a:t>
            </a:r>
          </a:p>
          <a:p>
            <a:pPr indent="457200" algn="justLow" rtl="1">
              <a:lnSpc>
                <a:spcPct val="115000"/>
              </a:lnSpc>
            </a:pPr>
            <a:endParaRPr lang="ar-JO" sz="2200" b="1"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77451" y="1881051"/>
            <a:ext cx="2888689" cy="4375044"/>
          </a:xfrm>
          <a:prstGeom prst="rect">
            <a:avLst/>
          </a:prstGeom>
        </p:spPr>
        <p:txBody>
          <a:bodyPr wrap="square">
            <a:spAutoFit/>
          </a:bodyPr>
          <a:lstStyle/>
          <a:p>
            <a:pPr indent="457200"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 [اليوميات الفلسطينية لأعوام 1965- 1967]</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 (بيروت: مركز الأبحاث- منظمة التحرير الفلسطينية، [1966- 1968].</a:t>
            </a:r>
          </a:p>
          <a:p>
            <a:pPr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a:t>
            </a: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الوثائق الفلسطينية العربية لعام 1965؛ الوثائق الفلسطينية العربية لعام 1966؛ الوثائق الفلسطينية العربية لعام 1967. </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(بيروت: مؤسسة الدراسات الفلسطينية، [1967- 1969].</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9" name="Footer Placeholder 4"/>
          <p:cNvSpPr>
            <a:spLocks noGrp="1"/>
          </p:cNvSpPr>
          <p:nvPr>
            <p:ph type="ftr" sz="quarter" idx="11"/>
          </p:nvPr>
        </p:nvSpPr>
        <p:spPr>
          <a:xfrm>
            <a:off x="1650779" y="6629400"/>
            <a:ext cx="9144259" cy="228600"/>
          </a:xfrm>
        </p:spPr>
        <p:txBody>
          <a:body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11307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825" y="3340616"/>
            <a:ext cx="6376028" cy="2029008"/>
          </a:xfrm>
        </p:spPr>
        <p:txBody>
          <a:bodyPr>
            <a:normAutofit fontScale="90000"/>
          </a:bodyPr>
          <a:lstStyle/>
          <a:p>
            <a:pPr algn="ctr"/>
            <a:r>
              <a:rPr lang="ar-JO" b="1" dirty="0">
                <a:latin typeface="Traditional Arabic" panose="02020603050405020304" pitchFamily="18" charset="-78"/>
                <a:cs typeface="Traditional Arabic" panose="02020603050405020304" pitchFamily="18" charset="-78"/>
              </a:rPr>
              <a:t>[</a:t>
            </a:r>
            <a:r>
              <a:rPr lang="en-US" b="1" dirty="0">
                <a:latin typeface="Traditional Arabic" panose="02020603050405020304" pitchFamily="18" charset="-78"/>
                <a:cs typeface="Traditional Arabic" panose="02020603050405020304" pitchFamily="18" charset="-78"/>
              </a:rPr>
              <a:t>7</a:t>
            </a:r>
            <a:r>
              <a:rPr lang="ar-JO" b="1" dirty="0">
                <a:latin typeface="Traditional Arabic" panose="02020603050405020304" pitchFamily="18" charset="-78"/>
                <a:cs typeface="Traditional Arabic" panose="02020603050405020304" pitchFamily="18" charset="-78"/>
              </a:rPr>
              <a:t>]</a:t>
            </a:r>
            <a:br>
              <a:rPr lang="ar-JO" b="1" dirty="0">
                <a:latin typeface="Traditional Arabic" panose="02020603050405020304" pitchFamily="18" charset="-78"/>
                <a:cs typeface="Traditional Arabic" panose="02020603050405020304" pitchFamily="18" charset="-78"/>
              </a:rPr>
            </a:br>
            <a:r>
              <a:rPr lang="ar-JO" b="1" dirty="0">
                <a:latin typeface="Traditional Arabic" panose="02020603050405020304" pitchFamily="18" charset="-78"/>
                <a:cs typeface="Traditional Arabic" panose="02020603050405020304" pitchFamily="18" charset="-78"/>
              </a:rPr>
              <a:t>ابتدأ كل شيء </a:t>
            </a:r>
            <a:br>
              <a:rPr lang="ar-JO" b="1" dirty="0">
                <a:latin typeface="Traditional Arabic" panose="02020603050405020304" pitchFamily="18" charset="-78"/>
                <a:cs typeface="Traditional Arabic" panose="02020603050405020304" pitchFamily="18" charset="-78"/>
              </a:rPr>
            </a:br>
            <a:r>
              <a:rPr lang="ar-JO" b="1" dirty="0">
                <a:latin typeface="Traditional Arabic" panose="02020603050405020304" pitchFamily="18" charset="-78"/>
                <a:cs typeface="Traditional Arabic" panose="02020603050405020304" pitchFamily="18" charset="-78"/>
              </a:rPr>
              <a:t>و</a:t>
            </a:r>
            <a:r>
              <a:rPr lang="ar-BH" b="1" dirty="0">
                <a:latin typeface="Traditional Arabic" panose="02020603050405020304" pitchFamily="18" charset="-78"/>
                <a:cs typeface="Traditional Arabic" panose="02020603050405020304" pitchFamily="18" charset="-78"/>
              </a:rPr>
              <a:t>ان</a:t>
            </a:r>
            <a:r>
              <a:rPr lang="ar-JO" b="1" dirty="0">
                <a:latin typeface="Traditional Arabic" panose="02020603050405020304" pitchFamily="18" charset="-78"/>
                <a:cs typeface="Traditional Arabic" panose="02020603050405020304" pitchFamily="18" charset="-78"/>
              </a:rPr>
              <a:t>ـتهى كل شيء</a:t>
            </a:r>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973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764087"/>
            <a:ext cx="9371949" cy="695565"/>
          </a:xfrm>
        </p:spPr>
        <p:txBody>
          <a:bodyPr/>
          <a:lstStyle/>
          <a:p>
            <a:r>
              <a:rPr lang="ar-JO" b="1" dirty="0">
                <a:latin typeface="Traditional Arabic" panose="02020603050405020304" pitchFamily="18" charset="-78"/>
                <a:cs typeface="Traditional Arabic" panose="02020603050405020304" pitchFamily="18" charset="-78"/>
              </a:rPr>
              <a:t>هزيمة 1967</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35</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6" name="Rectangle 5"/>
          <p:cNvSpPr/>
          <p:nvPr/>
        </p:nvSpPr>
        <p:spPr>
          <a:xfrm>
            <a:off x="4699038" y="1514409"/>
            <a:ext cx="6096000" cy="4275529"/>
          </a:xfrm>
          <a:prstGeom prst="rect">
            <a:avLst/>
          </a:prstGeom>
        </p:spPr>
        <p:txBody>
          <a:bodyPr>
            <a:spAutoFit/>
          </a:bodyPr>
          <a:lstStyle/>
          <a:p>
            <a:pPr indent="457200" algn="justLow" rtl="1">
              <a:lnSpc>
                <a:spcPct val="115000"/>
              </a:lnSpc>
              <a:spcAft>
                <a:spcPts val="800"/>
              </a:spcAft>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وقد كنت ممتلئاً بالموسيقى والقابلية على استيعاب المفاجآت في ذلك الصباح الساخن لحظة قالت مذيعة باللغة العبرية: "صرح ناطق عسكري بأن مجموعة من المدرعات المصرية اتجهت نحو حدودنا، وصدرت الأوامر إلى قواتنا بالتصدي لها" ثم استمرت موسيقى الصباح الناعمة...</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a:p>
            <a:pPr indent="457200" algn="justLow" rtl="1">
              <a:lnSpc>
                <a:spcPct val="115000"/>
              </a:lnSpc>
              <a:spcAft>
                <a:spcPts val="800"/>
              </a:spcAft>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ابتدأ كل شيء،</a:t>
            </a:r>
            <a:r>
              <a:rPr lang="en-US" sz="2200" dirty="0">
                <a:latin typeface="Traditional Arabic" panose="02020603050405020304" pitchFamily="18" charset="-78"/>
                <a:ea typeface="Calibri" panose="020F0502020204030204" pitchFamily="34" charset="0"/>
                <a:cs typeface="Traditional Arabic" panose="02020603050405020304" pitchFamily="18" charset="-78"/>
              </a:rPr>
              <a:t> </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وانتهى كل شيء.</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a:p>
            <a:pPr algn="r" rtl="1"/>
            <a:r>
              <a:rPr lang="ar-JO" sz="2200" dirty="0">
                <a:latin typeface="Traditional Arabic" panose="02020603050405020304" pitchFamily="18" charset="-78"/>
                <a:ea typeface="Calibri" panose="020F0502020204030204" pitchFamily="34" charset="0"/>
                <a:cs typeface="Traditional Arabic" panose="02020603050405020304" pitchFamily="18" charset="-78"/>
              </a:rPr>
              <a:t>وبين البداية والنهاية، خانك الفرح الذي كنت تحذره دائماً. كل شيء يتحول من حجارة إلى أفكار، تخرج فلسطين منك بلا وداع. كنت في المخبأ معلقاً على حبل الفارق بين يومين لا يتشابهان. ليسكت الوطن قليلاً. لقد وقعت الخصومة بينك وبين الحياة ذاتها. يأخذك الزلزال ويطرحك أرضاً، عادوا إلى أورشليم: الجنرال، والكاهن، والزانية. "لن نخرج من هنا إلى الأبد". نفخوا في الصور وصلوا ودقوا رؤوسهم بحجارة الحائط القديم، حتى سالت دماؤهم.</a:t>
            </a:r>
            <a:endParaRPr lang="en-US" sz="2200" dirty="0">
              <a:latin typeface="Traditional Arabic" panose="02020603050405020304" pitchFamily="18" charset="-78"/>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3088" y="1340072"/>
            <a:ext cx="2656114" cy="433965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محمود درويش. "من ذكريات 5 حزيران 1967 الفرح... عندما يخون!".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شؤون فلسطينية.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a:t>
            </a:r>
            <a:endParaRPr lang="he-IL" sz="2000" dirty="0">
              <a:latin typeface="Traditional Arabic" panose="02020603050405020304" pitchFamily="18" charset="-78"/>
              <a:ea typeface="Calibri" panose="020F0502020204030204" pitchFamily="34" charset="0"/>
              <a:cs typeface="Sakkal Majalla" panose="02000000000000000000" pitchFamily="2" charset="-78"/>
            </a:endParaRP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سعيد مراغة.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فلسطين قضية حياتي ذكرياتي وتجاربي في الثورة الفلسطينية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(دمشق: دار الرواد للنشر والتوزيع، 2006). ص70- 82.</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أنور الخطيب التميمي.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مع صلاح الدين في القدس تأملات وذكريات</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(القدس: دار الطباعة العربية، 1989). 47- 54.</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9" name="Footer Placeholder 4"/>
          <p:cNvSpPr>
            <a:spLocks noGrp="1"/>
          </p:cNvSpPr>
          <p:nvPr>
            <p:ph type="ftr" sz="quarter" idx="11"/>
          </p:nvPr>
        </p:nvSpPr>
        <p:spPr>
          <a:xfrm>
            <a:off x="1650779" y="6629400"/>
            <a:ext cx="9144259" cy="228600"/>
          </a:xfrm>
        </p:spPr>
        <p:txBody>
          <a:body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32347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Traditional Arabic" panose="02020603050405020304" pitchFamily="18" charset="-78"/>
                <a:cs typeface="Traditional Arabic" panose="02020603050405020304" pitchFamily="18" charset="-78"/>
              </a:rPr>
              <a:t>هزيمة 1967</a:t>
            </a:r>
            <a:endParaRPr lang="en-US" b="1"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36</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6" name="Rectangle 5"/>
          <p:cNvSpPr/>
          <p:nvPr/>
        </p:nvSpPr>
        <p:spPr>
          <a:xfrm>
            <a:off x="4597056" y="1791046"/>
            <a:ext cx="6876784" cy="3698961"/>
          </a:xfrm>
          <a:prstGeom prst="rect">
            <a:avLst/>
          </a:prstGeom>
        </p:spPr>
        <p:txBody>
          <a:bodyPr wrap="square">
            <a:spAutoFit/>
          </a:bodyPr>
          <a:lstStyle/>
          <a:p>
            <a:pPr indent="457200" algn="justLow" rtl="1">
              <a:lnSpc>
                <a:spcPct val="115000"/>
              </a:lnSpc>
              <a:spcAft>
                <a:spcPts val="800"/>
              </a:spcAft>
              <a:tabLst>
                <a:tab pos="1983105" algn="r"/>
              </a:tabLst>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وفي عكا، ترى أسرى مصريين، يسقط قلبك. جاءوا يحرروك فوقعوا في الأسر. ويأتي العرب الذين كنت تنتظرهم. اللاجئون يعودون.. يعودون سياحاً وأسرى. تخفت الأناشيد العربية، وتعلو الأناشيد العبرية. والإسرائيلي يتحول إلى أسطورة. وفلسطين تنام مرة أخرى في جيوب الفاتحين وعلى ضفاف الأنهار البعيدة. فلسطين وسيناء، فلسطين والجولان. لم يلتقوا في الحرية، والتقوا في الأسر. وفلسطين تنام على ضفاف الأنهار البعيدة، لا تستحم بالماء ولكنها تستحم بالدم القادم. هل تكون ولادة جديدة؟ هكذا يجب أن تكون. لا بد من ولادة. هل يصقلنا الموت؟ هكذا يجب أن يكون. لا بد أن يصقلنا الموت. ستبدأ المقاومة. ستبدأ المقاومة. انتهى كل شيء. وتبدأ المقاومة. وإذا جاءك الفرح، مرة أخرى، فلا تذكر خيانته السابقة. </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a:p>
            <a:pPr indent="457200" algn="justLow" rtl="1">
              <a:lnSpc>
                <a:spcPct val="115000"/>
              </a:lnSpc>
              <a:spcAft>
                <a:spcPts val="800"/>
              </a:spcAft>
              <a:tabLst>
                <a:tab pos="1983105" algn="r"/>
              </a:tabLst>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ادخل الفرح... وانفجر!.. </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10026" y="1881051"/>
            <a:ext cx="2656114" cy="3596369"/>
          </a:xfrm>
          <a:prstGeom prst="rect">
            <a:avLst/>
          </a:prstGeom>
        </p:spPr>
        <p:txBody>
          <a:bodyPr wrap="square">
            <a:spAutoFit/>
          </a:bodyPr>
          <a:lstStyle/>
          <a:p>
            <a:pPr indent="457200" algn="justLow" rtl="1">
              <a:lnSpc>
                <a:spcPct val="115000"/>
              </a:lnSpc>
            </a:pP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 نظمي الجعبة. "مقتطفات من يوميات فتى مقدسي". </a:t>
            </a: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الدراسات الفلسطينية</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 ع. 112. (خريف 2017: 38- 47).</a:t>
            </a:r>
          </a:p>
          <a:p>
            <a:pPr algn="justLow" rtl="1">
              <a:lnSpc>
                <a:spcPct val="115000"/>
              </a:lnSpc>
            </a:pPr>
            <a:r>
              <a:rPr lang="ar-JO" sz="2200" dirty="0">
                <a:latin typeface="Traditional Arabic" panose="02020603050405020304" pitchFamily="18" charset="-78"/>
                <a:ea typeface="Calibri" panose="020F0502020204030204" pitchFamily="34" charset="0"/>
                <a:cs typeface="Traditional Arabic" panose="02020603050405020304" pitchFamily="18" charset="-78"/>
              </a:rPr>
              <a:t>- معين الطاهر. </a:t>
            </a:r>
            <a:r>
              <a:rPr lang="ar-JO" sz="2200" b="1" dirty="0">
                <a:latin typeface="Traditional Arabic" panose="02020603050405020304" pitchFamily="18" charset="-78"/>
                <a:ea typeface="Calibri" panose="020F0502020204030204" pitchFamily="34" charset="0"/>
                <a:cs typeface="Traditional Arabic" panose="02020603050405020304" pitchFamily="18" charset="-78"/>
              </a:rPr>
              <a:t>تبغ وزيتون حكايات وصور من زمن مقاوم</a:t>
            </a:r>
            <a:r>
              <a:rPr lang="ar-JO" sz="2200" dirty="0">
                <a:latin typeface="Traditional Arabic" panose="02020603050405020304" pitchFamily="18" charset="-78"/>
                <a:ea typeface="Calibri" panose="020F0502020204030204" pitchFamily="34" charset="0"/>
                <a:cs typeface="Traditional Arabic" panose="02020603050405020304" pitchFamily="18" charset="-78"/>
              </a:rPr>
              <a:t>. (بيروت: المركز العربي للأبحاث ودراسة السياسات، 2017). ص </a:t>
            </a:r>
            <a:endParaRPr lang="en-US" sz="2200" dirty="0">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9" name="Footer Placeholder 4"/>
          <p:cNvSpPr>
            <a:spLocks noGrp="1"/>
          </p:cNvSpPr>
          <p:nvPr>
            <p:ph type="ftr" sz="quarter" idx="11"/>
          </p:nvPr>
        </p:nvSpPr>
        <p:spPr>
          <a:xfrm>
            <a:off x="1650779" y="6629400"/>
            <a:ext cx="9144259" cy="228600"/>
          </a:xfrm>
        </p:spPr>
        <p:txBody>
          <a:bodyPr/>
          <a:lstStyle/>
          <a:p>
            <a:r>
              <a:rPr lang="ar-JO" dirty="0"/>
              <a:t>محاضرة بلال شلش؛ لمحات من تاريخ القضية الفلسطينية (1948- 1967)</a:t>
            </a:r>
            <a:endParaRPr lang="en-US" dirty="0"/>
          </a:p>
        </p:txBody>
      </p:sp>
    </p:spTree>
    <p:extLst>
      <p:ext uri="{BB962C8B-B14F-4D97-AF65-F5344CB8AC3E}">
        <p14:creationId xmlns:p14="http://schemas.microsoft.com/office/powerpoint/2010/main" val="325908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2455" y="2414496"/>
            <a:ext cx="6376028" cy="2029008"/>
          </a:xfrm>
        </p:spPr>
        <p:txBody>
          <a:bodyPr>
            <a:normAutofit/>
          </a:bodyPr>
          <a:lstStyle/>
          <a:p>
            <a:pPr algn="ctr"/>
            <a:r>
              <a:rPr lang="ar-BH" b="1" dirty="0">
                <a:latin typeface="Traditional Arabic" panose="02020603050405020304" pitchFamily="18" charset="-78"/>
                <a:cs typeface="Traditional Arabic" panose="02020603050405020304" pitchFamily="18" charset="-78"/>
              </a:rPr>
              <a:t>شكرا لكم </a:t>
            </a:r>
            <a:endParaRPr lang="en-US"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38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595" y="726509"/>
            <a:ext cx="2314380" cy="733143"/>
          </a:xfrm>
        </p:spPr>
        <p:txBody>
          <a:bodyPr/>
          <a:lstStyle/>
          <a:p>
            <a:pPr algn="r" rtl="1"/>
            <a:r>
              <a:rPr lang="ar-JO" dirty="0">
                <a:latin typeface="Traditional Arabic" panose="02020603050405020304" pitchFamily="18" charset="-78"/>
                <a:cs typeface="Traditional Arabic" panose="02020603050405020304" pitchFamily="18" charset="-78"/>
              </a:rPr>
              <a:t>مخطط المحاضرة</a:t>
            </a:r>
            <a:endParaRPr lang="en-US" dirty="0">
              <a:latin typeface="Traditional Arabic" panose="02020603050405020304" pitchFamily="18" charset="-78"/>
              <a:cs typeface="Traditional Arabic" panose="02020603050405020304" pitchFamily="18" charset="-78"/>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12/26/2017</a:t>
            </a:fld>
            <a:endParaRPr lang="en-US" dirty="0"/>
          </a:p>
        </p:txBody>
      </p:sp>
      <p:sp>
        <p:nvSpPr>
          <p:cNvPr id="6" name="Footer Placeholder 5"/>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11" name="TextBox 10"/>
          <p:cNvSpPr txBox="1"/>
          <p:nvPr/>
        </p:nvSpPr>
        <p:spPr>
          <a:xfrm>
            <a:off x="6438378" y="2063931"/>
            <a:ext cx="4220913" cy="3108543"/>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[1] الحرب والهزيمة ملاحظات عامة</a:t>
            </a:r>
          </a:p>
          <a:p>
            <a:pPr algn="r" rtl="1"/>
            <a:r>
              <a:rPr lang="ar-JO" sz="2800" b="1" dirty="0">
                <a:latin typeface="Traditional Arabic" panose="02020603050405020304" pitchFamily="18" charset="-78"/>
                <a:cs typeface="Traditional Arabic" panose="02020603050405020304" pitchFamily="18" charset="-78"/>
              </a:rPr>
              <a:t>[2] شتات فلسطين وأهلها</a:t>
            </a:r>
          </a:p>
          <a:p>
            <a:pPr algn="r" rtl="1"/>
            <a:r>
              <a:rPr lang="ar-JO" sz="2800" b="1" dirty="0">
                <a:latin typeface="Traditional Arabic" panose="02020603050405020304" pitchFamily="18" charset="-78"/>
                <a:cs typeface="Traditional Arabic" panose="02020603050405020304" pitchFamily="18" charset="-78"/>
              </a:rPr>
              <a:t>[3] ما بين الفعل والانتظار</a:t>
            </a:r>
          </a:p>
          <a:p>
            <a:pPr algn="r" rtl="1"/>
            <a:r>
              <a:rPr lang="ar-JO" sz="2800" b="1" dirty="0">
                <a:latin typeface="Traditional Arabic" panose="02020603050405020304" pitchFamily="18" charset="-78"/>
                <a:cs typeface="Traditional Arabic" panose="02020603050405020304" pitchFamily="18" charset="-78"/>
              </a:rPr>
              <a:t>[4] لنعلنها ثورة</a:t>
            </a:r>
          </a:p>
          <a:p>
            <a:pPr algn="r" rtl="1"/>
            <a:r>
              <a:rPr lang="ar-JO" sz="2800" b="1" dirty="0">
                <a:latin typeface="Traditional Arabic" panose="02020603050405020304" pitchFamily="18" charset="-78"/>
                <a:cs typeface="Traditional Arabic" panose="02020603050405020304" pitchFamily="18" charset="-78"/>
              </a:rPr>
              <a:t>[5] منظمات للتحرير</a:t>
            </a:r>
          </a:p>
          <a:p>
            <a:pPr algn="r" rtl="1"/>
            <a:r>
              <a:rPr lang="ar-JO" sz="2800" b="1" dirty="0">
                <a:latin typeface="Traditional Arabic" panose="02020603050405020304" pitchFamily="18" charset="-78"/>
                <a:cs typeface="Traditional Arabic" panose="02020603050405020304" pitchFamily="18" charset="-78"/>
              </a:rPr>
              <a:t>[6] فدائيون عبر الحدود</a:t>
            </a:r>
          </a:p>
          <a:p>
            <a:pPr algn="r" rtl="1"/>
            <a:r>
              <a:rPr lang="ar-JO" sz="2800" b="1" dirty="0">
                <a:latin typeface="Traditional Arabic" panose="02020603050405020304" pitchFamily="18" charset="-78"/>
                <a:cs typeface="Traditional Arabic" panose="02020603050405020304" pitchFamily="18" charset="-78"/>
              </a:rPr>
              <a:t>[7] ابتدأ كل شيء...انتهى كل شيء</a:t>
            </a:r>
          </a:p>
        </p:txBody>
      </p:sp>
    </p:spTree>
    <p:extLst>
      <p:ext uri="{BB962C8B-B14F-4D97-AF65-F5344CB8AC3E}">
        <p14:creationId xmlns:p14="http://schemas.microsoft.com/office/powerpoint/2010/main" val="25917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7440" y="2605414"/>
            <a:ext cx="6270172" cy="2588846"/>
          </a:xfrm>
        </p:spPr>
        <p:txBody>
          <a:bodyPr>
            <a:normAutofit fontScale="90000"/>
          </a:bodyPr>
          <a:lstStyle/>
          <a:p>
            <a:pPr algn="ctr"/>
            <a:r>
              <a:rPr lang="ar-JO" dirty="0">
                <a:latin typeface="Traditional Arabic" panose="02020603050405020304" pitchFamily="18" charset="-78"/>
                <a:cs typeface="Traditional Arabic" panose="02020603050405020304" pitchFamily="18" charset="-78"/>
              </a:rPr>
              <a:t>[1] </a:t>
            </a:r>
            <a:br>
              <a:rPr lang="he-IL" dirty="0">
                <a:latin typeface="Traditional Arabic" panose="02020603050405020304" pitchFamily="18" charset="-78"/>
              </a:rPr>
            </a:br>
            <a:r>
              <a:rPr lang="ar-JO" dirty="0">
                <a:latin typeface="Traditional Arabic" panose="02020603050405020304" pitchFamily="18" charset="-78"/>
                <a:cs typeface="Traditional Arabic" panose="02020603050405020304" pitchFamily="18" charset="-78"/>
              </a:rPr>
              <a:t>الحرب/الهزيمة...</a:t>
            </a:r>
            <a:br>
              <a:rPr lang="ar-JO" dirty="0">
                <a:latin typeface="Traditional Arabic" panose="02020603050405020304" pitchFamily="18" charset="-78"/>
                <a:cs typeface="Traditional Arabic" panose="02020603050405020304" pitchFamily="18" charset="-78"/>
              </a:rPr>
            </a:br>
            <a:r>
              <a:rPr lang="ar-JO" dirty="0">
                <a:latin typeface="Traditional Arabic" panose="02020603050405020304" pitchFamily="18" charset="-78"/>
                <a:cs typeface="Traditional Arabic" panose="02020603050405020304" pitchFamily="18" charset="-78"/>
              </a:rPr>
              <a:t>مـلاحـظات عــــامـــة</a:t>
            </a:r>
            <a:endParaRPr lang="en-US"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حرب 1947- 1949وهزيمتها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6</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3277820"/>
          </a:xfrm>
          <a:prstGeom prst="rect">
            <a:avLst/>
          </a:prstGeom>
        </p:spPr>
        <p:txBody>
          <a:bodyPr>
            <a:spAutoFit/>
          </a:bodyPr>
          <a:lstStyle/>
          <a:p>
            <a:pPr indent="457200" algn="just"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إثر إقرار الجمعية العامة للأمم المتحدة تقسيم فلسطين يوم 29 تشرين ثاني/ نوفمبر 1947. اندلعت حرب ضروس لغاية توقيع اتفاقيات هدنة بين الدول العَرَبيّة المهزومة منفردة ودولة العدو عام 1949، ابتدأت بهدنة مع المملكة المصرية وقعت في 24 شباط/ فبراير، فلبنان يوم 23 آذار/ مارس فالمملكة الأردنية في 3 نيسان/ ابريل، وآخرها مع سورية يوم 20 تموز/ يوليو.</a:t>
            </a:r>
          </a:p>
          <a:p>
            <a:pPr indent="457200" algn="just"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احتلت قوات المنظمات الصهيونية على إثر هذه الحرب جُل الأراضي الفلسطينية، وهجرت أهلها. فيما فشلت في احتلال بقية فلسطين بعد</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 معارك دلت على وجود رغبة صهيونية باحتلال كامل فلسطين،</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وعدم الاكتفاء بما أقره التقسيم، بالحد الأدنى بداية الحرب.</a:t>
            </a:r>
            <a:endParaRPr lang="en-US" sz="20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1355" y="1881051"/>
            <a:ext cx="3414785" cy="2923877"/>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عارف العارف.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النكبة: نكبة بيت المقدس والفردوس المفقود</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تقديم: وليد الخالدي. (بيروت: مؤسسة الدراسات الفلسطينية، 2012). 3 مج.</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-وليد الخالدي.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خمسون عاما على تقسيم فلسطين (1947- 1997).</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دار النهار للنشر والتوزيع، 1998). </a:t>
            </a:r>
          </a:p>
        </p:txBody>
      </p:sp>
    </p:spTree>
    <p:extLst>
      <p:ext uri="{BB962C8B-B14F-4D97-AF65-F5344CB8AC3E}">
        <p14:creationId xmlns:p14="http://schemas.microsoft.com/office/powerpoint/2010/main" val="29376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Traditional Arabic" panose="02020603050405020304" pitchFamily="18" charset="-78"/>
                <a:cs typeface="Traditional Arabic" panose="02020603050405020304" pitchFamily="18" charset="-78"/>
              </a:rPr>
              <a:t>حرب 1947- 1949 وهزيمتها</a:t>
            </a:r>
            <a:endParaRPr lang="en-US" dirty="0">
              <a:latin typeface="Traditional Arabic" panose="02020603050405020304" pitchFamily="18" charset="-78"/>
              <a:cs typeface="Traditional Arabic" panose="02020603050405020304" pitchFamily="18" charset="-78"/>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pPr/>
              <a:t>7</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767944" y="1858146"/>
            <a:ext cx="6096000" cy="3914918"/>
          </a:xfrm>
          <a:prstGeom prst="rect">
            <a:avLst/>
          </a:prstGeom>
        </p:spPr>
        <p:txBody>
          <a:bodyPr>
            <a:spAutoFit/>
          </a:bodyPr>
          <a:lstStyle/>
          <a:p>
            <a:pPr indent="457200" algn="justLow" rtl="1">
              <a:lnSpc>
                <a:spcPct val="115000"/>
              </a:lnSpc>
            </a:pPr>
            <a:r>
              <a:rPr lang="ar-JO" sz="2400" dirty="0">
                <a:latin typeface="Traditional Arabic" panose="02020603050405020304" pitchFamily="18" charset="-78"/>
                <a:ea typeface="Calibri" panose="020F0502020204030204" pitchFamily="34" charset="0"/>
                <a:cs typeface="Traditional Arabic" panose="02020603050405020304" pitchFamily="18" charset="-78"/>
              </a:rPr>
              <a:t>إذ أن القوات الصهيونية، المنظمات ثم الجيش الناشئ، حاولت احتلال ما سيعرف ب"الضِّفَّة الغَربِيَّة" و"قطاع غزة" لكنها أخفقت في ذلك. ففشلت في احتلال القدس الشرقية، وخصوصًا بلدتها القديمة بعد تصدي عرب فلسطين، ثم الجيش الأردني لحملاتها العسكرية المتتالية على المدينة. وفشلت في احتلال منطقة اللطرون كمدخل للسيطرة على كامل "الضِّفَّة الغَربِيَّة". وفي الحفاظ على جنين بعد معارك مع الجيش العراقي والقوات المحلية. وفي السيطرة على قطاع غزة بعد قتال بطولي وفقًا للرواية الصهيونية. هذه المعارك تؤشر كذلك إلى عدم التزام "إسرائيل" بالاتفاقات الموقعة بين الحركة الصهيونية والدول العَرَبيّة. </a:t>
            </a:r>
            <a:endParaRPr lang="en-US" sz="2400" dirty="0">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1770" y="1304679"/>
            <a:ext cx="3214369" cy="5118324"/>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marL="342900" indent="-342900" algn="justLow" rtl="1">
              <a:lnSpc>
                <a:spcPct val="115000"/>
              </a:lnSpc>
              <a:buFontTx/>
              <a:buChar char="-"/>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نور الدين مصالحة.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طرد الفلسطينيين: مفهوم "الترانسفير" في الفكر والتخطيط الصهيونيين، 1882-1948</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مؤسسة الدراسات الفلسطينية، 1992).</a:t>
            </a:r>
            <a:endParaRPr lang="ar-SA" sz="2000" dirty="0">
              <a:latin typeface="Traditional Arabic" panose="02020603050405020304" pitchFamily="18" charset="-78"/>
              <a:ea typeface="Calibri" panose="020F0502020204030204" pitchFamily="34" charset="0"/>
              <a:cs typeface="Traditional Arabic" panose="02020603050405020304" pitchFamily="18" charset="-78"/>
            </a:endParaRPr>
          </a:p>
          <a:p>
            <a:pPr marL="342900" indent="-342900" algn="justLow" rtl="1">
              <a:lnSpc>
                <a:spcPct val="115000"/>
              </a:lnSpc>
              <a:buFontTx/>
              <a:buChar char="-"/>
            </a:pPr>
            <a:endParaRPr lang="ar-JO" sz="2000" dirty="0">
              <a:latin typeface="Traditional Arabic" panose="02020603050405020304" pitchFamily="18" charset="-78"/>
              <a:ea typeface="Calibri" panose="020F0502020204030204" pitchFamily="34" charset="0"/>
              <a:cs typeface="Traditional Arabic" panose="02020603050405020304" pitchFamily="18" charset="-78"/>
            </a:endParaRPr>
          </a:p>
          <a:p>
            <a:pPr algn="justLow">
              <a:lnSpc>
                <a:spcPct val="115000"/>
              </a:lnSpc>
            </a:pPr>
            <a:r>
              <a:rPr lang="ar-JO" dirty="0">
                <a:latin typeface="Traditional Arabic" panose="02020603050405020304" pitchFamily="18" charset="-78"/>
                <a:ea typeface="Calibri" panose="020F0502020204030204" pitchFamily="34" charset="0"/>
                <a:cs typeface="Traditional Arabic" panose="02020603050405020304" pitchFamily="18" charset="-78"/>
              </a:rPr>
              <a:t> -</a:t>
            </a:r>
            <a:r>
              <a:rPr lang="en-US" dirty="0">
                <a:latin typeface="Traditional Arabic" panose="02020603050405020304" pitchFamily="18" charset="-78"/>
                <a:ea typeface="Calibri" panose="020F0502020204030204" pitchFamily="34" charset="0"/>
                <a:cs typeface="Traditional Arabic" panose="02020603050405020304" pitchFamily="18" charset="-78"/>
              </a:rPr>
              <a:t>Abdel Jawad, Saleh. "Zionist Massacres: the Creation of the Palestinian Refugee Problem in the 1948 War." In Israel and the Palestinian Refugees, by </a:t>
            </a:r>
            <a:r>
              <a:rPr lang="en-US" dirty="0" err="1">
                <a:latin typeface="Traditional Arabic" panose="02020603050405020304" pitchFamily="18" charset="-78"/>
                <a:ea typeface="Calibri" panose="020F0502020204030204" pitchFamily="34" charset="0"/>
                <a:cs typeface="Traditional Arabic" panose="02020603050405020304" pitchFamily="18" charset="-78"/>
              </a:rPr>
              <a:t>Eyal</a:t>
            </a:r>
            <a:r>
              <a:rPr lang="en-US" dirty="0">
                <a:latin typeface="Traditional Arabic" panose="02020603050405020304" pitchFamily="18" charset="-78"/>
                <a:ea typeface="Calibri" panose="020F0502020204030204" pitchFamily="34" charset="0"/>
                <a:cs typeface="Traditional Arabic" panose="02020603050405020304" pitchFamily="18" charset="-78"/>
              </a:rPr>
              <a:t> </a:t>
            </a:r>
            <a:r>
              <a:rPr lang="en-US" dirty="0" err="1">
                <a:latin typeface="Traditional Arabic" panose="02020603050405020304" pitchFamily="18" charset="-78"/>
                <a:ea typeface="Calibri" panose="020F0502020204030204" pitchFamily="34" charset="0"/>
                <a:cs typeface="Traditional Arabic" panose="02020603050405020304" pitchFamily="18" charset="-78"/>
              </a:rPr>
              <a:t>Benvenisti</a:t>
            </a:r>
            <a:r>
              <a:rPr lang="en-US" dirty="0">
                <a:latin typeface="Traditional Arabic" panose="02020603050405020304" pitchFamily="18" charset="-78"/>
                <a:ea typeface="Calibri" panose="020F0502020204030204" pitchFamily="34" charset="0"/>
                <a:cs typeface="Traditional Arabic" panose="02020603050405020304" pitchFamily="18" charset="-78"/>
              </a:rPr>
              <a:t>, Chaim </a:t>
            </a:r>
            <a:r>
              <a:rPr lang="en-US" dirty="0" err="1">
                <a:latin typeface="Traditional Arabic" panose="02020603050405020304" pitchFamily="18" charset="-78"/>
                <a:ea typeface="Calibri" panose="020F0502020204030204" pitchFamily="34" charset="0"/>
                <a:cs typeface="Traditional Arabic" panose="02020603050405020304" pitchFamily="18" charset="-78"/>
              </a:rPr>
              <a:t>Gans</a:t>
            </a:r>
            <a:r>
              <a:rPr lang="en-US" dirty="0">
                <a:latin typeface="Traditional Arabic" panose="02020603050405020304" pitchFamily="18" charset="-78"/>
                <a:ea typeface="Calibri" panose="020F0502020204030204" pitchFamily="34" charset="0"/>
                <a:cs typeface="Traditional Arabic" panose="02020603050405020304" pitchFamily="18" charset="-78"/>
              </a:rPr>
              <a:t> and Sari Hanafi, 59-127. New York: Springer, 2007.</a:t>
            </a:r>
            <a:endParaRPr lang="ar-JO" dirty="0">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44200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حرب 1947- 1949 وهزيمتها</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8</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3277820"/>
          </a:xfrm>
          <a:prstGeom prst="rect">
            <a:avLst/>
          </a:prstGeom>
        </p:spPr>
        <p:txBody>
          <a:bodyPr>
            <a:spAutoFit/>
          </a:bodyPr>
          <a:lstStyle/>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في ختام الحرب تغير شكل فلسطين،وكانت الحرب حدثًا فارقًا ليس فقط لفلسطين وإنما لمعظم الدول العربية وأبرزها دول الجوار العربي. فالهزيمة لم تكن لأهل فلسطين وقوتهم العسكرية المتشكلة حديثًا. وإنما أيضًا كانت هزيمة لجيوش الدول العربية ومتطوعيها الذين شاركوا في الحرب. وأبرز هذه الجيوش.</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الجيش الأردني.</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الجيش العراقي.</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الجيش السوري.</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الجيش اللبناني.</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الجيش المصري.</a:t>
            </a: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4192" y="1881051"/>
            <a:ext cx="3251948" cy="3277820"/>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محمود روسان.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معارك باب الواد</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(عمان: دار الكرمل للنشر والتوزيع، 2002).</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إبراهيم شكيب.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حرب فلسطين، 1948: رؤية مصرية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(القاهرة: الزهراء للإعلام العربي، 1986).</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صالح صائب الجبوري.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محنة فلسطين وأسرارها السياسية والعسكرية.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(بيروت: المركز العربي للأبحاث ودراسة السياسات، 2014).</a:t>
            </a:r>
          </a:p>
        </p:txBody>
      </p:sp>
    </p:spTree>
    <p:extLst>
      <p:ext uri="{BB962C8B-B14F-4D97-AF65-F5344CB8AC3E}">
        <p14:creationId xmlns:p14="http://schemas.microsoft.com/office/powerpoint/2010/main" val="10737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حرب 1947- 1949 وهزيمتها</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pPr/>
              <a:t>9</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12/26/2017</a:t>
            </a:fld>
            <a:endParaRPr lang="en-US" dirty="0"/>
          </a:p>
        </p:txBody>
      </p:sp>
      <p:sp>
        <p:nvSpPr>
          <p:cNvPr id="5" name="Footer Placeholder 4"/>
          <p:cNvSpPr>
            <a:spLocks noGrp="1"/>
          </p:cNvSpPr>
          <p:nvPr>
            <p:ph type="ftr" sz="quarter" idx="11"/>
          </p:nvPr>
        </p:nvSpPr>
        <p:spPr/>
        <p:txBody>
          <a:bodyPr/>
          <a:lstStyle/>
          <a:p>
            <a:r>
              <a:rPr lang="ar-JO" dirty="0"/>
              <a:t>محاضرة بلال شلش؛ لمحات من تاريخ القضية الفلسطينية (1948- 1967)</a:t>
            </a:r>
            <a:endParaRPr lang="en-US" dirty="0"/>
          </a:p>
        </p:txBody>
      </p:sp>
      <p:sp>
        <p:nvSpPr>
          <p:cNvPr id="6" name="Rectangle 5"/>
          <p:cNvSpPr/>
          <p:nvPr/>
        </p:nvSpPr>
        <p:spPr>
          <a:xfrm>
            <a:off x="4685975" y="1881051"/>
            <a:ext cx="6096000" cy="2923877"/>
          </a:xfrm>
          <a:prstGeom prst="rect">
            <a:avLst/>
          </a:prstGeom>
        </p:spPr>
        <p:txBody>
          <a:bodyPr>
            <a:spAutoFit/>
          </a:bodyPr>
          <a:lstStyle/>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خلال أيام الحرب دفعت "إسرائيل" ثمنًا باهظًا من عديدها وعدتها، الذي تشكل جله فترة الحرب. واقتصادها حيث شكلت الحرب عبئًا اقتصاديًا هائلاً على الكيان الناشئ. على الرغم من سعي الصهاينة لأن تكون ميزانية محدودة؛ فبالإضافة إلى تسخير كل الموارد والأموال للتسلح، شلت الحياة الاقتصادية العامة نتيجة للاعتماد على الاحتياط في العمليات العسكرية.</a:t>
            </a:r>
          </a:p>
          <a:p>
            <a:pPr indent="457200"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وانعكس هذا الثمن على "إسرائيل" خلال السنوات التالية. التي أضافت بدورها أعباء جديدة اعاقت سرعة إتمام تحول مؤسسات الحركة الصهيونية للدولة الجديدة. خصوصًا في ظِل اندلاع صراع في مراكز القرار، على كيفية إدارة الدولة وتحديد سياستها العامة واستراتيجيتها.</a:t>
            </a:r>
          </a:p>
        </p:txBody>
      </p:sp>
      <p:cxnSp>
        <p:nvCxnSpPr>
          <p:cNvPr id="7" name="Straight Connector 6"/>
          <p:cNvCxnSpPr/>
          <p:nvPr/>
        </p:nvCxnSpPr>
        <p:spPr>
          <a:xfrm>
            <a:off x="4376057" y="1881051"/>
            <a:ext cx="0" cy="252113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39453" y="1881051"/>
            <a:ext cx="3126687" cy="3631763"/>
          </a:xfrm>
          <a:prstGeom prst="rect">
            <a:avLst/>
          </a:prstGeom>
        </p:spPr>
        <p:txBody>
          <a:bodyPr wrap="square">
            <a:spAutoFit/>
          </a:bodyPr>
          <a:lstStyle/>
          <a:p>
            <a:pPr indent="457200"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إحالات مرجعية</a:t>
            </a:r>
          </a:p>
          <a:p>
            <a:pPr algn="justLow" rtl="1">
              <a:lnSpc>
                <a:spcPct val="115000"/>
              </a:lnSpc>
            </a:pP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 حرب فلسطين 1947-1948: الرواية الإسرائيلية الرسمية</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ترجمة: أحمد خليفة. مراجعة: سمير جبور. ط2. (بيروت: مؤسسة الدراسات الفلسطينية، 1986). </a:t>
            </a:r>
          </a:p>
          <a:p>
            <a:pPr algn="justLow" rtl="1">
              <a:lnSpc>
                <a:spcPct val="115000"/>
              </a:lnSpc>
            </a:pPr>
            <a:r>
              <a:rPr lang="ar-JO" sz="2000" dirty="0">
                <a:latin typeface="Traditional Arabic" panose="02020603050405020304" pitchFamily="18" charset="-78"/>
                <a:ea typeface="Calibri" panose="020F0502020204030204" pitchFamily="34" charset="0"/>
                <a:cs typeface="Traditional Arabic" panose="02020603050405020304" pitchFamily="18" charset="-78"/>
              </a:rPr>
              <a:t>- دافيد بن غوريون. </a:t>
            </a:r>
            <a:r>
              <a:rPr lang="ar-JO" sz="2000" b="1" dirty="0">
                <a:latin typeface="Traditional Arabic" panose="02020603050405020304" pitchFamily="18" charset="-78"/>
                <a:ea typeface="Calibri" panose="020F0502020204030204" pitchFamily="34" charset="0"/>
                <a:cs typeface="Traditional Arabic" panose="02020603050405020304" pitchFamily="18" charset="-78"/>
              </a:rPr>
              <a:t>يوميات الحرب 1947- 1949.</a:t>
            </a:r>
            <a:r>
              <a:rPr lang="ar-JO" sz="2000" dirty="0">
                <a:latin typeface="Traditional Arabic" panose="02020603050405020304" pitchFamily="18" charset="-78"/>
                <a:ea typeface="Calibri" panose="020F0502020204030204" pitchFamily="34" charset="0"/>
                <a:cs typeface="Traditional Arabic" panose="02020603050405020304" pitchFamily="18" charset="-78"/>
              </a:rPr>
              <a:t> تحرير: غيرشون ريفلين؛ إلحانان أورن. ترجمة: سمير جبور. مراجعة وتقديم: صبري جريس. ط2. (بيروت: مؤسسة الدراسات الفلسطينية، 1998).</a:t>
            </a:r>
          </a:p>
        </p:txBody>
      </p:sp>
    </p:spTree>
    <p:extLst>
      <p:ext uri="{BB962C8B-B14F-4D97-AF65-F5344CB8AC3E}">
        <p14:creationId xmlns:p14="http://schemas.microsoft.com/office/powerpoint/2010/main" val="672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1940</TotalTime>
  <Words>4045</Words>
  <Application>Microsoft Office PowerPoint</Application>
  <PresentationFormat>Widescreen</PresentationFormat>
  <Paragraphs>248</Paragraphs>
  <Slides>37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37</vt:i4>
      </vt:variant>
    </vt:vector>
  </HeadingPairs>
  <TitlesOfParts>
    <vt:vector size="44" baseType="lpstr">
      <vt:lpstr>Arial</vt:lpstr>
      <vt:lpstr>Calibri</vt:lpstr>
      <vt:lpstr>Corbel</vt:lpstr>
      <vt:lpstr>Sakkal Majalla</vt:lpstr>
      <vt:lpstr>Tahoma</vt:lpstr>
      <vt:lpstr>Traditional Arabic</vt:lpstr>
      <vt:lpstr>Ecology 16x9</vt:lpstr>
      <vt:lpstr>فلســـــــطين 1948-1967</vt:lpstr>
      <vt:lpstr>بلال محمد شلش</vt:lpstr>
      <vt:lpstr>مخطط المحاضرة</vt:lpstr>
      <vt:lpstr>مخطط المحاضرة</vt:lpstr>
      <vt:lpstr>[1]  الحرب/الهزيمة... مـلاحـظات عــــامـــة</vt:lpstr>
      <vt:lpstr>حرب 1947- 1949وهزيمتها</vt:lpstr>
      <vt:lpstr>حرب 1947- 1949 وهزيمتها</vt:lpstr>
      <vt:lpstr>حرب 1947- 1949 وهزيمتها</vt:lpstr>
      <vt:lpstr>حرب 1947- 1949 وهزيمتها</vt:lpstr>
      <vt:lpstr>حرب 1947- 1949 وهزيمتها</vt:lpstr>
      <vt:lpstr>[2] شــتات فلسطين وأهلها</vt:lpstr>
      <vt:lpstr>شتات فلسطين وأهلها</vt:lpstr>
      <vt:lpstr>شتات فلسطين وأهلها</vt:lpstr>
      <vt:lpstr>شتات فلسطين وأهلها</vt:lpstr>
      <vt:lpstr>شتات فلسطين وأهلها</vt:lpstr>
      <vt:lpstr>شتات فلسطين وأهلها</vt:lpstr>
      <vt:lpstr>شتات فلسطين وأهلها</vt:lpstr>
      <vt:lpstr>شتات فلسطين وأهلها</vt:lpstr>
      <vt:lpstr>[3] ما بين الفعـــل والانتظار</vt:lpstr>
      <vt:lpstr>ما بين الفعل والانتظار</vt:lpstr>
      <vt:lpstr>ما بين الفعل والانتظار</vt:lpstr>
      <vt:lpstr>ما بين الفعل والانتظار</vt:lpstr>
      <vt:lpstr>ما بين الفعل والانتظار</vt:lpstr>
      <vt:lpstr>ما بين الفعل والانتظار</vt:lpstr>
      <vt:lpstr>[4] لنعـلـنها ثــورة!</vt:lpstr>
      <vt:lpstr>لنعلنها ثورة</vt:lpstr>
      <vt:lpstr>لنعلنها ثورة</vt:lpstr>
      <vt:lpstr>لنعلنها ثورة</vt:lpstr>
      <vt:lpstr>[5] منظمـات للتحـرير</vt:lpstr>
      <vt:lpstr>منظمات للتحرير</vt:lpstr>
      <vt:lpstr>منظمات للتحرير</vt:lpstr>
      <vt:lpstr>[6] فدائيون عبر الحدود</vt:lpstr>
      <vt:lpstr>فدائيون عبر الحدود</vt:lpstr>
      <vt:lpstr>[7] ابتدأ كل شيء  وانـتهى كل شيء</vt:lpstr>
      <vt:lpstr>هزيمة 1967</vt:lpstr>
      <vt:lpstr>هزيمة 1967</vt:lpstr>
      <vt:lpstr>شكرا لكم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فلسطين 1948 -1967</dc:title>
  <dc:creator>Bilal Shalash</dc:creator>
  <cp:lastModifiedBy>user</cp:lastModifiedBy>
  <cp:revision>54</cp:revision>
  <dcterms:created xsi:type="dcterms:W3CDTF">2017-12-07T11:55:10Z</dcterms:created>
  <dcterms:modified xsi:type="dcterms:W3CDTF">2017-12-26T15:28:28Z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