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5" r:id="rId9"/>
    <p:sldId id="266" r:id="rId10"/>
    <p:sldId id="267"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5" r:id="rId26"/>
    <p:sldId id="286" r:id="rId27"/>
    <p:sldId id="287" r:id="rId28"/>
    <p:sldId id="288" r:id="rId29"/>
    <p:sldId id="289" r:id="rId30"/>
    <p:sldId id="290" r:id="rId31"/>
    <p:sldId id="291" r:id="rId3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6" d="100"/>
          <a:sy n="46" d="100"/>
        </p:scale>
        <p:origin x="120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28/03/1439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28/03/1439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28/03/1439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28/03/1439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28/03/1439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28/03/1439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28/03/1439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JO" b="1" dirty="0" smtClean="0"/>
              <a:t>فلسطين في أواخر عهد الدولة العثمانية ونشأة المشروع الصهيوني</a:t>
            </a:r>
            <a:endParaRPr lang="en-US" b="1" dirty="0"/>
          </a:p>
        </p:txBody>
      </p:sp>
      <p:sp>
        <p:nvSpPr>
          <p:cNvPr id="3" name="عنوان فرعي 2"/>
          <p:cNvSpPr>
            <a:spLocks noGrp="1"/>
          </p:cNvSpPr>
          <p:nvPr>
            <p:ph type="subTitle" idx="1"/>
          </p:nvPr>
        </p:nvSpPr>
        <p:spPr/>
        <p:txBody>
          <a:bodyPr/>
          <a:lstStyle/>
          <a:p>
            <a:r>
              <a:rPr lang="ar-JO" dirty="0" smtClean="0"/>
              <a:t>أولاً: فلسطين في </a:t>
            </a:r>
            <a:r>
              <a:rPr lang="ar-JO" dirty="0" smtClean="0"/>
              <a:t>أواخر</a:t>
            </a:r>
            <a:r>
              <a:rPr lang="en-US" dirty="0" smtClean="0"/>
              <a:t> </a:t>
            </a:r>
            <a:r>
              <a:rPr lang="ar-JO" dirty="0" smtClean="0"/>
              <a:t>عهد </a:t>
            </a:r>
            <a:r>
              <a:rPr lang="ar-JO" dirty="0" smtClean="0"/>
              <a:t>الدولة العثمانية</a:t>
            </a:r>
            <a:endParaRPr lang="en-US" dirty="0"/>
          </a:p>
        </p:txBody>
      </p:sp>
    </p:spTree>
    <p:extLst>
      <p:ext uri="{BB962C8B-B14F-4D97-AF65-F5344CB8AC3E}">
        <p14:creationId xmlns:p14="http://schemas.microsoft.com/office/powerpoint/2010/main" val="2957126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marL="0" indent="0">
              <a:buNone/>
            </a:pPr>
            <a:r>
              <a:rPr lang="ar-SA" sz="4000" dirty="0"/>
              <a:t>2- إعلان السلطان عبد المجيد في 18-2-1856 خط شريف همايون، وقد ارتبط إصدار تلك الأوامر السلطانية بأزمات وحروب، وجاءت لإرضاء الدول الأوروبية التي ساندت السلطان في حربه ضد محمد علي باشا سنة 1839، وفي حرب القرم ضد روسيا التي انتهت باتفاقية باريس سنة 1856.</a:t>
            </a:r>
            <a:endParaRPr lang="en-US" sz="4000" dirty="0"/>
          </a:p>
          <a:p>
            <a:pPr marL="0" indent="0">
              <a:buNone/>
            </a:pPr>
            <a:endParaRPr lang="en-US" sz="4000" b="1" dirty="0"/>
          </a:p>
        </p:txBody>
      </p:sp>
    </p:spTree>
    <p:extLst>
      <p:ext uri="{BB962C8B-B14F-4D97-AF65-F5344CB8AC3E}">
        <p14:creationId xmlns:p14="http://schemas.microsoft.com/office/powerpoint/2010/main" val="1875057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marL="0" indent="0">
              <a:buNone/>
            </a:pPr>
            <a:r>
              <a:rPr lang="ar-SA" sz="4000" dirty="0"/>
              <a:t>3- إعلان الدستور سنة 1876 في عهد السلطان عبد الحميد، وكان المسئول الرئيس عن إعلان الدستور هو مدحت باشا، وتم انتخاب أول برلمان عثماني (مجلس المبعوثان)، لكن السلطان عبد الحميد ألغى الدستور سنة 1878، وبقيت الحياة البرلمانية معطلة حتى سنة 1908.</a:t>
            </a:r>
            <a:endParaRPr lang="en-US" sz="4000" dirty="0"/>
          </a:p>
          <a:p>
            <a:pPr marL="0" indent="0">
              <a:buNone/>
            </a:pPr>
            <a:endParaRPr lang="en-US" sz="4000" b="1" dirty="0"/>
          </a:p>
        </p:txBody>
      </p:sp>
    </p:spTree>
    <p:extLst>
      <p:ext uri="{BB962C8B-B14F-4D97-AF65-F5344CB8AC3E}">
        <p14:creationId xmlns:p14="http://schemas.microsoft.com/office/powerpoint/2010/main" val="2447975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Autofit/>
          </a:bodyPr>
          <a:lstStyle/>
          <a:p>
            <a:r>
              <a:rPr lang="ar-SA" sz="4000" dirty="0"/>
              <a:t>لقد فتحت سياسة الإصلاحات العثمانية أبواب المنطقة أمام التغلغل الأجنبي </a:t>
            </a:r>
            <a:r>
              <a:rPr lang="ar-SA" sz="4000" dirty="0" smtClean="0"/>
              <a:t>الشامل</a:t>
            </a:r>
            <a:r>
              <a:rPr lang="ar-JO" sz="4000" dirty="0" smtClean="0"/>
              <a:t>.</a:t>
            </a:r>
          </a:p>
          <a:p>
            <a:r>
              <a:rPr lang="ar-SA" sz="4000" dirty="0" smtClean="0"/>
              <a:t> </a:t>
            </a:r>
            <a:r>
              <a:rPr lang="ar-SA" sz="4000" dirty="0"/>
              <a:t>وأصبح الأوروبي صديقاً يمكن الاستفادة من التعامل </a:t>
            </a:r>
            <a:r>
              <a:rPr lang="ar-SA" sz="4000" dirty="0" smtClean="0"/>
              <a:t>معه</a:t>
            </a:r>
            <a:r>
              <a:rPr lang="ar-JO" sz="4000" dirty="0" smtClean="0"/>
              <a:t>.</a:t>
            </a:r>
          </a:p>
          <a:p>
            <a:r>
              <a:rPr lang="ar-SA" sz="4000" dirty="0" smtClean="0"/>
              <a:t>وبعد </a:t>
            </a:r>
            <a:r>
              <a:rPr lang="ar-SA" sz="4000" dirty="0"/>
              <a:t>سن قانون تسجيل الأراضي سنة 1858، </a:t>
            </a:r>
            <a:endParaRPr lang="ar-JO" sz="4000" dirty="0" smtClean="0"/>
          </a:p>
          <a:p>
            <a:r>
              <a:rPr lang="ar-SA" sz="4000" dirty="0" smtClean="0"/>
              <a:t>وقانون السماح ببيع الأراضي للأجانب سنة 1867 </a:t>
            </a:r>
            <a:r>
              <a:rPr lang="ar-JO" sz="4000" dirty="0" smtClean="0"/>
              <a:t>،</a:t>
            </a:r>
          </a:p>
        </p:txBody>
      </p:sp>
    </p:spTree>
    <p:extLst>
      <p:ext uri="{BB962C8B-B14F-4D97-AF65-F5344CB8AC3E}">
        <p14:creationId xmlns:p14="http://schemas.microsoft.com/office/powerpoint/2010/main" val="4065234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ar-SA" sz="4400" dirty="0"/>
              <a:t>أصبحت الأرض سلعة تُباع وتُشترى لمن يدفع السعر الأعلى</a:t>
            </a:r>
            <a:r>
              <a:rPr lang="ar-JO" sz="4400" dirty="0"/>
              <a:t>.</a:t>
            </a:r>
          </a:p>
          <a:p>
            <a:r>
              <a:rPr lang="ar-SA" sz="4400" dirty="0"/>
              <a:t> وفُتحت الأبواب أمام الدول الأوروبية لزيادة نفوذها ووجودها في الأراضي المقدسة بصورة سلمية، ودون اللجوء إلى السلاح والحملات العسكرية</a:t>
            </a:r>
            <a:r>
              <a:rPr lang="ar-SA" sz="4400" dirty="0" smtClean="0"/>
              <a:t>.</a:t>
            </a:r>
            <a:endParaRPr lang="en-US" sz="4400" b="1" dirty="0"/>
          </a:p>
        </p:txBody>
      </p:sp>
    </p:spTree>
    <p:extLst>
      <p:ext uri="{BB962C8B-B14F-4D97-AF65-F5344CB8AC3E}">
        <p14:creationId xmlns:p14="http://schemas.microsoft.com/office/powerpoint/2010/main" val="1875057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t>تبلور العائلات المؤثرة في التاريخ الفلسطيني</a:t>
            </a:r>
            <a:endParaRPr lang="en-US" dirty="0"/>
          </a:p>
        </p:txBody>
      </p:sp>
      <p:sp>
        <p:nvSpPr>
          <p:cNvPr id="3" name="عنصر نائب للمحتوى 2"/>
          <p:cNvSpPr>
            <a:spLocks noGrp="1"/>
          </p:cNvSpPr>
          <p:nvPr>
            <p:ph idx="1"/>
          </p:nvPr>
        </p:nvSpPr>
        <p:spPr/>
        <p:txBody>
          <a:bodyPr>
            <a:normAutofit/>
          </a:bodyPr>
          <a:lstStyle/>
          <a:p>
            <a:pPr>
              <a:buFont typeface="Arial" charset="0"/>
              <a:buChar char="•"/>
            </a:pPr>
            <a:r>
              <a:rPr lang="ar-JO" sz="4400" b="1" dirty="0" smtClean="0"/>
              <a:t>نشأت في فلسطيني خلال القرن السابع عشر ثلاث أُسَر مسيطرة هي:</a:t>
            </a:r>
          </a:p>
          <a:p>
            <a:pPr marL="0" indent="0">
              <a:buNone/>
            </a:pPr>
            <a:r>
              <a:rPr lang="ar-JO" sz="4400" b="1" dirty="0" smtClean="0"/>
              <a:t>1- آل رضوان في غزة.</a:t>
            </a:r>
          </a:p>
          <a:p>
            <a:pPr marL="0" indent="0">
              <a:buNone/>
            </a:pPr>
            <a:r>
              <a:rPr lang="ar-JO" sz="4400" b="1" dirty="0" smtClean="0"/>
              <a:t>2- آل فروخ في نابلس والقدس.</a:t>
            </a:r>
          </a:p>
          <a:p>
            <a:pPr marL="0" indent="0">
              <a:buNone/>
            </a:pPr>
            <a:r>
              <a:rPr lang="ar-JO" sz="4400" b="1" dirty="0" smtClean="0"/>
              <a:t>3- آل </a:t>
            </a:r>
            <a:r>
              <a:rPr lang="ar-JO" sz="4400" b="1" dirty="0" err="1" smtClean="0"/>
              <a:t>طراباي</a:t>
            </a:r>
            <a:r>
              <a:rPr lang="ar-JO" sz="4400" b="1" dirty="0" smtClean="0"/>
              <a:t> في </a:t>
            </a:r>
            <a:r>
              <a:rPr lang="ar-JO" sz="4400" b="1" dirty="0" err="1" smtClean="0"/>
              <a:t>اللجون</a:t>
            </a:r>
            <a:r>
              <a:rPr lang="ar-JO" sz="4400" b="1" dirty="0" smtClean="0"/>
              <a:t>.</a:t>
            </a:r>
            <a:endParaRPr lang="en-US" sz="4400" b="1" dirty="0"/>
          </a:p>
        </p:txBody>
      </p:sp>
    </p:spTree>
    <p:extLst>
      <p:ext uri="{BB962C8B-B14F-4D97-AF65-F5344CB8AC3E}">
        <p14:creationId xmlns:p14="http://schemas.microsoft.com/office/powerpoint/2010/main" val="2865759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ar-JO" sz="4400" b="1" dirty="0" smtClean="0"/>
              <a:t> تصاهرت هذه العائلات وتحالفت، وتمكنت من صد غزوة فخر الدين المعني الثاني (ت 1635).</a:t>
            </a:r>
          </a:p>
          <a:p>
            <a:r>
              <a:rPr lang="ar-JO" sz="4400" b="1" dirty="0" smtClean="0"/>
              <a:t>في هذه الأثناء، بدأت الدولة العثمانية تُغير وجهة نظرها.</a:t>
            </a:r>
          </a:p>
          <a:p>
            <a:endParaRPr lang="en-US" sz="4400" b="1" dirty="0"/>
          </a:p>
        </p:txBody>
      </p:sp>
    </p:spTree>
    <p:extLst>
      <p:ext uri="{BB962C8B-B14F-4D97-AF65-F5344CB8AC3E}">
        <p14:creationId xmlns:p14="http://schemas.microsoft.com/office/powerpoint/2010/main" val="2447975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ar-JO" sz="4400" b="1" dirty="0" smtClean="0"/>
              <a:t>واتُخذ قرار بالتخلي ن التفويض في الحكم.</a:t>
            </a:r>
          </a:p>
          <a:p>
            <a:r>
              <a:rPr lang="ar-JO" sz="4400" b="1" dirty="0" smtClean="0"/>
              <a:t>واتباع نظام حكم مركزي، أي الاعتماد على الموظفين.</a:t>
            </a:r>
          </a:p>
          <a:p>
            <a:r>
              <a:rPr lang="ar-JO" sz="4400" b="1" dirty="0" smtClean="0"/>
              <a:t>وكانت هذه القضية نقطة خلاف رئيسية قامت على أساسها مجموعة من الثورات الفلسطينية ضد الدولة العثمانية.</a:t>
            </a:r>
            <a:endParaRPr lang="en-US" sz="4400" b="1" dirty="0"/>
          </a:p>
        </p:txBody>
      </p:sp>
    </p:spTree>
    <p:extLst>
      <p:ext uri="{BB962C8B-B14F-4D97-AF65-F5344CB8AC3E}">
        <p14:creationId xmlns:p14="http://schemas.microsoft.com/office/powerpoint/2010/main" val="4065234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ar-JO" sz="4400" b="1" dirty="0" smtClean="0"/>
              <a:t>وعلى إيقاع هذه الثورات والتفاعلات نشأت مجموعة من الأُسر المحلية في فلسطين، خاصة في منطقة القدس وما حولها.</a:t>
            </a:r>
          </a:p>
          <a:p>
            <a:r>
              <a:rPr lang="ar-JO" sz="4400" b="1" dirty="0" smtClean="0"/>
              <a:t>ومن هذه العائلات (الحسيني، وابو غوش، والعلمي، والخالدي، والدجاني .. إلخ).</a:t>
            </a:r>
            <a:endParaRPr lang="en-US" sz="4400" b="1" dirty="0"/>
          </a:p>
        </p:txBody>
      </p:sp>
    </p:spTree>
    <p:extLst>
      <p:ext uri="{BB962C8B-B14F-4D97-AF65-F5344CB8AC3E}">
        <p14:creationId xmlns:p14="http://schemas.microsoft.com/office/powerpoint/2010/main" val="1875057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ar-JO" sz="4400" b="1" dirty="0" smtClean="0"/>
              <a:t> ولا يفوتنا  أن نذكر </a:t>
            </a:r>
            <a:r>
              <a:rPr lang="ar-JO" sz="4400" b="1" dirty="0" err="1" smtClean="0"/>
              <a:t>الزيادنة</a:t>
            </a:r>
            <a:r>
              <a:rPr lang="ar-JO" sz="4400" b="1" dirty="0" smtClean="0"/>
              <a:t> في الشمال، لكن </a:t>
            </a:r>
            <a:r>
              <a:rPr lang="ar-JO" sz="4400" b="1" dirty="0" err="1" smtClean="0"/>
              <a:t>الزيادنة</a:t>
            </a:r>
            <a:r>
              <a:rPr lang="ar-JO" sz="4400" b="1" dirty="0"/>
              <a:t> </a:t>
            </a:r>
            <a:r>
              <a:rPr lang="ar-JO" sz="4400" b="1" dirty="0" smtClean="0"/>
              <a:t>خسروا مكانتهم بعد القضاء على ظاهر العمر.</a:t>
            </a:r>
          </a:p>
          <a:p>
            <a:r>
              <a:rPr lang="ar-JO" sz="4400" b="1" dirty="0" smtClean="0"/>
              <a:t>أما الأسر سابقة الذكر فقد احتفظت بمكانتها، وتولت قيادة الشعب الفلسطيني تحت الاحتلال البريطاني.</a:t>
            </a:r>
            <a:endParaRPr lang="en-US" sz="4400" b="1" dirty="0"/>
          </a:p>
        </p:txBody>
      </p:sp>
    </p:spTree>
    <p:extLst>
      <p:ext uri="{BB962C8B-B14F-4D97-AF65-F5344CB8AC3E}">
        <p14:creationId xmlns:p14="http://schemas.microsoft.com/office/powerpoint/2010/main" val="2865759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ar-JO" sz="4400" b="1" dirty="0" smtClean="0"/>
              <a:t> عانت بعض الأُسر سابقة الذكر فترة سيطرة الحكم المصري على فلسطين.</a:t>
            </a:r>
          </a:p>
          <a:p>
            <a:r>
              <a:rPr lang="ar-JO" sz="4400" b="1" dirty="0" smtClean="0"/>
              <a:t>واستفادت أُسر أخرى.</a:t>
            </a:r>
          </a:p>
          <a:p>
            <a:r>
              <a:rPr lang="ar-JO" sz="4400" b="1" dirty="0" smtClean="0"/>
              <a:t>وفي عصر التنظيمات العثمانية تعاملت جميع هذه الأسر مع المؤسسات والإدارات الجديدة التي أنشأتها الدولة.</a:t>
            </a:r>
            <a:endParaRPr lang="en-US" sz="4400" b="1" dirty="0"/>
          </a:p>
        </p:txBody>
      </p:sp>
    </p:spTree>
    <p:extLst>
      <p:ext uri="{BB962C8B-B14F-4D97-AF65-F5344CB8AC3E}">
        <p14:creationId xmlns:p14="http://schemas.microsoft.com/office/powerpoint/2010/main" val="2447975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JO" b="1" dirty="0" smtClean="0"/>
              <a:t>تمهيد تاريخي منذ بدايات حكم الدولة العثمانية لفلسطين</a:t>
            </a:r>
            <a:endParaRPr lang="en-US" b="1" dirty="0"/>
          </a:p>
        </p:txBody>
      </p:sp>
      <p:sp>
        <p:nvSpPr>
          <p:cNvPr id="3" name="عنصر نائب للمحتوى 2"/>
          <p:cNvSpPr>
            <a:spLocks noGrp="1"/>
          </p:cNvSpPr>
          <p:nvPr>
            <p:ph idx="1"/>
          </p:nvPr>
        </p:nvSpPr>
        <p:spPr/>
        <p:txBody>
          <a:bodyPr>
            <a:normAutofit/>
          </a:bodyPr>
          <a:lstStyle/>
          <a:p>
            <a:r>
              <a:rPr lang="ar-SA" sz="4000" b="1" dirty="0"/>
              <a:t>مراحل التاريخ الفلسطيني في العهد العثماني:</a:t>
            </a:r>
            <a:endParaRPr lang="en-US" sz="4000" dirty="0"/>
          </a:p>
          <a:p>
            <a:pPr marL="0" indent="0">
              <a:buNone/>
            </a:pPr>
            <a:r>
              <a:rPr lang="ar-JO" sz="4000" dirty="0" smtClean="0"/>
              <a:t>1- </a:t>
            </a:r>
            <a:r>
              <a:rPr lang="ar-SA" sz="4000" dirty="0" smtClean="0"/>
              <a:t>العصر </a:t>
            </a:r>
            <a:r>
              <a:rPr lang="ar-SA" sz="4000" dirty="0"/>
              <a:t>الذهبي لدولة العثمانيين، ولا سيما أيام السلطان سليمان القانوني، وقد انعكس إيجاباً باستتباب الأمن والانتعاش الاقتصادي</a:t>
            </a:r>
            <a:r>
              <a:rPr lang="ar-SA" sz="4000" dirty="0" smtClean="0"/>
              <a:t>.</a:t>
            </a:r>
            <a:endParaRPr lang="ar-JO" sz="4000" dirty="0" smtClean="0"/>
          </a:p>
          <a:p>
            <a:pPr marL="0" indent="0">
              <a:buNone/>
            </a:pPr>
            <a:r>
              <a:rPr lang="ar-SA" sz="4000" dirty="0"/>
              <a:t>2- المرحلة الانتقالية: بعد وفاة السلطان سليمان الثاني حتى أواخر القرن السابع عشر.</a:t>
            </a:r>
            <a:endParaRPr lang="en-US" sz="4000" dirty="0"/>
          </a:p>
          <a:p>
            <a:pPr marL="0" indent="0">
              <a:buNone/>
            </a:pPr>
            <a:endParaRPr lang="en-US" dirty="0"/>
          </a:p>
          <a:p>
            <a:pPr marL="0" indent="0">
              <a:buNone/>
            </a:pPr>
            <a:endParaRPr lang="en-US" b="1" dirty="0"/>
          </a:p>
        </p:txBody>
      </p:sp>
    </p:spTree>
    <p:extLst>
      <p:ext uri="{BB962C8B-B14F-4D97-AF65-F5344CB8AC3E}">
        <p14:creationId xmlns:p14="http://schemas.microsoft.com/office/powerpoint/2010/main" val="15689101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ar-JO" sz="4400" b="1" dirty="0" smtClean="0"/>
              <a:t> كما استفادت هذه الأسر من نظام تمليك الأراضي الذي اتبعته الدولة.</a:t>
            </a:r>
            <a:endParaRPr lang="en-US" sz="4400" b="1" dirty="0"/>
          </a:p>
        </p:txBody>
      </p:sp>
    </p:spTree>
    <p:extLst>
      <p:ext uri="{BB962C8B-B14F-4D97-AF65-F5344CB8AC3E}">
        <p14:creationId xmlns:p14="http://schemas.microsoft.com/office/powerpoint/2010/main" val="4065234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JO" sz="6000" b="1" dirty="0" smtClean="0"/>
              <a:t>عهد السلطان عبد الحميد الثاني</a:t>
            </a:r>
            <a:endParaRPr lang="en-US" sz="6000" b="1" dirty="0"/>
          </a:p>
        </p:txBody>
      </p:sp>
      <p:sp>
        <p:nvSpPr>
          <p:cNvPr id="3" name="عنصر نائب للمحتوى 2"/>
          <p:cNvSpPr>
            <a:spLocks noGrp="1"/>
          </p:cNvSpPr>
          <p:nvPr>
            <p:ph idx="1"/>
          </p:nvPr>
        </p:nvSpPr>
        <p:spPr/>
        <p:txBody>
          <a:bodyPr>
            <a:normAutofit/>
          </a:bodyPr>
          <a:lstStyle/>
          <a:p>
            <a:r>
              <a:rPr lang="ar-JO" sz="4400" b="1" dirty="0" smtClean="0"/>
              <a:t> اعتلى السلطان عبد الحميد الثاني العرش عام 1876.</a:t>
            </a:r>
          </a:p>
          <a:p>
            <a:r>
              <a:rPr lang="ar-JO" sz="4400" b="1" dirty="0" smtClean="0"/>
              <a:t>أعلن الدستور، وأجرى انتخابات، ثم تراجع عن الدستور، وحل مجلس المبعوثان.</a:t>
            </a:r>
          </a:p>
          <a:p>
            <a:r>
              <a:rPr lang="ar-JO" sz="4400" b="1" dirty="0" smtClean="0"/>
              <a:t>كان الهدف من الدستور والانتخابات استقطاب الدعم الأوروبي.</a:t>
            </a:r>
            <a:endParaRPr lang="en-US" sz="4400" b="1" dirty="0"/>
          </a:p>
        </p:txBody>
      </p:sp>
    </p:spTree>
    <p:extLst>
      <p:ext uri="{BB962C8B-B14F-4D97-AF65-F5344CB8AC3E}">
        <p14:creationId xmlns:p14="http://schemas.microsoft.com/office/powerpoint/2010/main" val="1875057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ar-JO" sz="4400" b="1" dirty="0" smtClean="0"/>
              <a:t> لكن تبين له أن هذا الدعم غير حقيقي، فتراجع عن خطواته.</a:t>
            </a:r>
          </a:p>
          <a:p>
            <a:r>
              <a:rPr lang="ar-JO" sz="4400" b="1" dirty="0" smtClean="0"/>
              <a:t>وأراد أن يعيق التدخل الأجنبي، لكن الظروف كانت أكبر من إمكانياته.</a:t>
            </a:r>
            <a:endParaRPr lang="en-US" sz="4400" b="1" dirty="0"/>
          </a:p>
        </p:txBody>
      </p:sp>
    </p:spTree>
    <p:extLst>
      <p:ext uri="{BB962C8B-B14F-4D97-AF65-F5344CB8AC3E}">
        <p14:creationId xmlns:p14="http://schemas.microsoft.com/office/powerpoint/2010/main" val="28657595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92500"/>
          </a:bodyPr>
          <a:lstStyle/>
          <a:p>
            <a:r>
              <a:rPr lang="ar-JO" sz="4400" b="1" dirty="0" smtClean="0"/>
              <a:t> وهذه الظروف يمكن أن  نجلها في التالي:</a:t>
            </a:r>
          </a:p>
          <a:p>
            <a:pPr marL="0" indent="0">
              <a:buNone/>
            </a:pPr>
            <a:r>
              <a:rPr lang="ar-JO" sz="4400" b="1" dirty="0" smtClean="0"/>
              <a:t>1- ترهل البيروقراطية العثمانية.</a:t>
            </a:r>
          </a:p>
          <a:p>
            <a:pPr marL="0" indent="0">
              <a:buNone/>
            </a:pPr>
            <a:r>
              <a:rPr lang="ar-JO" sz="4400" b="1" dirty="0" smtClean="0"/>
              <a:t>2- زيادة التحديات الخارجية، والثورات الداخلية.</a:t>
            </a:r>
          </a:p>
          <a:p>
            <a:pPr marL="0" indent="0">
              <a:buNone/>
            </a:pPr>
            <a:r>
              <a:rPr lang="ar-JO" sz="4400" b="1" dirty="0" smtClean="0"/>
              <a:t>3- ازدياد أهمية المنطقة العربية لحركة الأساطيل الاستعمارية بعد افتتاح قناة السويس.</a:t>
            </a:r>
            <a:endParaRPr lang="en-US" sz="4400" b="1" dirty="0"/>
          </a:p>
        </p:txBody>
      </p:sp>
    </p:spTree>
    <p:extLst>
      <p:ext uri="{BB962C8B-B14F-4D97-AF65-F5344CB8AC3E}">
        <p14:creationId xmlns:p14="http://schemas.microsoft.com/office/powerpoint/2010/main" val="24479755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marL="0" indent="0">
              <a:buNone/>
            </a:pPr>
            <a:r>
              <a:rPr lang="ar-JO" sz="4400" b="1" dirty="0" smtClean="0"/>
              <a:t>4- فكرة الاستعمار الاستيطاني.</a:t>
            </a:r>
          </a:p>
          <a:p>
            <a:pPr marL="0" indent="0">
              <a:buNone/>
            </a:pPr>
            <a:r>
              <a:rPr lang="ar-JO" sz="4400" b="1" dirty="0" smtClean="0"/>
              <a:t>5- ازدياد مشاكل اليهود في أوروبا الشرقية، ورفض الدول الغربية استقبالهم (المسألة اليهودية).</a:t>
            </a:r>
          </a:p>
          <a:p>
            <a:pPr marL="0" indent="0">
              <a:buNone/>
            </a:pPr>
            <a:r>
              <a:rPr lang="ar-JO" sz="4400" b="1" dirty="0" smtClean="0"/>
              <a:t>6- المسألة الشرقية.</a:t>
            </a:r>
          </a:p>
          <a:p>
            <a:pPr marL="0" indent="0">
              <a:buNone/>
            </a:pPr>
            <a:endParaRPr lang="en-US" sz="4400" b="1" dirty="0"/>
          </a:p>
        </p:txBody>
      </p:sp>
    </p:spTree>
    <p:extLst>
      <p:ext uri="{BB962C8B-B14F-4D97-AF65-F5344CB8AC3E}">
        <p14:creationId xmlns:p14="http://schemas.microsoft.com/office/powerpoint/2010/main" val="40652346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JO" sz="5400" b="1" dirty="0" smtClean="0"/>
              <a:t>نشأة الحركة الصهيونية</a:t>
            </a:r>
            <a:endParaRPr lang="en-US" sz="5400" b="1" dirty="0"/>
          </a:p>
        </p:txBody>
      </p:sp>
      <p:sp>
        <p:nvSpPr>
          <p:cNvPr id="3" name="عنصر نائب للمحتوى 2"/>
          <p:cNvSpPr>
            <a:spLocks noGrp="1"/>
          </p:cNvSpPr>
          <p:nvPr>
            <p:ph idx="1"/>
          </p:nvPr>
        </p:nvSpPr>
        <p:spPr/>
        <p:txBody>
          <a:bodyPr>
            <a:normAutofit/>
          </a:bodyPr>
          <a:lstStyle/>
          <a:p>
            <a:r>
              <a:rPr lang="ar-JO" sz="4400" b="1" dirty="0" smtClean="0"/>
              <a:t> كانت الفكرة من مارتن لوثر (ت 1547م).</a:t>
            </a:r>
          </a:p>
          <a:p>
            <a:r>
              <a:rPr lang="ar-JO" sz="4400" b="1" dirty="0" smtClean="0"/>
              <a:t>انتشرت الفكرة.</a:t>
            </a:r>
          </a:p>
          <a:p>
            <a:r>
              <a:rPr lang="ar-JO" sz="4400" b="1" dirty="0" smtClean="0"/>
              <a:t>تبناها علماء طبيعة.</a:t>
            </a:r>
          </a:p>
          <a:p>
            <a:r>
              <a:rPr lang="ar-JO" sz="4400" b="1" dirty="0" smtClean="0"/>
              <a:t>وشعراء.</a:t>
            </a:r>
            <a:endParaRPr lang="en-US" sz="4400" b="1" dirty="0"/>
          </a:p>
        </p:txBody>
      </p:sp>
    </p:spTree>
    <p:extLst>
      <p:ext uri="{BB962C8B-B14F-4D97-AF65-F5344CB8AC3E}">
        <p14:creationId xmlns:p14="http://schemas.microsoft.com/office/powerpoint/2010/main" val="3295676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ar-JO" sz="4400" b="1" dirty="0" smtClean="0"/>
              <a:t>  وبرلمانيون </a:t>
            </a:r>
          </a:p>
          <a:p>
            <a:r>
              <a:rPr lang="ar-JO" sz="4400" b="1" dirty="0" smtClean="0"/>
              <a:t>ثم سياسيون</a:t>
            </a:r>
          </a:p>
          <a:p>
            <a:r>
              <a:rPr lang="ar-JO" sz="4400" b="1" dirty="0" smtClean="0"/>
              <a:t>كل هذا في أوساط المسيحيين البروتستانت.</a:t>
            </a:r>
          </a:p>
          <a:p>
            <a:r>
              <a:rPr lang="ar-JO" sz="4400" b="1" dirty="0" smtClean="0"/>
              <a:t>أما اليهود فلم يكن لديهم أي علم.</a:t>
            </a:r>
            <a:endParaRPr lang="en-US" sz="4400" b="1" dirty="0"/>
          </a:p>
        </p:txBody>
      </p:sp>
    </p:spTree>
    <p:extLst>
      <p:ext uri="{BB962C8B-B14F-4D97-AF65-F5344CB8AC3E}">
        <p14:creationId xmlns:p14="http://schemas.microsoft.com/office/powerpoint/2010/main" val="27388504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ar-JO" sz="4400" b="1" dirty="0" smtClean="0"/>
              <a:t>  في النصف الثاني من القرن التاسع عشر برزت مجموعة من التيارات الصهيونية اليهودية.</a:t>
            </a:r>
          </a:p>
          <a:p>
            <a:pPr marL="0" indent="0">
              <a:buNone/>
            </a:pPr>
            <a:r>
              <a:rPr lang="ar-JO" sz="4400" b="1" dirty="0" smtClean="0"/>
              <a:t>1- تيار الصهيونية العملية التي تؤمن بالاستيطان.</a:t>
            </a:r>
          </a:p>
          <a:p>
            <a:pPr marL="0" indent="0">
              <a:buNone/>
            </a:pPr>
            <a:r>
              <a:rPr lang="ar-JO" sz="4400" b="1" dirty="0" err="1" smtClean="0"/>
              <a:t>كاليشر</a:t>
            </a:r>
            <a:r>
              <a:rPr lang="ar-JO" sz="4400" b="1" dirty="0" smtClean="0"/>
              <a:t> </a:t>
            </a:r>
            <a:r>
              <a:rPr lang="ar-JO" sz="4400" b="1" dirty="0" err="1" smtClean="0"/>
              <a:t>والقالعي</a:t>
            </a:r>
            <a:r>
              <a:rPr lang="ar-JO" sz="4400" b="1" dirty="0" smtClean="0"/>
              <a:t> وموشية هس.</a:t>
            </a:r>
            <a:endParaRPr lang="en-US" sz="4400" b="1" dirty="0"/>
          </a:p>
        </p:txBody>
      </p:sp>
    </p:spTree>
    <p:extLst>
      <p:ext uri="{BB962C8B-B14F-4D97-AF65-F5344CB8AC3E}">
        <p14:creationId xmlns:p14="http://schemas.microsoft.com/office/powerpoint/2010/main" val="18938063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marL="0" indent="0">
              <a:buNone/>
            </a:pPr>
            <a:r>
              <a:rPr lang="ar-JO" sz="4000" b="1" dirty="0" smtClean="0"/>
              <a:t>2- تيار الصهيونية </a:t>
            </a:r>
            <a:r>
              <a:rPr lang="ar-JO" sz="4000" b="1" dirty="0" err="1" smtClean="0"/>
              <a:t>الثفقافية</a:t>
            </a:r>
            <a:r>
              <a:rPr lang="ar-JO" sz="4000" b="1" dirty="0" smtClean="0"/>
              <a:t>. آحاد </a:t>
            </a:r>
            <a:r>
              <a:rPr lang="ar-JO" sz="4000" b="1" dirty="0" err="1" smtClean="0"/>
              <a:t>هعام</a:t>
            </a:r>
            <a:r>
              <a:rPr lang="ar-JO" sz="4000" b="1" dirty="0" smtClean="0"/>
              <a:t>.</a:t>
            </a:r>
          </a:p>
          <a:p>
            <a:pPr marL="0" indent="0">
              <a:buNone/>
            </a:pPr>
            <a:r>
              <a:rPr lang="ar-JO" sz="4000" b="1" dirty="0" smtClean="0"/>
              <a:t>3- تيار العمل الخيري.</a:t>
            </a:r>
          </a:p>
          <a:p>
            <a:pPr marL="0" indent="0">
              <a:buNone/>
            </a:pPr>
            <a:r>
              <a:rPr lang="ar-JO" sz="4000" b="1" dirty="0" smtClean="0"/>
              <a:t>4- تيار الصهيونية السياسية / هيرتزل.</a:t>
            </a:r>
            <a:endParaRPr lang="en-US" sz="4000" b="1" dirty="0"/>
          </a:p>
        </p:txBody>
      </p:sp>
    </p:spTree>
    <p:extLst>
      <p:ext uri="{BB962C8B-B14F-4D97-AF65-F5344CB8AC3E}">
        <p14:creationId xmlns:p14="http://schemas.microsoft.com/office/powerpoint/2010/main" val="16287676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ar-JO" sz="4800" b="1" dirty="0" smtClean="0"/>
              <a:t>  وحد هيرتزل التيارات السابقة في مؤتمر بازل.</a:t>
            </a:r>
          </a:p>
          <a:p>
            <a:r>
              <a:rPr lang="ar-JO" sz="4800" b="1" dirty="0" smtClean="0"/>
              <a:t>وقرر المؤتمر تأسيس المنظمة الصهيونية العالمية، والعمل على بناء وطن قومي لليهود في فلسطين.</a:t>
            </a:r>
            <a:endParaRPr lang="en-US" sz="4800" b="1" dirty="0"/>
          </a:p>
        </p:txBody>
      </p:sp>
    </p:spTree>
    <p:extLst>
      <p:ext uri="{BB962C8B-B14F-4D97-AF65-F5344CB8AC3E}">
        <p14:creationId xmlns:p14="http://schemas.microsoft.com/office/powerpoint/2010/main" val="770595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marL="0" indent="0">
              <a:buNone/>
            </a:pPr>
            <a:r>
              <a:rPr lang="ar-SA" sz="4400" dirty="0"/>
              <a:t>3- تعزيز مكانة القوى والزعامات المحلية خلال القرن الثامن عشر</a:t>
            </a:r>
            <a:r>
              <a:rPr lang="ar-SA" sz="4400" dirty="0" smtClean="0"/>
              <a:t>.</a:t>
            </a:r>
            <a:endParaRPr lang="ar-JO" sz="4400" dirty="0" smtClean="0"/>
          </a:p>
          <a:p>
            <a:pPr marL="0" indent="0">
              <a:buNone/>
            </a:pPr>
            <a:r>
              <a:rPr lang="ar-SA" sz="4400" dirty="0"/>
              <a:t>4- محاولات الإصلاح </a:t>
            </a:r>
            <a:r>
              <a:rPr lang="ar-SA" sz="4400" dirty="0" err="1"/>
              <a:t>والتمغرب</a:t>
            </a:r>
            <a:r>
              <a:rPr lang="ar-SA" sz="4400" dirty="0"/>
              <a:t> في ظل التوسع الأوروبي سياسياً، واندماج المنطقة اقتصاديا في النظام الرأسمالي العالمي.</a:t>
            </a:r>
            <a:endParaRPr lang="en-US" sz="4400" dirty="0"/>
          </a:p>
          <a:p>
            <a:pPr marL="0" indent="0">
              <a:buNone/>
            </a:pPr>
            <a:endParaRPr lang="en-US" dirty="0"/>
          </a:p>
          <a:p>
            <a:endParaRPr lang="en-US" b="1" dirty="0"/>
          </a:p>
        </p:txBody>
      </p:sp>
    </p:spTree>
    <p:extLst>
      <p:ext uri="{BB962C8B-B14F-4D97-AF65-F5344CB8AC3E}">
        <p14:creationId xmlns:p14="http://schemas.microsoft.com/office/powerpoint/2010/main" val="3323830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ar-JO" sz="4400" b="1" dirty="0" smtClean="0"/>
              <a:t> عروض مختلفة.</a:t>
            </a:r>
          </a:p>
          <a:p>
            <a:r>
              <a:rPr lang="ar-JO" sz="4400" b="1" dirty="0" smtClean="0"/>
              <a:t>اتصالات  بالدول.</a:t>
            </a:r>
          </a:p>
          <a:p>
            <a:r>
              <a:rPr lang="ar-JO" sz="4400" b="1" dirty="0" smtClean="0"/>
              <a:t>مات هيرتزل سنة 1904 ولم يحقق أهدافه.</a:t>
            </a:r>
          </a:p>
          <a:p>
            <a:r>
              <a:rPr lang="ar-JO" sz="4400" b="1" dirty="0" smtClean="0"/>
              <a:t>بدأت الحرب العالمية الأولى والصهيونية في أضعف حالاتها.</a:t>
            </a:r>
            <a:endParaRPr lang="en-US" sz="4400" b="1" dirty="0"/>
          </a:p>
        </p:txBody>
      </p:sp>
    </p:spTree>
    <p:extLst>
      <p:ext uri="{BB962C8B-B14F-4D97-AF65-F5344CB8AC3E}">
        <p14:creationId xmlns:p14="http://schemas.microsoft.com/office/powerpoint/2010/main" val="7149251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r>
              <a:rPr lang="ar-JO" sz="4400" b="1" dirty="0" smtClean="0"/>
              <a:t> وعد بلفور مشروع بريطاني من الدرجة الأولى.</a:t>
            </a:r>
          </a:p>
          <a:p>
            <a:r>
              <a:rPr lang="ar-JO" sz="4400" b="1" dirty="0" smtClean="0"/>
              <a:t>الصهيونية تصور تاريخها  على أنه مجموعة من البطولات.</a:t>
            </a:r>
          </a:p>
          <a:p>
            <a:pPr marL="0" indent="0">
              <a:buNone/>
            </a:pPr>
            <a:endParaRPr lang="en-US" sz="4400" b="1" dirty="0"/>
          </a:p>
        </p:txBody>
      </p:sp>
    </p:spTree>
    <p:extLst>
      <p:ext uri="{BB962C8B-B14F-4D97-AF65-F5344CB8AC3E}">
        <p14:creationId xmlns:p14="http://schemas.microsoft.com/office/powerpoint/2010/main" val="4176129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buFont typeface="Arial" charset="0"/>
              <a:buChar char="•"/>
            </a:pPr>
            <a:r>
              <a:rPr lang="ar-JO" sz="4400" b="1" dirty="0" smtClean="0"/>
              <a:t>فترة حكم محمد علي 1831-1840 كانت فترة مغازلة للدول الاستعمارية.</a:t>
            </a:r>
          </a:p>
          <a:p>
            <a:pPr>
              <a:buFont typeface="Arial" charset="0"/>
              <a:buChar char="•"/>
            </a:pPr>
            <a:r>
              <a:rPr lang="ar-JO" sz="4400" b="1" dirty="0" smtClean="0"/>
              <a:t>وانتهت هذه الفترة بفتح أبواب فلسطين أمام التدخل الأجنبي، حيث تم افتتاح القنصلية البريطانية في القدس.</a:t>
            </a:r>
          </a:p>
          <a:p>
            <a:pPr marL="0" indent="0">
              <a:buNone/>
            </a:pPr>
            <a:endParaRPr lang="en-US" sz="4400" b="1" dirty="0"/>
          </a:p>
        </p:txBody>
      </p:sp>
    </p:spTree>
    <p:extLst>
      <p:ext uri="{BB962C8B-B14F-4D97-AF65-F5344CB8AC3E}">
        <p14:creationId xmlns:p14="http://schemas.microsoft.com/office/powerpoint/2010/main" val="2055416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buFont typeface="Arial" charset="0"/>
              <a:buChar char="•"/>
            </a:pPr>
            <a:r>
              <a:rPr lang="ar-JO" sz="4400" b="1" dirty="0" smtClean="0"/>
              <a:t>وكان القنصل البريطاني الأول هو وليام </a:t>
            </a:r>
            <a:r>
              <a:rPr lang="ar-JO" sz="4400" b="1" dirty="0" err="1" smtClean="0"/>
              <a:t>يونج</a:t>
            </a:r>
            <a:r>
              <a:rPr lang="ar-JO" sz="4400" b="1" dirty="0" smtClean="0"/>
              <a:t>.</a:t>
            </a:r>
          </a:p>
          <a:p>
            <a:pPr>
              <a:buFont typeface="Arial" charset="0"/>
              <a:buChar char="•"/>
            </a:pPr>
            <a:r>
              <a:rPr lang="ar-JO" sz="4400" b="1" dirty="0" smtClean="0"/>
              <a:t>وكان هذا هو أول من تعامل مع اليهود كشعب.</a:t>
            </a:r>
          </a:p>
          <a:p>
            <a:pPr>
              <a:buFont typeface="Arial" charset="0"/>
              <a:buChar char="•"/>
            </a:pPr>
            <a:r>
              <a:rPr lang="ar-JO" sz="4400" b="1" dirty="0" smtClean="0"/>
              <a:t>وجاء تعيينه هنا لفرض الحماية على اليهود في فلسطين.</a:t>
            </a:r>
            <a:endParaRPr lang="en-US" sz="4400" b="1" dirty="0"/>
          </a:p>
        </p:txBody>
      </p:sp>
    </p:spTree>
    <p:extLst>
      <p:ext uri="{BB962C8B-B14F-4D97-AF65-F5344CB8AC3E}">
        <p14:creationId xmlns:p14="http://schemas.microsoft.com/office/powerpoint/2010/main" val="2226505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Autofit/>
          </a:bodyPr>
          <a:lstStyle/>
          <a:p>
            <a:r>
              <a:rPr lang="ar-SA" sz="4400" dirty="0"/>
              <a:t>ثم افتتحت بروسيا قنصليتها سنة </a:t>
            </a:r>
            <a:r>
              <a:rPr lang="ar-SA" sz="4400" dirty="0" smtClean="0"/>
              <a:t>1841</a:t>
            </a:r>
            <a:r>
              <a:rPr lang="ar-JO" sz="4400" dirty="0" smtClean="0"/>
              <a:t>.</a:t>
            </a:r>
          </a:p>
          <a:p>
            <a:r>
              <a:rPr lang="ar-SA" sz="4400" dirty="0" smtClean="0"/>
              <a:t>والقنصلية </a:t>
            </a:r>
            <a:r>
              <a:rPr lang="ar-SA" sz="4400" dirty="0"/>
              <a:t>الفرنسية تم افتتاحها سنة </a:t>
            </a:r>
            <a:r>
              <a:rPr lang="ar-SA" sz="4400" dirty="0" smtClean="0"/>
              <a:t>1843</a:t>
            </a:r>
            <a:r>
              <a:rPr lang="ar-JO" sz="4400" dirty="0" smtClean="0"/>
              <a:t>.</a:t>
            </a:r>
          </a:p>
          <a:p>
            <a:r>
              <a:rPr lang="ar-SA" sz="4400" dirty="0" smtClean="0"/>
              <a:t>وبعدها </a:t>
            </a:r>
            <a:r>
              <a:rPr lang="ar-SA" sz="4400" dirty="0"/>
              <a:t>أمريكا سنة </a:t>
            </a:r>
            <a:r>
              <a:rPr lang="ar-SA" sz="4400" dirty="0" smtClean="0"/>
              <a:t>1844</a:t>
            </a:r>
            <a:r>
              <a:rPr lang="ar-JO" sz="4400" dirty="0" smtClean="0"/>
              <a:t>.</a:t>
            </a:r>
          </a:p>
          <a:p>
            <a:r>
              <a:rPr lang="ar-SA" sz="4400" dirty="0" smtClean="0"/>
              <a:t> </a:t>
            </a:r>
            <a:r>
              <a:rPr lang="ar-SA" sz="4400" dirty="0"/>
              <a:t>ثم تلتها النمسا سنة </a:t>
            </a:r>
            <a:r>
              <a:rPr lang="ar-SA" sz="4400" dirty="0" smtClean="0"/>
              <a:t>1849</a:t>
            </a:r>
            <a:r>
              <a:rPr lang="ar-JO" sz="4400" dirty="0" smtClean="0"/>
              <a:t>.</a:t>
            </a:r>
          </a:p>
          <a:p>
            <a:r>
              <a:rPr lang="ar-SA" sz="4400" dirty="0" smtClean="0"/>
              <a:t> </a:t>
            </a:r>
            <a:r>
              <a:rPr lang="ar-SA" sz="4400" dirty="0"/>
              <a:t>وأخيراً روسيا سنة 1858.</a:t>
            </a:r>
            <a:endParaRPr lang="en-US" sz="4400" dirty="0"/>
          </a:p>
          <a:p>
            <a:endParaRPr lang="en-US" sz="4400" b="1" dirty="0"/>
          </a:p>
        </p:txBody>
      </p:sp>
    </p:spTree>
    <p:extLst>
      <p:ext uri="{BB962C8B-B14F-4D97-AF65-F5344CB8AC3E}">
        <p14:creationId xmlns:p14="http://schemas.microsoft.com/office/powerpoint/2010/main" val="2447975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r>
              <a:rPr lang="ar-SA" sz="4400" dirty="0"/>
              <a:t>وتوسع النشاط </a:t>
            </a:r>
            <a:r>
              <a:rPr lang="ar-SA" sz="4400" dirty="0" smtClean="0"/>
              <a:t>التبشيري</a:t>
            </a:r>
            <a:r>
              <a:rPr lang="ar-JO" sz="4400" dirty="0" smtClean="0"/>
              <a:t> </a:t>
            </a:r>
            <a:r>
              <a:rPr lang="ar-SA" sz="4400" dirty="0" smtClean="0"/>
              <a:t>البروتستانتي</a:t>
            </a:r>
            <a:r>
              <a:rPr lang="ar-JO" sz="4400" dirty="0" smtClean="0"/>
              <a:t>.</a:t>
            </a:r>
          </a:p>
          <a:p>
            <a:r>
              <a:rPr lang="ar-SA" sz="4400" dirty="0" smtClean="0"/>
              <a:t>وفي </a:t>
            </a:r>
            <a:r>
              <a:rPr lang="ar-SA" sz="4400" dirty="0"/>
              <a:t>تلك الفترة زار المليونير اليهودي موسى </a:t>
            </a:r>
            <a:r>
              <a:rPr lang="ar-SA" sz="4400" dirty="0" err="1"/>
              <a:t>مونتفيوري</a:t>
            </a:r>
            <a:r>
              <a:rPr lang="ar-SA" sz="4400" dirty="0"/>
              <a:t> فلسطين سنة 1839 في محاولة منه لتحسين أوضاع اليهود، وأصبح اليهود يتجمعون في القدس.</a:t>
            </a:r>
            <a:endParaRPr lang="en-US" sz="4400" b="1" dirty="0"/>
          </a:p>
        </p:txBody>
      </p:sp>
    </p:spTree>
    <p:extLst>
      <p:ext uri="{BB962C8B-B14F-4D97-AF65-F5344CB8AC3E}">
        <p14:creationId xmlns:p14="http://schemas.microsoft.com/office/powerpoint/2010/main" val="4065234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u="sng" dirty="0"/>
              <a:t>التنظيمات العثمانية وأهميتها في تاريخ </a:t>
            </a:r>
            <a:r>
              <a:rPr lang="ar-SA" b="1" u="sng" dirty="0" smtClean="0"/>
              <a:t>فلسطين</a:t>
            </a:r>
            <a:endParaRPr lang="en-US" dirty="0"/>
          </a:p>
        </p:txBody>
      </p:sp>
      <p:sp>
        <p:nvSpPr>
          <p:cNvPr id="3" name="عنصر نائب للمحتوى 2"/>
          <p:cNvSpPr>
            <a:spLocks noGrp="1"/>
          </p:cNvSpPr>
          <p:nvPr>
            <p:ph idx="1"/>
          </p:nvPr>
        </p:nvSpPr>
        <p:spPr/>
        <p:txBody>
          <a:bodyPr>
            <a:normAutofit/>
          </a:bodyPr>
          <a:lstStyle/>
          <a:p>
            <a:r>
              <a:rPr lang="ar-SA" sz="4000" dirty="0"/>
              <a:t>اُطلق اسم التنظيمات على جملة الإصلاحات الجديدة التي أُعلنت في عهد السلطانين عبد المجيد وأخيه عبد </a:t>
            </a:r>
            <a:r>
              <a:rPr lang="ar-SA" sz="4000" dirty="0" smtClean="0"/>
              <a:t>العزيز</a:t>
            </a:r>
            <a:r>
              <a:rPr lang="ar-JO" sz="4000" dirty="0" smtClean="0"/>
              <a:t>.</a:t>
            </a:r>
            <a:endParaRPr lang="ar-JO" sz="4000" dirty="0"/>
          </a:p>
          <a:p>
            <a:r>
              <a:rPr lang="ar-JO" sz="4000" dirty="0" smtClean="0"/>
              <a:t>وذلك </a:t>
            </a:r>
            <a:r>
              <a:rPr lang="ar-SA" sz="4000" dirty="0" smtClean="0"/>
              <a:t>لتمييزها </a:t>
            </a:r>
            <a:r>
              <a:rPr lang="ar-SA" sz="4000" dirty="0"/>
              <a:t>عن الإصلاحات التي تم تنفيذها في أواخر القرن الثامن عشر حتى وفاة السلطان محمود الثاني سنة 1839.</a:t>
            </a:r>
            <a:endParaRPr lang="en-US" sz="4000" b="1" dirty="0"/>
          </a:p>
        </p:txBody>
      </p:sp>
    </p:spTree>
    <p:extLst>
      <p:ext uri="{BB962C8B-B14F-4D97-AF65-F5344CB8AC3E}">
        <p14:creationId xmlns:p14="http://schemas.microsoft.com/office/powerpoint/2010/main" val="2447975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u="sng" dirty="0"/>
              <a:t>المحطات الرئيسية في إعلان </a:t>
            </a:r>
            <a:r>
              <a:rPr lang="ar-SA" b="1" u="sng" dirty="0" smtClean="0"/>
              <a:t>التنظيمات</a:t>
            </a:r>
            <a:endParaRPr lang="en-US" dirty="0"/>
          </a:p>
        </p:txBody>
      </p:sp>
      <p:sp>
        <p:nvSpPr>
          <p:cNvPr id="3" name="عنصر نائب للمحتوى 2"/>
          <p:cNvSpPr>
            <a:spLocks noGrp="1"/>
          </p:cNvSpPr>
          <p:nvPr>
            <p:ph idx="1"/>
          </p:nvPr>
        </p:nvSpPr>
        <p:spPr/>
        <p:txBody>
          <a:bodyPr>
            <a:normAutofit/>
          </a:bodyPr>
          <a:lstStyle/>
          <a:p>
            <a:pPr marL="0" indent="0">
              <a:buNone/>
            </a:pPr>
            <a:r>
              <a:rPr lang="ar-SA" sz="4000" dirty="0"/>
              <a:t>1- إعلان السلطان عبد المجيد في 3-11-1839 في قصر الزهور (</a:t>
            </a:r>
            <a:r>
              <a:rPr lang="ar-SA" sz="4000" dirty="0" err="1"/>
              <a:t>غولخانة</a:t>
            </a:r>
            <a:r>
              <a:rPr lang="ar-SA" sz="4000" dirty="0"/>
              <a:t>) برنامجاً للإصلاحات اُطلق عليه (خط شريف </a:t>
            </a:r>
            <a:r>
              <a:rPr lang="ar-SA" sz="4000" dirty="0" err="1"/>
              <a:t>غولخانة</a:t>
            </a:r>
            <a:r>
              <a:rPr lang="ar-SA" sz="4000" dirty="0"/>
              <a:t>)، الخاص بالتنظيمات الخيرية، وصار هذا هو </a:t>
            </a:r>
            <a:r>
              <a:rPr lang="ar-SA" sz="4000" dirty="0" err="1"/>
              <a:t>الإسم</a:t>
            </a:r>
            <a:r>
              <a:rPr lang="ar-SA" sz="4000" dirty="0"/>
              <a:t> الشائع لمجملا سياسة التحديث </a:t>
            </a:r>
            <a:r>
              <a:rPr lang="ar-SA" sz="4000" dirty="0" err="1"/>
              <a:t>والتمغرب</a:t>
            </a:r>
            <a:r>
              <a:rPr lang="ar-SA" sz="4000" dirty="0"/>
              <a:t> في أواخر العهد العثماني.</a:t>
            </a:r>
            <a:endParaRPr lang="en-US" sz="4000" dirty="0"/>
          </a:p>
        </p:txBody>
      </p:sp>
    </p:spTree>
    <p:extLst>
      <p:ext uri="{BB962C8B-B14F-4D97-AF65-F5344CB8AC3E}">
        <p14:creationId xmlns:p14="http://schemas.microsoft.com/office/powerpoint/2010/main" val="406523467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589</TotalTime>
  <Words>970</Words>
  <Application>Microsoft Office PowerPoint</Application>
  <PresentationFormat>On-screen Show (4:3)</PresentationFormat>
  <Paragraphs>87</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Times New Roman</vt:lpstr>
      <vt:lpstr>سمة Office</vt:lpstr>
      <vt:lpstr>فلسطين في أواخر عهد الدولة العثمانية ونشأة المشروع الصهيوني</vt:lpstr>
      <vt:lpstr>تمهيد تاريخي منذ بدايات حكم الدولة العثمانية لفلسطين</vt:lpstr>
      <vt:lpstr>PowerPoint Presentation</vt:lpstr>
      <vt:lpstr>PowerPoint Presentation</vt:lpstr>
      <vt:lpstr>PowerPoint Presentation</vt:lpstr>
      <vt:lpstr>PowerPoint Presentation</vt:lpstr>
      <vt:lpstr>PowerPoint Presentation</vt:lpstr>
      <vt:lpstr>التنظيمات العثمانية وأهميتها في تاريخ فلسطين</vt:lpstr>
      <vt:lpstr>المحطات الرئيسية في إعلان التنظيمات</vt:lpstr>
      <vt:lpstr>PowerPoint Presentation</vt:lpstr>
      <vt:lpstr>PowerPoint Presentation</vt:lpstr>
      <vt:lpstr>PowerPoint Presentation</vt:lpstr>
      <vt:lpstr>PowerPoint Presentation</vt:lpstr>
      <vt:lpstr>تبلور العائلات المؤثرة في التاريخ الفلسطيني</vt:lpstr>
      <vt:lpstr>PowerPoint Presentation</vt:lpstr>
      <vt:lpstr>PowerPoint Presentation</vt:lpstr>
      <vt:lpstr>PowerPoint Presentation</vt:lpstr>
      <vt:lpstr>PowerPoint Presentation</vt:lpstr>
      <vt:lpstr>PowerPoint Presentation</vt:lpstr>
      <vt:lpstr>PowerPoint Presentation</vt:lpstr>
      <vt:lpstr>عهد السلطان عبد الحميد الثاني</vt:lpstr>
      <vt:lpstr>PowerPoint Presentation</vt:lpstr>
      <vt:lpstr>PowerPoint Presentation</vt:lpstr>
      <vt:lpstr>PowerPoint Presentation</vt:lpstr>
      <vt:lpstr>نشأة الحركة الصهيونية</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فلسطين في أواخر عهد الدولة العثمانية ونشأة المشروع الصهيوني</dc:title>
  <dc:creator>ADND</dc:creator>
  <cp:lastModifiedBy>user</cp:lastModifiedBy>
  <cp:revision>10</cp:revision>
  <dcterms:created xsi:type="dcterms:W3CDTF">2017-12-13T02:59:03Z</dcterms:created>
  <dcterms:modified xsi:type="dcterms:W3CDTF">2017-12-16T13:34:48Z</dcterms:modified>
</cp:coreProperties>
</file>