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2"/>
  </p:notesMasterIdLst>
  <p:sldIdLst>
    <p:sldId id="261" r:id="rId2"/>
    <p:sldId id="442" r:id="rId3"/>
    <p:sldId id="262" r:id="rId4"/>
    <p:sldId id="375" r:id="rId5"/>
    <p:sldId id="376" r:id="rId6"/>
    <p:sldId id="378" r:id="rId7"/>
    <p:sldId id="379" r:id="rId8"/>
    <p:sldId id="380" r:id="rId9"/>
    <p:sldId id="381" r:id="rId10"/>
    <p:sldId id="382" r:id="rId11"/>
    <p:sldId id="383" r:id="rId12"/>
    <p:sldId id="437" r:id="rId13"/>
    <p:sldId id="438" r:id="rId14"/>
    <p:sldId id="384" r:id="rId15"/>
    <p:sldId id="439" r:id="rId16"/>
    <p:sldId id="385" r:id="rId17"/>
    <p:sldId id="386" r:id="rId18"/>
    <p:sldId id="387" r:id="rId19"/>
    <p:sldId id="388" r:id="rId20"/>
    <p:sldId id="389" r:id="rId21"/>
    <p:sldId id="390" r:id="rId22"/>
    <p:sldId id="391" r:id="rId23"/>
    <p:sldId id="393" r:id="rId24"/>
    <p:sldId id="392" r:id="rId25"/>
    <p:sldId id="394" r:id="rId26"/>
    <p:sldId id="395" r:id="rId27"/>
    <p:sldId id="396" r:id="rId28"/>
    <p:sldId id="397" r:id="rId29"/>
    <p:sldId id="398" r:id="rId30"/>
    <p:sldId id="399" r:id="rId31"/>
    <p:sldId id="400" r:id="rId32"/>
    <p:sldId id="401" r:id="rId33"/>
    <p:sldId id="402" r:id="rId34"/>
    <p:sldId id="440"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41"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6" r:id="rId69"/>
    <p:sldId id="435" r:id="rId70"/>
    <p:sldId id="443" r:id="rId71"/>
  </p:sldIdLst>
  <p:sldSz cx="9144000" cy="6858000" type="screen4x3"/>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CC"/>
    <a:srgbClr val="DEF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24" autoAdjust="0"/>
  </p:normalViewPr>
  <p:slideViewPr>
    <p:cSldViewPr>
      <p:cViewPr>
        <p:scale>
          <a:sx n="64" d="100"/>
          <a:sy n="64" d="100"/>
        </p:scale>
        <p:origin x="-1566" y="-336"/>
      </p:cViewPr>
      <p:guideLst>
        <p:guide orient="horz" pos="2160"/>
        <p:guide pos="2880"/>
      </p:guideLst>
    </p:cSldViewPr>
  </p:slideViewPr>
  <p:outlineViewPr>
    <p:cViewPr>
      <p:scale>
        <a:sx n="33" d="100"/>
        <a:sy n="33" d="100"/>
      </p:scale>
      <p:origin x="0" y="666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F2139-6A02-4046-8034-3FBC6E41759F}" type="datetimeFigureOut">
              <a:rPr lang="en-US" smtClean="0"/>
              <a:pPr/>
              <a:t>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51564-5894-4F3B-8338-33EF0008EAB4}" type="slidenum">
              <a:rPr lang="en-US" smtClean="0"/>
              <a:pPr/>
              <a:t>‹#›</a:t>
            </a:fld>
            <a:endParaRPr lang="en-US"/>
          </a:p>
        </p:txBody>
      </p:sp>
    </p:spTree>
    <p:extLst>
      <p:ext uri="{BB962C8B-B14F-4D97-AF65-F5344CB8AC3E}">
        <p14:creationId xmlns:p14="http://schemas.microsoft.com/office/powerpoint/2010/main" val="329840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E51564-5894-4F3B-8338-33EF0008EAB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محتوى 2"/>
          <p:cNvSpPr>
            <a:spLocks noGrp="1"/>
          </p:cNvSpPr>
          <p:nvPr>
            <p:ph idx="1"/>
          </p:nvPr>
        </p:nvSpPr>
        <p:spPr>
          <a:xfrm>
            <a:off x="457200" y="1600200"/>
            <a:ext cx="8229600" cy="4525963"/>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a:t>انقر لتحرير نمط العنوان الرئيسي</a:t>
            </a:r>
            <a:endParaRPr lang="ar-BH"/>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a:t>انقر لتحرير نمط العنوان الرئيسي</a:t>
            </a:r>
            <a:endParaRPr lang="ar-BH"/>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7" name="عنصر نائب للتاريخ 6"/>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ar-BH"/>
          </a:p>
        </p:txBody>
      </p:sp>
      <p:sp>
        <p:nvSpPr>
          <p:cNvPr id="9" name="عنصر نائب لرقم الشريحة 8"/>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تاريخ 2"/>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ar-BH"/>
          </a:p>
        </p:txBody>
      </p:sp>
      <p:sp>
        <p:nvSpPr>
          <p:cNvPr id="5" name="عنصر نائب لرقم الشريحة 4"/>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ar-BH"/>
          </a:p>
        </p:txBody>
      </p:sp>
      <p:sp>
        <p:nvSpPr>
          <p:cNvPr id="4" name="عنصر نائب لرقم الشريحة 3"/>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a:prstGeom prst="rect">
            <a:avLst/>
          </a:prstGeom>
        </p:spPr>
        <p:txBody>
          <a:bodyPr anchor="b"/>
          <a:lstStyle>
            <a:lvl1pPr algn="r">
              <a:defRPr sz="2000" b="1"/>
            </a:lvl1pPr>
          </a:lstStyle>
          <a:p>
            <a:r>
              <a:rPr lang="ar-SA"/>
              <a:t>انقر لتحرير نمط العنوان الرئيسي</a:t>
            </a:r>
            <a:endParaRPr lang="ar-BH"/>
          </a:p>
        </p:txBody>
      </p:sp>
      <p:sp>
        <p:nvSpPr>
          <p:cNvPr id="3" name="عنصر نائب للمحتوى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نص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a:t>انقر لتحرير نمط العنوان الرئيسي</a:t>
            </a:r>
            <a:endParaRPr lang="ar-BH"/>
          </a:p>
        </p:txBody>
      </p:sp>
      <p:sp>
        <p:nvSpPr>
          <p:cNvPr id="3" name="عنصر نائب للصورة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الرمز لإضافة صورة</a:t>
            </a:r>
            <a:endParaRPr lang="ar-BH"/>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12/04/1438</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bg1">
                <a:alpha val="0"/>
              </a:schemeClr>
            </a:gs>
            <a:gs pos="82000">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pic>
        <p:nvPicPr>
          <p:cNvPr id="9" name="صورة 8" descr="خط الثلث.jpg"/>
          <p:cNvPicPr>
            <a:picLocks noChangeAspect="1"/>
          </p:cNvPicPr>
          <p:nvPr userDrawn="1"/>
        </p:nvPicPr>
        <p:blipFill>
          <a:blip r:embed="rId13" cstate="print"/>
          <a:stretch>
            <a:fillRect/>
          </a:stretch>
        </p:blipFill>
        <p:spPr>
          <a:xfrm>
            <a:off x="1071538" y="6000768"/>
            <a:ext cx="3000396" cy="857232"/>
          </a:xfrm>
          <a:prstGeom prst="rect">
            <a:avLst/>
          </a:prstGeom>
        </p:spPr>
      </p:pic>
      <p:pic>
        <p:nvPicPr>
          <p:cNvPr id="23" name="صورة 22" descr="الشعار بخط الثلث جميييييييييييل وجديد.png"/>
          <p:cNvPicPr>
            <a:picLocks noChangeAspect="1"/>
          </p:cNvPicPr>
          <p:nvPr userDrawn="1"/>
        </p:nvPicPr>
        <p:blipFill>
          <a:blip r:embed="rId14" cstate="print"/>
          <a:stretch>
            <a:fillRect/>
          </a:stretch>
        </p:blipFill>
        <p:spPr>
          <a:xfrm>
            <a:off x="50860" y="5715016"/>
            <a:ext cx="949240" cy="1107635"/>
          </a:xfrm>
          <a:prstGeom prst="rect">
            <a:avLst/>
          </a:prstGeom>
        </p:spPr>
      </p:pic>
      <p:cxnSp>
        <p:nvCxnSpPr>
          <p:cNvPr id="1029" name="AutoShape 5"/>
          <p:cNvCxnSpPr>
            <a:cxnSpLocks noChangeShapeType="1"/>
          </p:cNvCxnSpPr>
          <p:nvPr userDrawn="1"/>
        </p:nvCxnSpPr>
        <p:spPr bwMode="auto">
          <a:xfrm rot="5400000">
            <a:off x="-896976" y="4460882"/>
            <a:ext cx="2071702" cy="7938"/>
          </a:xfrm>
          <a:prstGeom prst="straightConnector1">
            <a:avLst/>
          </a:prstGeom>
          <a:noFill/>
          <a:ln w="127000">
            <a:solidFill>
              <a:srgbClr val="C00000"/>
            </a:solidFill>
            <a:round/>
            <a:headEnd/>
            <a:tailEnd/>
          </a:ln>
          <a:effectLst/>
        </p:spPr>
      </p:cxnSp>
      <p:cxnSp>
        <p:nvCxnSpPr>
          <p:cNvPr id="1030" name="AutoShape 6"/>
          <p:cNvCxnSpPr>
            <a:cxnSpLocks noChangeShapeType="1"/>
          </p:cNvCxnSpPr>
          <p:nvPr userDrawn="1"/>
        </p:nvCxnSpPr>
        <p:spPr bwMode="auto">
          <a:xfrm rot="5400000">
            <a:off x="-1223" y="3207939"/>
            <a:ext cx="273052" cy="794"/>
          </a:xfrm>
          <a:prstGeom prst="straightConnector1">
            <a:avLst/>
          </a:prstGeom>
          <a:noFill/>
          <a:ln w="127000">
            <a:solidFill>
              <a:schemeClr val="accent2">
                <a:lumMod val="50000"/>
              </a:schemeClr>
            </a:solidFill>
            <a:round/>
            <a:headEnd/>
            <a:tailEn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046" y="260648"/>
            <a:ext cx="7200800"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7200" b="1" spc="50" dirty="0" smtClean="0">
                <a:ln w="11430"/>
                <a:solidFill>
                  <a:srgbClr val="C00000"/>
                </a:solidFill>
                <a:effectLst>
                  <a:outerShdw blurRad="76200" dist="50800" dir="5400000" algn="tl" rotWithShape="0">
                    <a:srgbClr val="000000">
                      <a:alpha val="65000"/>
                    </a:srgbClr>
                  </a:outerShdw>
                </a:effectLst>
                <a:latin typeface="Adobe Arabic" pitchFamily="18" charset="-78"/>
                <a:cs typeface="Adobe Arabic" pitchFamily="18" charset="-78"/>
              </a:rPr>
              <a:t>قادة ومنظرون صهاينة</a:t>
            </a:r>
          </a:p>
        </p:txBody>
      </p:sp>
      <p:pic>
        <p:nvPicPr>
          <p:cNvPr id="55298" name="Picture 2" descr="Image result for ‫قادة صهاينة‬‎"/>
          <p:cNvPicPr>
            <a:picLocks noChangeAspect="1" noChangeArrowheads="1"/>
          </p:cNvPicPr>
          <p:nvPr/>
        </p:nvPicPr>
        <p:blipFill>
          <a:blip r:embed="rId3" cstate="print"/>
          <a:srcRect/>
          <a:stretch>
            <a:fillRect/>
          </a:stretch>
        </p:blipFill>
        <p:spPr bwMode="auto">
          <a:xfrm>
            <a:off x="683568" y="2132856"/>
            <a:ext cx="4778849" cy="2688103"/>
          </a:xfrm>
          <a:prstGeom prst="rect">
            <a:avLst/>
          </a:prstGeom>
          <a:noFill/>
        </p:spPr>
      </p:pic>
      <p:sp>
        <p:nvSpPr>
          <p:cNvPr id="3" name="TextBox 2"/>
          <p:cNvSpPr txBox="1"/>
          <p:nvPr/>
        </p:nvSpPr>
        <p:spPr>
          <a:xfrm>
            <a:off x="5462417" y="3203067"/>
            <a:ext cx="3462822" cy="1754326"/>
          </a:xfrm>
          <a:prstGeom prst="rect">
            <a:avLst/>
          </a:prstGeom>
          <a:noFill/>
        </p:spPr>
        <p:txBody>
          <a:bodyPr wrap="square" rtlCol="0">
            <a:spAutoFit/>
          </a:bodyPr>
          <a:lstStyle/>
          <a:p>
            <a:pPr algn="ctr"/>
            <a:r>
              <a:rPr lang="ar-SA" sz="5400" b="1" dirty="0" smtClean="0">
                <a:solidFill>
                  <a:srgbClr val="C00000"/>
                </a:solidFill>
                <a:cs typeface="AGA Granada Regular" pitchFamily="2" charset="-78"/>
              </a:rPr>
              <a:t>يقدمها الأستاذ </a:t>
            </a:r>
          </a:p>
          <a:p>
            <a:pPr algn="ctr"/>
            <a:r>
              <a:rPr lang="ar-SA" sz="5400" b="1" dirty="0" smtClean="0">
                <a:solidFill>
                  <a:srgbClr val="C00000"/>
                </a:solidFill>
                <a:cs typeface="AGA Granada Regular" pitchFamily="2" charset="-78"/>
              </a:rPr>
              <a:t>أشرف بدر</a:t>
            </a:r>
            <a:endParaRPr lang="en-US" sz="5400" b="1" dirty="0">
              <a:solidFill>
                <a:srgbClr val="C00000"/>
              </a:solidFill>
              <a:cs typeface="AGA Granada Regular" pitchFamily="2" charset="-78"/>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ثيودور هرتزل</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توجه هرتزل للقاء البابا فيوس العاشر في </a:t>
            </a:r>
            <a:r>
              <a:rPr lang="ar-SA" dirty="0" smtClean="0">
                <a:solidFill>
                  <a:srgbClr val="C00000"/>
                </a:solidFill>
                <a:latin typeface="Adobe Arabic" pitchFamily="18" charset="-78"/>
                <a:cs typeface="Adobe Arabic" pitchFamily="18" charset="-78"/>
              </a:rPr>
              <a:t>25/1/1904</a:t>
            </a:r>
            <a:r>
              <a:rPr lang="ar-SA" dirty="0" smtClean="0">
                <a:latin typeface="Adobe Arabic" pitchFamily="18" charset="-78"/>
                <a:cs typeface="Adobe Arabic" pitchFamily="18" charset="-78"/>
              </a:rPr>
              <a:t>؛ لكن البابا رفض التعاون معه لأن اليهود لا يعترفون بعيسى عليه السلام كنبي وبالتالي لن تعترف الكنيسة بهم كشعب.</a:t>
            </a:r>
            <a:endParaRPr lang="en-US" dirty="0" smtClean="0">
              <a:latin typeface="Adobe Arabic" pitchFamily="18" charset="-78"/>
              <a:cs typeface="Adobe Arabic" pitchFamily="18" charset="-78"/>
            </a:endParaRPr>
          </a:p>
          <a:p>
            <a:pPr algn="just"/>
            <a:endParaRPr lang="en-US" dirty="0">
              <a:latin typeface="Adobe Arabic" pitchFamily="18" charset="-78"/>
              <a:cs typeface="Adobe Arabic" pitchFamily="18"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اجتماعات المؤتمر الصهيوني</a:t>
            </a:r>
            <a:endParaRPr lang="en-US" dirty="0">
              <a:latin typeface="Adobe Arabic" pitchFamily="18" charset="-78"/>
              <a:cs typeface="Adobe Arabic" pitchFamily="18" charset="-78"/>
            </a:endParaRPr>
          </a:p>
        </p:txBody>
      </p:sp>
      <p:pic>
        <p:nvPicPr>
          <p:cNvPr id="123908" name="Picture 4" descr="Image result for The second Zionist Congress 1899"/>
          <p:cNvPicPr>
            <a:picLocks noChangeAspect="1" noChangeArrowheads="1"/>
          </p:cNvPicPr>
          <p:nvPr/>
        </p:nvPicPr>
        <p:blipFill>
          <a:blip r:embed="rId2" cstate="print"/>
          <a:srcRect/>
          <a:stretch>
            <a:fillRect/>
          </a:stretch>
        </p:blipFill>
        <p:spPr bwMode="auto">
          <a:xfrm>
            <a:off x="1691680" y="1309634"/>
            <a:ext cx="5472608" cy="468391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اجتماعات المؤتمر الصهيوني</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899592" y="1207293"/>
            <a:ext cx="7797552" cy="4525963"/>
          </a:xfrm>
        </p:spPr>
        <p:txBody>
          <a:bodyPr/>
          <a:lstStyle/>
          <a:p>
            <a:pPr algn="just"/>
            <a:r>
              <a:rPr lang="ar-SA" sz="2800" dirty="0" smtClean="0">
                <a:latin typeface="Adobe Arabic" pitchFamily="18" charset="-78"/>
                <a:cs typeface="Adobe Arabic" pitchFamily="18" charset="-78"/>
              </a:rPr>
              <a:t>عقد المؤتمر الصهيوني الأول عام </a:t>
            </a:r>
            <a:r>
              <a:rPr lang="ar-SA" sz="2800" dirty="0" smtClean="0">
                <a:solidFill>
                  <a:srgbClr val="C00000"/>
                </a:solidFill>
                <a:latin typeface="Adobe Arabic" pitchFamily="18" charset="-78"/>
                <a:cs typeface="Adobe Arabic" pitchFamily="18" charset="-78"/>
              </a:rPr>
              <a:t>1897</a:t>
            </a:r>
            <a:r>
              <a:rPr lang="ar-SA" sz="2800" dirty="0" smtClean="0">
                <a:latin typeface="Adobe Arabic" pitchFamily="18" charset="-78"/>
                <a:cs typeface="Adobe Arabic" pitchFamily="18" charset="-78"/>
              </a:rPr>
              <a:t> في بازل بسويسرا بهدف توحيد جهود الجمعيات والمنظمات اليهودية؛ وذلك بعد أن انتشرت أفكار هرتزل المتعلقة بإقامة الدولة اليهودية وخصوصاً في شرق أوروربا </a:t>
            </a:r>
          </a:p>
          <a:p>
            <a:pPr algn="just"/>
            <a:r>
              <a:rPr lang="ar-SA" sz="2800" dirty="0" smtClean="0">
                <a:latin typeface="Adobe Arabic" pitchFamily="18" charset="-78"/>
                <a:cs typeface="Adobe Arabic" pitchFamily="18" charset="-78"/>
              </a:rPr>
              <a:t>تم الاتفاق في المؤتمر على إقامة وطن لليهود بموافقة دول العالم وتم تأسيس الوكالة اليهودية كجسم يشرف على تنفيذ الخطة</a:t>
            </a:r>
          </a:p>
          <a:p>
            <a:pPr algn="just"/>
            <a:r>
              <a:rPr lang="ar-SA" sz="2800" dirty="0" smtClean="0">
                <a:latin typeface="Adobe Arabic" pitchFamily="18" charset="-78"/>
                <a:cs typeface="Adobe Arabic" pitchFamily="18" charset="-78"/>
              </a:rPr>
              <a:t>وفي المؤتمر الصهيوني الثاني تم تأسيس بنك لدعم نشاطات الصهيونية (صندوق الاستيطان اليهودي) وسمي البنك البريطاني الفلسطيني؛ الذي تحول فيما بعد ليصبح أسمه بنك ليئومي (البنك الوطني) في المؤتمر الصهيوني الثالث عام </a:t>
            </a:r>
            <a:r>
              <a:rPr lang="ar-SA" sz="2800" dirty="0" smtClean="0">
                <a:solidFill>
                  <a:srgbClr val="C00000"/>
                </a:solidFill>
                <a:latin typeface="Adobe Arabic" pitchFamily="18" charset="-78"/>
                <a:cs typeface="Adobe Arabic" pitchFamily="18" charset="-78"/>
              </a:rPr>
              <a:t>1899</a:t>
            </a:r>
          </a:p>
          <a:p>
            <a:pPr algn="just">
              <a:buNone/>
            </a:pPr>
            <a:endParaRPr lang="en-US" sz="2800" dirty="0">
              <a:latin typeface="Adobe Arabic" pitchFamily="18" charset="-78"/>
              <a:cs typeface="Adobe Arabic" pitchFamily="18"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Image result for The second Zionist Congress 1899"/>
          <p:cNvPicPr>
            <a:picLocks noChangeAspect="1" noChangeArrowheads="1"/>
          </p:cNvPicPr>
          <p:nvPr/>
        </p:nvPicPr>
        <p:blipFill>
          <a:blip r:embed="rId2" cstate="print"/>
          <a:srcRect/>
          <a:stretch>
            <a:fillRect/>
          </a:stretch>
        </p:blipFill>
        <p:spPr bwMode="auto">
          <a:xfrm>
            <a:off x="1547664" y="764704"/>
            <a:ext cx="6172994" cy="4466752"/>
          </a:xfrm>
          <a:prstGeom prst="rect">
            <a:avLst/>
          </a:prstGeom>
          <a:noFill/>
        </p:spPr>
      </p:pic>
      <p:sp>
        <p:nvSpPr>
          <p:cNvPr id="7" name="TextBox 6"/>
          <p:cNvSpPr txBox="1"/>
          <p:nvPr/>
        </p:nvSpPr>
        <p:spPr>
          <a:xfrm>
            <a:off x="1547664" y="5229200"/>
            <a:ext cx="6120680" cy="584775"/>
          </a:xfrm>
          <a:prstGeom prst="rect">
            <a:avLst/>
          </a:prstGeom>
          <a:noFill/>
        </p:spPr>
        <p:txBody>
          <a:bodyPr wrap="square" rtlCol="0">
            <a:spAutoFit/>
          </a:bodyPr>
          <a:lstStyle/>
          <a:p>
            <a:pPr algn="ctr"/>
            <a:r>
              <a:rPr lang="ar-SA" sz="3200" dirty="0" smtClean="0">
                <a:latin typeface="Adobe Arabic" pitchFamily="18" charset="-78"/>
                <a:cs typeface="Adobe Arabic" pitchFamily="18" charset="-78"/>
              </a:rPr>
              <a:t>المؤتمر الصهيوني الثاني في بازل بسويسرا</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اجتماعات المؤتمر الصهيوني</a:t>
            </a:r>
            <a:r>
              <a:rPr lang="ar-SA" b="1" dirty="0" smtClean="0">
                <a:solidFill>
                  <a:srgbClr val="C00000"/>
                </a:solidFill>
                <a:latin typeface="Adobe Arabic" pitchFamily="18" charset="-78"/>
                <a:ea typeface="Tahoma" pitchFamily="34" charset="0"/>
                <a:cs typeface="Adobe Arabic" pitchFamily="18" charset="-78"/>
              </a:rPr>
              <a:t> ..</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355976" y="1124744"/>
            <a:ext cx="4320480" cy="4525963"/>
          </a:xfrm>
        </p:spPr>
        <p:txBody>
          <a:bodyPr/>
          <a:lstStyle/>
          <a:p>
            <a:pPr algn="just"/>
            <a:r>
              <a:rPr lang="ar-SA" dirty="0" smtClean="0">
                <a:latin typeface="Adobe Arabic" pitchFamily="18" charset="-78"/>
                <a:cs typeface="Adobe Arabic" pitchFamily="18" charset="-78"/>
              </a:rPr>
              <a:t>في عام </a:t>
            </a:r>
            <a:r>
              <a:rPr lang="ar-SA" dirty="0" smtClean="0">
                <a:solidFill>
                  <a:srgbClr val="C00000"/>
                </a:solidFill>
                <a:latin typeface="Adobe Arabic" pitchFamily="18" charset="-78"/>
                <a:cs typeface="Adobe Arabic" pitchFamily="18" charset="-78"/>
              </a:rPr>
              <a:t>1901</a:t>
            </a:r>
            <a:r>
              <a:rPr lang="ar-SA" dirty="0" smtClean="0">
                <a:latin typeface="Adobe Arabic" pitchFamily="18" charset="-78"/>
                <a:cs typeface="Adobe Arabic" pitchFamily="18" charset="-78"/>
              </a:rPr>
              <a:t> وبعد المؤتمر الصهيوني الخامس تم تأسيس صندوق ( الكيرن كايميت ليسرائيل) كصندوق لشراء الأراضي في فلسطين</a:t>
            </a:r>
          </a:p>
        </p:txBody>
      </p:sp>
      <p:pic>
        <p:nvPicPr>
          <p:cNvPr id="122882" name="Picture 2" descr="Image result for The fifth Zionist Congress 1901"/>
          <p:cNvPicPr>
            <a:picLocks noChangeAspect="1" noChangeArrowheads="1"/>
          </p:cNvPicPr>
          <p:nvPr/>
        </p:nvPicPr>
        <p:blipFill>
          <a:blip r:embed="rId2" cstate="print"/>
          <a:srcRect l="17640" r="16841"/>
          <a:stretch>
            <a:fillRect/>
          </a:stretch>
        </p:blipFill>
        <p:spPr bwMode="auto">
          <a:xfrm>
            <a:off x="899592" y="1124744"/>
            <a:ext cx="2880320" cy="439615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اجتماعات المؤتمر الصهيوني</a:t>
            </a:r>
            <a:r>
              <a:rPr lang="ar-SA" b="1" dirty="0" smtClean="0">
                <a:solidFill>
                  <a:srgbClr val="C00000"/>
                </a:solidFill>
                <a:latin typeface="Adobe Arabic" pitchFamily="18" charset="-78"/>
                <a:ea typeface="Tahoma" pitchFamily="34" charset="0"/>
                <a:cs typeface="Adobe Arabic" pitchFamily="18" charset="-78"/>
              </a:rPr>
              <a:t> ..</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283968" y="1236042"/>
            <a:ext cx="4680520" cy="4525963"/>
          </a:xfrm>
        </p:spPr>
        <p:txBody>
          <a:bodyPr/>
          <a:lstStyle/>
          <a:p>
            <a:pPr algn="just"/>
            <a:r>
              <a:rPr lang="ar-SA" sz="2800" dirty="0" smtClean="0">
                <a:latin typeface="Adobe Arabic" pitchFamily="18" charset="-78"/>
                <a:cs typeface="Adobe Arabic" pitchFamily="18" charset="-78"/>
              </a:rPr>
              <a:t>في المؤتمر الصهيوني السادس </a:t>
            </a:r>
            <a:r>
              <a:rPr lang="ar-SA" sz="2800" dirty="0" smtClean="0">
                <a:solidFill>
                  <a:srgbClr val="C00000"/>
                </a:solidFill>
                <a:latin typeface="Adobe Arabic" pitchFamily="18" charset="-78"/>
                <a:cs typeface="Adobe Arabic" pitchFamily="18" charset="-78"/>
              </a:rPr>
              <a:t>23/8/1903</a:t>
            </a:r>
            <a:r>
              <a:rPr lang="ar-SA" sz="2800" dirty="0" smtClean="0">
                <a:latin typeface="Adobe Arabic" pitchFamily="18" charset="-78"/>
                <a:cs typeface="Adobe Arabic" pitchFamily="18" charset="-78"/>
              </a:rPr>
              <a:t> وبعد اضطرابات كيشينيف التي قتل فيها عدد من اليهود؛ أعلن هرتزل عن فشله في اقناع الدول الأوروبية وعلى رأسها بريطانيا بالموافقة على الاستيطان في فلسطين وأنه قد عرض عليه الاستيطان في أوغندا، تقوم خطة أوغندا على الاستيطان في منطقة تبلغ مساحتها </a:t>
            </a:r>
            <a:r>
              <a:rPr lang="ar-SA" sz="2800" dirty="0" smtClean="0">
                <a:solidFill>
                  <a:srgbClr val="C00000"/>
                </a:solidFill>
                <a:latin typeface="Adobe Arabic" pitchFamily="18" charset="-78"/>
                <a:cs typeface="Adobe Arabic" pitchFamily="18" charset="-78"/>
              </a:rPr>
              <a:t>13</a:t>
            </a:r>
            <a:r>
              <a:rPr lang="ar-SA" sz="2800" dirty="0" smtClean="0">
                <a:latin typeface="Adobe Arabic" pitchFamily="18" charset="-78"/>
                <a:cs typeface="Adobe Arabic" pitchFamily="18" charset="-78"/>
              </a:rPr>
              <a:t> ألف كم</a:t>
            </a:r>
            <a:r>
              <a:rPr lang="ar-SA" sz="2800" baseline="30000" dirty="0" smtClean="0">
                <a:latin typeface="Adobe Arabic" pitchFamily="18" charset="-78"/>
                <a:cs typeface="Adobe Arabic" pitchFamily="18" charset="-78"/>
              </a:rPr>
              <a:t>2</a:t>
            </a:r>
            <a:r>
              <a:rPr lang="ar-SA" sz="2800" dirty="0" smtClean="0">
                <a:latin typeface="Adobe Arabic" pitchFamily="18" charset="-78"/>
                <a:cs typeface="Adobe Arabic" pitchFamily="18" charset="-78"/>
              </a:rPr>
              <a:t>  تستعمرها </a:t>
            </a:r>
            <a:r>
              <a:rPr lang="ar-SA" sz="2800" dirty="0" smtClean="0">
                <a:latin typeface="Adobe Arabic" pitchFamily="18" charset="-78"/>
                <a:cs typeface="Adobe Arabic" pitchFamily="18" charset="-78"/>
              </a:rPr>
              <a:t>بريطانيا.</a:t>
            </a:r>
            <a:endParaRPr lang="ar-SA" sz="2800" dirty="0" smtClean="0">
              <a:latin typeface="Adobe Arabic" pitchFamily="18" charset="-78"/>
              <a:cs typeface="Adobe Arabic" pitchFamily="18" charset="-78"/>
            </a:endParaRPr>
          </a:p>
        </p:txBody>
      </p:sp>
      <p:pic>
        <p:nvPicPr>
          <p:cNvPr id="122884" name="Picture 4" descr="Image result for The sixth Zionist Congress 1903"/>
          <p:cNvPicPr>
            <a:picLocks noChangeAspect="1" noChangeArrowheads="1"/>
          </p:cNvPicPr>
          <p:nvPr/>
        </p:nvPicPr>
        <p:blipFill>
          <a:blip r:embed="rId2" cstate="print"/>
          <a:srcRect/>
          <a:stretch>
            <a:fillRect/>
          </a:stretch>
        </p:blipFill>
        <p:spPr bwMode="auto">
          <a:xfrm>
            <a:off x="516191" y="3645024"/>
            <a:ext cx="3384376" cy="1761731"/>
          </a:xfrm>
          <a:prstGeom prst="rect">
            <a:avLst/>
          </a:prstGeom>
          <a:noFill/>
        </p:spPr>
      </p:pic>
      <p:pic>
        <p:nvPicPr>
          <p:cNvPr id="135170" name="Picture 2" descr="Related image"/>
          <p:cNvPicPr>
            <a:picLocks noChangeAspect="1" noChangeArrowheads="1"/>
          </p:cNvPicPr>
          <p:nvPr/>
        </p:nvPicPr>
        <p:blipFill>
          <a:blip r:embed="rId3" cstate="print"/>
          <a:srcRect/>
          <a:stretch>
            <a:fillRect/>
          </a:stretch>
        </p:blipFill>
        <p:spPr bwMode="auto">
          <a:xfrm>
            <a:off x="372175" y="1268760"/>
            <a:ext cx="3528392" cy="179409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اجتماعات المؤتمر الصهيوني</a:t>
            </a:r>
            <a:r>
              <a:rPr lang="ar-SA" b="1" dirty="0" smtClean="0">
                <a:solidFill>
                  <a:srgbClr val="C00000"/>
                </a:solidFill>
                <a:latin typeface="Adobe Arabic" pitchFamily="18" charset="-78"/>
                <a:ea typeface="Tahoma" pitchFamily="34" charset="0"/>
                <a:cs typeface="Adobe Arabic" pitchFamily="18" charset="-78"/>
              </a:rPr>
              <a:t>..</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279301"/>
            <a:ext cx="8229600" cy="4525963"/>
          </a:xfrm>
        </p:spPr>
        <p:txBody>
          <a:bodyPr/>
          <a:lstStyle/>
          <a:p>
            <a:pPr algn="just"/>
            <a:r>
              <a:rPr lang="ar-SA" sz="2800" dirty="0" smtClean="0">
                <a:latin typeface="Adobe Arabic" pitchFamily="18" charset="-78"/>
                <a:cs typeface="Adobe Arabic" pitchFamily="18" charset="-78"/>
              </a:rPr>
              <a:t>أيد هرتزل الفكرة كونها تعني اعتراف رسمي من بريطانيا بالحركة الصهيونية وضرورة حلّ المشكلة اليهودية، عارض الفكرة صهاينة روسيا وعلى رأسهم مناحيم أوسيشكين وحاييم فايتسمن لأنها ستقضي على فكرة إقامة الدولة في فلسطين، وكحل وسط بين الطرفين تم الاتفاق على تبني الخطة على ألا يتم تمويل نشاطات خطة اوغندا من صندوق الاستيطان او الكيرن كييمت، أيد الخطة </a:t>
            </a:r>
            <a:r>
              <a:rPr lang="ar-SA" sz="2800" dirty="0" smtClean="0">
                <a:solidFill>
                  <a:srgbClr val="C00000"/>
                </a:solidFill>
                <a:latin typeface="Adobe Arabic" pitchFamily="18" charset="-78"/>
                <a:cs typeface="Adobe Arabic" pitchFamily="18" charset="-78"/>
              </a:rPr>
              <a:t>292</a:t>
            </a:r>
            <a:r>
              <a:rPr lang="ar-SA" sz="2800" dirty="0" smtClean="0">
                <a:latin typeface="Adobe Arabic" pitchFamily="18" charset="-78"/>
                <a:cs typeface="Adobe Arabic" pitchFamily="18" charset="-78"/>
              </a:rPr>
              <a:t> عضو وعارضها </a:t>
            </a:r>
            <a:r>
              <a:rPr lang="ar-SA" sz="2800" dirty="0" smtClean="0">
                <a:solidFill>
                  <a:srgbClr val="C00000"/>
                </a:solidFill>
                <a:latin typeface="Adobe Arabic" pitchFamily="18" charset="-78"/>
                <a:cs typeface="Adobe Arabic" pitchFamily="18" charset="-78"/>
              </a:rPr>
              <a:t>176</a:t>
            </a:r>
            <a:r>
              <a:rPr lang="ar-SA" sz="2800" dirty="0" smtClean="0">
                <a:latin typeface="Adobe Arabic" pitchFamily="18" charset="-78"/>
                <a:cs typeface="Adobe Arabic" pitchFamily="18" charset="-78"/>
              </a:rPr>
              <a:t> وامتنع عن التصويت </a:t>
            </a:r>
            <a:r>
              <a:rPr lang="ar-SA" sz="2800" dirty="0" smtClean="0">
                <a:solidFill>
                  <a:srgbClr val="C00000"/>
                </a:solidFill>
                <a:latin typeface="Adobe Arabic" pitchFamily="18" charset="-78"/>
                <a:cs typeface="Adobe Arabic" pitchFamily="18" charset="-78"/>
              </a:rPr>
              <a:t>143</a:t>
            </a:r>
            <a:r>
              <a:rPr lang="ar-SA" sz="2800" dirty="0" smtClean="0">
                <a:latin typeface="Adobe Arabic" pitchFamily="18" charset="-78"/>
                <a:cs typeface="Adobe Arabic" pitchFamily="18" charset="-78"/>
              </a:rPr>
              <a:t>، عقب ذلك ذهبت بعثة لفحص امكانية الاستيطان في أوغندا فوجدت أن الامور غير ملائمة وتزامن ذلك مع تغير المناخ السياسي في بريطانيا، فتم إعادة الموضوع بعد موت هرتزل في المؤتمر السابع وصوت على التخلي عن الخطة.</a:t>
            </a:r>
            <a:endParaRPr lang="en-US" sz="2800" dirty="0">
              <a:latin typeface="Adobe Arabic" pitchFamily="18" charset="-78"/>
              <a:cs typeface="Adobe Arabic" pitchFamily="18"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أفكار هرتزل السياسية</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نظرية هرتزل بإقامة دولة لليهود كرد على معاداة السامية استمدت جذورها من الفكر اليهودي التقليدي مع تطعيمها بالعقلانية والليبرالية، اعتقد هرتزل أن تقرير مصير اليهود مرتبط بإرادتهم للتغيير ورغبتهم بالهجرة من إجل إقامة الدولة، لذلك لا بد من رواد يقومون بالبدء بالاستيطان ومن ثم يتبعهم رجال الأعمال والجمهور بدافع من الفكر والدين اليهودي لإقامة دولة العدالة الاجتماعية والمساواة بالحقوق</a:t>
            </a:r>
            <a:endParaRPr lang="en-US" dirty="0">
              <a:latin typeface="Adobe Arabic" pitchFamily="18" charset="-78"/>
              <a:cs typeface="Adobe Arabic" pitchFamily="18"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أفكار هرتزل السياسية</a:t>
            </a:r>
            <a:r>
              <a:rPr lang="ar-SA" b="1" dirty="0" smtClean="0">
                <a:solidFill>
                  <a:srgbClr val="C00000"/>
                </a:solidFill>
                <a:latin typeface="Adobe Arabic" pitchFamily="18" charset="-78"/>
                <a:ea typeface="Tahoma" pitchFamily="34" charset="0"/>
                <a:cs typeface="Adobe Arabic" pitchFamily="18" charset="-78"/>
              </a:rPr>
              <a:t>..</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2447764" y="1124744"/>
            <a:ext cx="6696236" cy="4525963"/>
          </a:xfrm>
        </p:spPr>
        <p:txBody>
          <a:bodyPr/>
          <a:lstStyle/>
          <a:p>
            <a:pPr algn="just"/>
            <a:r>
              <a:rPr lang="ar-SA" sz="2800" dirty="0" smtClean="0">
                <a:latin typeface="Adobe Arabic" pitchFamily="18" charset="-78"/>
                <a:cs typeface="Adobe Arabic" pitchFamily="18" charset="-78"/>
              </a:rPr>
              <a:t>لذلك اقترح هرتزل علم للدولة مرسوم على أرضية </a:t>
            </a:r>
          </a:p>
          <a:p>
            <a:pPr algn="just">
              <a:buNone/>
            </a:pPr>
            <a:r>
              <a:rPr lang="ar-SA" sz="2800" dirty="0" smtClean="0">
                <a:latin typeface="Adobe Arabic" pitchFamily="18" charset="-78"/>
                <a:cs typeface="Adobe Arabic" pitchFamily="18" charset="-78"/>
              </a:rPr>
              <a:t>	بيضاء وفيه سبع نجوم مذهبة كتعبير عن سبع ساعات عمل يومية</a:t>
            </a:r>
          </a:p>
          <a:p>
            <a:pPr algn="just"/>
            <a:r>
              <a:rPr lang="ar-SA" sz="2800" dirty="0" smtClean="0">
                <a:latin typeface="Adobe Arabic" pitchFamily="18" charset="-78"/>
                <a:cs typeface="Adobe Arabic" pitchFamily="18" charset="-78"/>
              </a:rPr>
              <a:t>نجد ان أفكار هرتزل السياسية كانت عبارة عن خليط من الفكر الاشتراكي والليبرالي فهو يدعو لأن تبني الشركات اليهودية البيوت ومن ثم تمنحها للمستوطنين والعمال بسعر رمزي كما أن يوم العمل سبع ساعات بالإضافة للمساواة في حقوق المرأة، ورعاية غير القادرين على العمل، أضف لذلك فرض التجنيد الاجباري لمدة سنتين في نفس الوقت يجب ألا تتعدى نسبة أفراد الجيش والأمن </a:t>
            </a:r>
            <a:r>
              <a:rPr lang="ar-SA" sz="2800" dirty="0" smtClean="0">
                <a:solidFill>
                  <a:srgbClr val="C00000"/>
                </a:solidFill>
                <a:latin typeface="Adobe Arabic" pitchFamily="18" charset="-78"/>
                <a:cs typeface="Adobe Arabic" pitchFamily="18" charset="-78"/>
              </a:rPr>
              <a:t>10</a:t>
            </a:r>
            <a:r>
              <a:rPr lang="ar-SA" sz="2800" dirty="0" smtClean="0">
                <a:latin typeface="Adobe Arabic" pitchFamily="18" charset="-78"/>
                <a:cs typeface="Adobe Arabic" pitchFamily="18" charset="-78"/>
              </a:rPr>
              <a:t> بالمائة من مجموع </a:t>
            </a:r>
            <a:r>
              <a:rPr lang="ar-SA" sz="2800" dirty="0" smtClean="0">
                <a:latin typeface="Adobe Arabic" pitchFamily="18" charset="-78"/>
                <a:cs typeface="Adobe Arabic" pitchFamily="18" charset="-78"/>
              </a:rPr>
              <a:t>السكان.</a:t>
            </a:r>
            <a:endParaRPr lang="ar-SA" sz="2800" dirty="0" smtClean="0">
              <a:latin typeface="Adobe Arabic" pitchFamily="18" charset="-78"/>
              <a:cs typeface="Adobe Arabic" pitchFamily="18" charset="-78"/>
            </a:endParaRPr>
          </a:p>
        </p:txBody>
      </p:sp>
      <p:pic>
        <p:nvPicPr>
          <p:cNvPr id="119810" name="Picture 2" descr="https://upload.wikimedia.org/wikipedia/commons/thumb/0/06/Flag_of_the_First_Zionist_Congress_1897.svg/660px-Flag_of_the_First_Zionist_Congress_1897.svg.png"/>
          <p:cNvPicPr>
            <a:picLocks noChangeAspect="1" noChangeArrowheads="1"/>
          </p:cNvPicPr>
          <p:nvPr/>
        </p:nvPicPr>
        <p:blipFill>
          <a:blip r:embed="rId2" cstate="print"/>
          <a:srcRect/>
          <a:stretch>
            <a:fillRect/>
          </a:stretch>
        </p:blipFill>
        <p:spPr bwMode="auto">
          <a:xfrm>
            <a:off x="179512" y="1412776"/>
            <a:ext cx="2124236" cy="15448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أفكار هرتزل السياسية</a:t>
            </a:r>
            <a:r>
              <a:rPr lang="ar-SA" b="1" dirty="0" smtClean="0">
                <a:solidFill>
                  <a:srgbClr val="C00000"/>
                </a:solidFill>
                <a:latin typeface="Adobe Arabic" pitchFamily="18" charset="-78"/>
                <a:ea typeface="Tahoma" pitchFamily="34" charset="0"/>
                <a:cs typeface="Adobe Arabic" pitchFamily="18" charset="-78"/>
              </a:rPr>
              <a:t>..</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التعليم يكون مجاني من حضانة الأطفال وحتى الجامعة، تهتم الدولة برعاية البيئة مع مراعاة الأخذ بأسباب التطور وتوفير البنية التحتية من كهرباء وماء، أيضاً سوف تكون في الدولة حرية للأديان مع إعطاء صلاحيات محدودة لرجال الدين بمعنى دولة علمانية.</a:t>
            </a:r>
            <a:endParaRPr lang="en-US" dirty="0">
              <a:latin typeface="Adobe Arabic" pitchFamily="18" charset="-78"/>
              <a:cs typeface="Adobe Arabic" pitchFamily="18"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4924"/>
            <a:ext cx="5616624" cy="1512168"/>
          </a:xfrm>
        </p:spPr>
        <p:txBody>
          <a:bodyPr/>
          <a:lstStyle/>
          <a:p>
            <a:pPr algn="r"/>
            <a:r>
              <a:rPr lang="ar-SA" sz="4800" b="1" spc="50" dirty="0" smtClean="0">
                <a:ln w="11430"/>
                <a:solidFill>
                  <a:srgbClr val="C00000"/>
                </a:solidFill>
                <a:effectLst>
                  <a:outerShdw blurRad="76200" dist="50800" dir="5400000" algn="tl" rotWithShape="0">
                    <a:srgbClr val="000000">
                      <a:alpha val="65000"/>
                    </a:srgbClr>
                  </a:outerShdw>
                </a:effectLst>
                <a:latin typeface="Adobe Arabic" pitchFamily="18" charset="-78"/>
                <a:cs typeface="Adobe Arabic" pitchFamily="18" charset="-78"/>
              </a:rPr>
              <a:t>قادة ومنظرون صهاينة</a:t>
            </a:r>
          </a:p>
        </p:txBody>
      </p:sp>
      <p:sp>
        <p:nvSpPr>
          <p:cNvPr id="18" name="Oval 17"/>
          <p:cNvSpPr/>
          <p:nvPr/>
        </p:nvSpPr>
        <p:spPr>
          <a:xfrm>
            <a:off x="6479704" y="445059"/>
            <a:ext cx="2664296" cy="2520280"/>
          </a:xfrm>
          <a:prstGeom prst="ellipse">
            <a:avLst/>
          </a:prstGeom>
          <a:blipFill>
            <a:blip r:embed="rId2" cstate="print"/>
            <a:stretch>
              <a:fillRect/>
            </a:stretch>
          </a:bli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275856" y="-27384"/>
            <a:ext cx="2664296" cy="2520280"/>
          </a:xfrm>
          <a:prstGeom prst="ellipse">
            <a:avLst/>
          </a:prstGeom>
          <a:blipFill>
            <a:blip r:embed="rId3" cstate="print"/>
            <a:stretch>
              <a:fillRect/>
            </a:stretch>
          </a:bli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92080" y="3645024"/>
            <a:ext cx="2664296" cy="2520280"/>
          </a:xfrm>
          <a:prstGeom prst="ellipse">
            <a:avLst/>
          </a:prstGeom>
          <a:blipFill>
            <a:blip r:embed="rId4" cstate="print"/>
            <a:stretch>
              <a:fillRect/>
            </a:stretch>
          </a:bli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43608" y="3501008"/>
            <a:ext cx="2664296" cy="2520280"/>
          </a:xfrm>
          <a:prstGeom prst="ellipse">
            <a:avLst/>
          </a:prstGeom>
          <a:blipFill>
            <a:blip r:embed="rId5" cstate="print"/>
            <a:stretch>
              <a:fillRect/>
            </a:stretch>
          </a:bli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530" y="396409"/>
            <a:ext cx="2664296" cy="2520280"/>
          </a:xfrm>
          <a:prstGeom prst="ellipse">
            <a:avLst/>
          </a:prstGeom>
          <a:blipFill>
            <a:blip r:embed="rId6" cstate="print"/>
            <a:stretch>
              <a:fillRect/>
            </a:stretch>
          </a:bli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6419056"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ثانياً: فلاديمير جابوتينسكي</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2282879" y="1340768"/>
            <a:ext cx="6414265" cy="4525963"/>
          </a:xfrm>
        </p:spPr>
        <p:txBody>
          <a:bodyPr/>
          <a:lstStyle/>
          <a:p>
            <a:pPr algn="just"/>
            <a:r>
              <a:rPr lang="ar-SA" sz="2800" dirty="0" smtClean="0">
                <a:latin typeface="Adobe Arabic" pitchFamily="18" charset="-78"/>
                <a:cs typeface="Adobe Arabic" pitchFamily="18" charset="-78"/>
              </a:rPr>
              <a:t>ولد فلاديمير زئيف جابوتينسكي في مدينة أوديسا </a:t>
            </a:r>
          </a:p>
          <a:p>
            <a:pPr algn="just">
              <a:buNone/>
            </a:pPr>
            <a:r>
              <a:rPr lang="ar-SA" sz="2800" dirty="0" smtClean="0">
                <a:latin typeface="Adobe Arabic" pitchFamily="18" charset="-78"/>
                <a:cs typeface="Adobe Arabic" pitchFamily="18" charset="-78"/>
              </a:rPr>
              <a:t>	التابعة </a:t>
            </a:r>
            <a:r>
              <a:rPr lang="ar-SA" sz="2800" dirty="0" smtClean="0">
                <a:latin typeface="Adobe Arabic" pitchFamily="18" charset="-78"/>
                <a:cs typeface="Adobe Arabic" pitchFamily="18" charset="-78"/>
              </a:rPr>
              <a:t>للإمبراطورية الروسية </a:t>
            </a:r>
            <a:r>
              <a:rPr lang="ar-SA" sz="2800" dirty="0" smtClean="0">
                <a:latin typeface="Adobe Arabic" pitchFamily="18" charset="-78"/>
                <a:cs typeface="Adobe Arabic" pitchFamily="18" charset="-78"/>
              </a:rPr>
              <a:t>بتاريخ </a:t>
            </a:r>
            <a:r>
              <a:rPr lang="ar-SA" sz="2800" dirty="0" smtClean="0">
                <a:solidFill>
                  <a:srgbClr val="C00000"/>
                </a:solidFill>
                <a:latin typeface="Adobe Arabic" pitchFamily="18" charset="-78"/>
                <a:cs typeface="Adobe Arabic" pitchFamily="18" charset="-78"/>
              </a:rPr>
              <a:t>18/10/1880</a:t>
            </a:r>
            <a:endParaRPr lang="ar-SA"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في عمر الخامسة انتقل مع عائلته للسكن في  ألمانيا وبعدها بسنة توفي والده </a:t>
            </a:r>
          </a:p>
          <a:p>
            <a:pPr algn="just"/>
            <a:r>
              <a:rPr lang="ar-SA" sz="2800" dirty="0" smtClean="0">
                <a:latin typeface="Adobe Arabic" pitchFamily="18" charset="-78"/>
                <a:cs typeface="Adobe Arabic" pitchFamily="18" charset="-78"/>
              </a:rPr>
              <a:t>أرسلته أمه لجيمنيسيه للتعلم في سن السابعة بعد عودتهم لأوديسا </a:t>
            </a:r>
          </a:p>
          <a:p>
            <a:pPr algn="just"/>
            <a:r>
              <a:rPr lang="ar-SA" sz="2800" dirty="0" smtClean="0">
                <a:latin typeface="Adobe Arabic" pitchFamily="18" charset="-78"/>
                <a:cs typeface="Adobe Arabic" pitchFamily="18" charset="-78"/>
              </a:rPr>
              <a:t>تعلم لغات الروسية/ الايديش/  الانكليزية/  الألمانية/ الفرنسية/  الايطالية/ اليونانية/ اللاتينية</a:t>
            </a:r>
          </a:p>
          <a:p>
            <a:pPr algn="just"/>
            <a:r>
              <a:rPr lang="ar-SA" sz="2800" dirty="0" smtClean="0">
                <a:latin typeface="Adobe Arabic" pitchFamily="18" charset="-78"/>
                <a:cs typeface="Adobe Arabic" pitchFamily="18" charset="-78"/>
              </a:rPr>
              <a:t>كتب عدة قصائد واغاني في شبابه </a:t>
            </a:r>
            <a:r>
              <a:rPr lang="ar-SA" sz="2800" dirty="0" smtClean="0">
                <a:latin typeface="Adobe Arabic" pitchFamily="18" charset="-78"/>
                <a:cs typeface="Adobe Arabic" pitchFamily="18" charset="-78"/>
              </a:rPr>
              <a:t>المبكر.</a:t>
            </a:r>
            <a:endParaRPr lang="ar-SA" sz="2800" dirty="0" smtClean="0">
              <a:latin typeface="Adobe Arabic" pitchFamily="18" charset="-78"/>
              <a:cs typeface="Adobe Arabic" pitchFamily="18" charset="-78"/>
            </a:endParaRPr>
          </a:p>
        </p:txBody>
      </p:sp>
      <p:pic>
        <p:nvPicPr>
          <p:cNvPr id="5" name="Picture 4" descr="Image result for ‫فلاديمير جابوتينسكي‬‎"/>
          <p:cNvPicPr>
            <a:picLocks noChangeAspect="1" noChangeArrowheads="1"/>
          </p:cNvPicPr>
          <p:nvPr/>
        </p:nvPicPr>
        <p:blipFill>
          <a:blip r:embed="rId2" cstate="print"/>
          <a:srcRect/>
          <a:stretch>
            <a:fillRect/>
          </a:stretch>
        </p:blipFill>
        <p:spPr bwMode="auto">
          <a:xfrm>
            <a:off x="179512" y="206128"/>
            <a:ext cx="2103367" cy="235877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6419056"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2771800" y="1340768"/>
            <a:ext cx="5925344" cy="4525963"/>
          </a:xfrm>
        </p:spPr>
        <p:txBody>
          <a:bodyPr/>
          <a:lstStyle/>
          <a:p>
            <a:pPr algn="just"/>
            <a:r>
              <a:rPr lang="ar-SA" sz="2800" dirty="0" smtClean="0">
                <a:latin typeface="Adobe Arabic" pitchFamily="18" charset="-78"/>
                <a:cs typeface="Adobe Arabic" pitchFamily="18" charset="-78"/>
              </a:rPr>
              <a:t>تأثر كغيره من أبناء جيله بالثورة الروسية الذين </a:t>
            </a:r>
          </a:p>
          <a:p>
            <a:pPr algn="just">
              <a:buNone/>
            </a:pPr>
            <a:r>
              <a:rPr lang="ar-SA" sz="2800" dirty="0" smtClean="0">
                <a:latin typeface="Adobe Arabic" pitchFamily="18" charset="-78"/>
                <a:cs typeface="Adobe Arabic" pitchFamily="18" charset="-78"/>
              </a:rPr>
              <a:t>	كانوا منقسمين بين الماركسية والاشتراكية</a:t>
            </a:r>
          </a:p>
          <a:p>
            <a:pPr algn="just"/>
            <a:r>
              <a:rPr lang="ar-SA" sz="2800" dirty="0" smtClean="0">
                <a:latin typeface="Adobe Arabic" pitchFamily="18" charset="-78"/>
                <a:cs typeface="Adobe Arabic" pitchFamily="18" charset="-78"/>
              </a:rPr>
              <a:t>جابوتينسكي كان ملحداً ولم يطلع في شبابه على الديانة اليهودية، عند انتقاله إلى بيرن كان يعرف نفسه كصهيوني ودعا إلى حل المسألة اليهودية</a:t>
            </a:r>
          </a:p>
          <a:p>
            <a:pPr algn="just"/>
            <a:r>
              <a:rPr lang="ar-SA" sz="2800" dirty="0" smtClean="0">
                <a:latin typeface="Adobe Arabic" pitchFamily="18" charset="-78"/>
                <a:cs typeface="Adobe Arabic" pitchFamily="18" charset="-78"/>
              </a:rPr>
              <a:t>انضم لفترة قصيرة لاتحاد الطلاب الاشتراكيين في بيرن </a:t>
            </a:r>
          </a:p>
          <a:p>
            <a:pPr algn="just"/>
            <a:r>
              <a:rPr lang="ar-SA" sz="2800" dirty="0" smtClean="0">
                <a:latin typeface="Adobe Arabic" pitchFamily="18" charset="-78"/>
                <a:cs typeface="Adobe Arabic" pitchFamily="18" charset="-78"/>
              </a:rPr>
              <a:t>تم تعيينه ككاتب في صحيفة بروما أثناء دراسته للحقوق في روما، لم يكتف بدراسة الحقوق بل توجه لدراسة الأدب والفن </a:t>
            </a:r>
            <a:r>
              <a:rPr lang="ar-SA" sz="2800" dirty="0" smtClean="0">
                <a:latin typeface="Adobe Arabic" pitchFamily="18" charset="-78"/>
                <a:cs typeface="Adobe Arabic" pitchFamily="18" charset="-78"/>
              </a:rPr>
              <a:t>والموسيقى.</a:t>
            </a:r>
            <a:endParaRPr lang="en-US" sz="2800" dirty="0" smtClean="0">
              <a:latin typeface="Adobe Arabic" pitchFamily="18" charset="-78"/>
              <a:cs typeface="Adobe Arabic" pitchFamily="18" charset="-78"/>
            </a:endParaRPr>
          </a:p>
        </p:txBody>
      </p:sp>
      <p:pic>
        <p:nvPicPr>
          <p:cNvPr id="4" name="Picture 3" descr="Image result for ‫فلاديمير جابوتينسكي‬‎"/>
          <p:cNvPicPr>
            <a:picLocks noChangeAspect="1" noChangeArrowheads="1"/>
          </p:cNvPicPr>
          <p:nvPr/>
        </p:nvPicPr>
        <p:blipFill>
          <a:blip r:embed="rId2" cstate="print"/>
          <a:srcRect/>
          <a:stretch>
            <a:fillRect/>
          </a:stretch>
        </p:blipFill>
        <p:spPr bwMode="auto">
          <a:xfrm>
            <a:off x="367833" y="404664"/>
            <a:ext cx="2103367" cy="23587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6419056"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2627784" y="1268760"/>
            <a:ext cx="6069360" cy="4525963"/>
          </a:xfrm>
        </p:spPr>
        <p:txBody>
          <a:bodyPr/>
          <a:lstStyle/>
          <a:p>
            <a:pPr algn="just"/>
            <a:r>
              <a:rPr lang="ar-SA" sz="2800" dirty="0" smtClean="0">
                <a:latin typeface="Adobe Arabic" pitchFamily="18" charset="-78"/>
                <a:cs typeface="Adobe Arabic" pitchFamily="18" charset="-78"/>
              </a:rPr>
              <a:t>عمل جابوتينسكي ككاتب في صحيفة ليبرالية في روما </a:t>
            </a:r>
          </a:p>
          <a:p>
            <a:pPr algn="just"/>
            <a:r>
              <a:rPr lang="ar-SA" sz="2800" dirty="0" smtClean="0">
                <a:latin typeface="Adobe Arabic" pitchFamily="18" charset="-78"/>
                <a:cs typeface="Adobe Arabic" pitchFamily="18" charset="-78"/>
              </a:rPr>
              <a:t>سافر إلى اوديسا عام </a:t>
            </a:r>
            <a:r>
              <a:rPr lang="ar-SA" sz="2800" dirty="0" smtClean="0">
                <a:solidFill>
                  <a:srgbClr val="C00000"/>
                </a:solidFill>
                <a:latin typeface="Adobe Arabic" pitchFamily="18" charset="-78"/>
                <a:cs typeface="Adobe Arabic" pitchFamily="18" charset="-78"/>
              </a:rPr>
              <a:t>1901</a:t>
            </a:r>
            <a:r>
              <a:rPr lang="ar-SA" sz="2800" dirty="0" smtClean="0">
                <a:latin typeface="Adobe Arabic" pitchFamily="18" charset="-78"/>
                <a:cs typeface="Adobe Arabic" pitchFamily="18" charset="-78"/>
              </a:rPr>
              <a:t>  وتفرغ للكتابة تاركاً دراسة </a:t>
            </a:r>
          </a:p>
          <a:p>
            <a:pPr algn="just">
              <a:buNone/>
            </a:pPr>
            <a:r>
              <a:rPr lang="ar-SA" sz="2800" dirty="0" smtClean="0">
                <a:latin typeface="Adobe Arabic" pitchFamily="18" charset="-78"/>
                <a:cs typeface="Adobe Arabic" pitchFamily="18" charset="-78"/>
              </a:rPr>
              <a:t>	الحقوق </a:t>
            </a:r>
          </a:p>
          <a:p>
            <a:pPr algn="just"/>
            <a:r>
              <a:rPr lang="ar-SA" sz="2800" dirty="0" smtClean="0">
                <a:latin typeface="Adobe Arabic" pitchFamily="18" charset="-78"/>
                <a:cs typeface="Adobe Arabic" pitchFamily="18" charset="-78"/>
              </a:rPr>
              <a:t>في عام </a:t>
            </a:r>
            <a:r>
              <a:rPr lang="ar-SA" sz="2800" dirty="0" smtClean="0">
                <a:solidFill>
                  <a:srgbClr val="C00000"/>
                </a:solidFill>
                <a:latin typeface="Adobe Arabic" pitchFamily="18" charset="-78"/>
                <a:cs typeface="Adobe Arabic" pitchFamily="18" charset="-78"/>
              </a:rPr>
              <a:t>1902</a:t>
            </a:r>
            <a:r>
              <a:rPr lang="ar-SA" sz="2800" dirty="0" smtClean="0">
                <a:latin typeface="Adobe Arabic" pitchFamily="18" charset="-78"/>
                <a:cs typeface="Adobe Arabic" pitchFamily="18" charset="-78"/>
              </a:rPr>
              <a:t> اعتقل على خلفية كتاباته </a:t>
            </a:r>
          </a:p>
          <a:p>
            <a:pPr algn="just"/>
            <a:r>
              <a:rPr lang="ar-SA" sz="2800" dirty="0" smtClean="0">
                <a:latin typeface="Adobe Arabic" pitchFamily="18" charset="-78"/>
                <a:cs typeface="Adobe Arabic" pitchFamily="18" charset="-78"/>
              </a:rPr>
              <a:t>وفي السجن التقى بالعديد من اليهود أصحاب الفكر الثوري مما أثر فيه بشكل كبير </a:t>
            </a:r>
          </a:p>
          <a:p>
            <a:pPr algn="just"/>
            <a:r>
              <a:rPr lang="ar-SA" sz="2800" dirty="0" smtClean="0">
                <a:latin typeface="Adobe Arabic" pitchFamily="18" charset="-78"/>
                <a:cs typeface="Adobe Arabic" pitchFamily="18" charset="-78"/>
              </a:rPr>
              <a:t>في عام </a:t>
            </a:r>
            <a:r>
              <a:rPr lang="ar-SA" sz="2800" dirty="0" smtClean="0">
                <a:solidFill>
                  <a:srgbClr val="C00000"/>
                </a:solidFill>
                <a:latin typeface="Adobe Arabic" pitchFamily="18" charset="-78"/>
                <a:cs typeface="Adobe Arabic" pitchFamily="18" charset="-78"/>
              </a:rPr>
              <a:t>1903</a:t>
            </a:r>
            <a:r>
              <a:rPr lang="ar-SA" sz="2800" dirty="0" smtClean="0">
                <a:latin typeface="Adobe Arabic" pitchFamily="18" charset="-78"/>
                <a:cs typeface="Adobe Arabic" pitchFamily="18" charset="-78"/>
              </a:rPr>
              <a:t> حصلت مظاهرات كيشنيف مما ساهم في اقتناع جابوتينسكي بالأفكار </a:t>
            </a:r>
            <a:r>
              <a:rPr lang="ar-SA" sz="2800" dirty="0" smtClean="0">
                <a:latin typeface="Adobe Arabic" pitchFamily="18" charset="-78"/>
                <a:cs typeface="Adobe Arabic" pitchFamily="18" charset="-78"/>
              </a:rPr>
              <a:t>الصهيونية.</a:t>
            </a:r>
            <a:endParaRPr lang="en-US" sz="2800" dirty="0">
              <a:latin typeface="Adobe Arabic" pitchFamily="18" charset="-78"/>
              <a:cs typeface="Adobe Arabic" pitchFamily="18" charset="-78"/>
            </a:endParaRPr>
          </a:p>
        </p:txBody>
      </p:sp>
      <p:pic>
        <p:nvPicPr>
          <p:cNvPr id="4" name="Picture 3" descr="Image result for ‫فلاديمير جابوتينسكي‬‎"/>
          <p:cNvPicPr>
            <a:picLocks noChangeAspect="1" noChangeArrowheads="1"/>
          </p:cNvPicPr>
          <p:nvPr/>
        </p:nvPicPr>
        <p:blipFill>
          <a:blip r:embed="rId2" cstate="print"/>
          <a:srcRect/>
          <a:stretch>
            <a:fillRect/>
          </a:stretch>
        </p:blipFill>
        <p:spPr bwMode="auto">
          <a:xfrm>
            <a:off x="179512" y="206128"/>
            <a:ext cx="2103367" cy="23587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052736"/>
            <a:ext cx="8229600" cy="4525963"/>
          </a:xfrm>
        </p:spPr>
        <p:txBody>
          <a:bodyPr/>
          <a:lstStyle/>
          <a:p>
            <a:pPr algn="just"/>
            <a:r>
              <a:rPr lang="ar-SA" dirty="0" smtClean="0">
                <a:latin typeface="Adobe Arabic" pitchFamily="18" charset="-78"/>
                <a:cs typeface="Adobe Arabic" pitchFamily="18" charset="-78"/>
              </a:rPr>
              <a:t>اهتم جابوتينسكي في بداية انضمامه للحركة الصهيونية بنشر المقالات، وسخر جهوده لمقارعة منظمة (البوند) الناشطة في صفوف اليهود والداعية للاندماج في المجتمع الأوروبي، اجتمع بحاييم اوسيشكين وتم اختياره كممثل عن يهود أوديسا في المؤتمر الصهيوني السادس عام </a:t>
            </a:r>
            <a:r>
              <a:rPr lang="ar-SA" dirty="0" smtClean="0">
                <a:solidFill>
                  <a:srgbClr val="C00000"/>
                </a:solidFill>
                <a:latin typeface="Adobe Arabic" pitchFamily="18" charset="-78"/>
                <a:cs typeface="Adobe Arabic" pitchFamily="18" charset="-78"/>
              </a:rPr>
              <a:t>1903</a:t>
            </a:r>
            <a:r>
              <a:rPr lang="ar-SA" dirty="0" smtClean="0">
                <a:latin typeface="Adobe Arabic" pitchFamily="18" charset="-78"/>
                <a:cs typeface="Adobe Arabic" pitchFamily="18" charset="-78"/>
              </a:rPr>
              <a:t> (المؤتمر الأخير الذي حضره هرتزل)؛ هنالك التقى بهرتزل وتأثر بأفكاره وفيما بعد تبناها، عام </a:t>
            </a:r>
            <a:r>
              <a:rPr lang="ar-SA" dirty="0" smtClean="0">
                <a:solidFill>
                  <a:srgbClr val="C00000"/>
                </a:solidFill>
                <a:latin typeface="Adobe Arabic" pitchFamily="18" charset="-78"/>
                <a:cs typeface="Adobe Arabic" pitchFamily="18" charset="-78"/>
              </a:rPr>
              <a:t>1905</a:t>
            </a:r>
            <a:r>
              <a:rPr lang="ar-SA" dirty="0" smtClean="0">
                <a:latin typeface="Adobe Arabic" pitchFamily="18" charset="-78"/>
                <a:cs typeface="Adobe Arabic" pitchFamily="18" charset="-78"/>
              </a:rPr>
              <a:t> ساهم في إنشاء (رابطة الدفاع عن الحقوق القانونية ليهود روسيا) وترشح لامتخابات الدوما الروسية لكنه لم ينجح، بعدها أصدر كتابه "التعليم العبري" ودعى لسيطرة اللغة العبرية على المدارس اليهودية.</a:t>
            </a:r>
            <a:endParaRPr lang="en-US" dirty="0" smtClean="0">
              <a:latin typeface="Adobe Arabic" pitchFamily="18" charset="-78"/>
              <a:cs typeface="Adobe Arabic" pitchFamily="18"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2915816" y="1340768"/>
            <a:ext cx="5781328" cy="4525963"/>
          </a:xfrm>
        </p:spPr>
        <p:txBody>
          <a:bodyPr/>
          <a:lstStyle/>
          <a:p>
            <a:pPr algn="just"/>
            <a:r>
              <a:rPr lang="ar-SA" dirty="0" smtClean="0">
                <a:latin typeface="Adobe Arabic" pitchFamily="18" charset="-78"/>
                <a:cs typeface="Adobe Arabic" pitchFamily="18" charset="-78"/>
              </a:rPr>
              <a:t>حضر اجتماعات عقدها الصحافيين اليهود بروسيا في عام </a:t>
            </a:r>
            <a:r>
              <a:rPr lang="ar-SA" dirty="0" smtClean="0">
                <a:solidFill>
                  <a:srgbClr val="C00000"/>
                </a:solidFill>
                <a:latin typeface="Adobe Arabic" pitchFamily="18" charset="-78"/>
                <a:cs typeface="Adobe Arabic" pitchFamily="18" charset="-78"/>
              </a:rPr>
              <a:t>1906</a:t>
            </a:r>
            <a:r>
              <a:rPr lang="ar-SA" dirty="0" smtClean="0">
                <a:latin typeface="Adobe Arabic" pitchFamily="18" charset="-78"/>
                <a:cs typeface="Adobe Arabic" pitchFamily="18" charset="-78"/>
              </a:rPr>
              <a:t> ودعى من خلالها لإقامة حكم ذاتي لليهود في روسيا؛ حتى عام </a:t>
            </a:r>
            <a:r>
              <a:rPr lang="ar-SA" dirty="0" smtClean="0">
                <a:solidFill>
                  <a:srgbClr val="C00000"/>
                </a:solidFill>
                <a:latin typeface="Adobe Arabic" pitchFamily="18" charset="-78"/>
                <a:cs typeface="Adobe Arabic" pitchFamily="18" charset="-78"/>
              </a:rPr>
              <a:t>1907</a:t>
            </a:r>
            <a:r>
              <a:rPr lang="ar-SA" dirty="0" smtClean="0">
                <a:latin typeface="Adobe Arabic" pitchFamily="18" charset="-78"/>
                <a:cs typeface="Adobe Arabic" pitchFamily="18" charset="-78"/>
              </a:rPr>
              <a:t> ترشح مرتين للبرلمان لكنه كان يخسر في مواجهة مرشحي البوند، وبعد خسارته للمرة الثالثة انتقل للسكن في فيينا وعمل في الدفاع عن حقوق الأقليات.</a:t>
            </a:r>
            <a:endParaRPr lang="en-US" dirty="0" smtClean="0">
              <a:latin typeface="Adobe Arabic" pitchFamily="18" charset="-78"/>
              <a:cs typeface="Adobe Arabic" pitchFamily="18" charset="-78"/>
            </a:endParaRPr>
          </a:p>
        </p:txBody>
      </p:sp>
      <p:pic>
        <p:nvPicPr>
          <p:cNvPr id="4" name="Picture 3" descr="Image result for ‫فلاديمير جابوتينسكي‬‎"/>
          <p:cNvPicPr>
            <a:picLocks noChangeAspect="1" noChangeArrowheads="1"/>
          </p:cNvPicPr>
          <p:nvPr/>
        </p:nvPicPr>
        <p:blipFill>
          <a:blip r:embed="rId2" cstate="print"/>
          <a:srcRect/>
          <a:stretch>
            <a:fillRect/>
          </a:stretch>
        </p:blipFill>
        <p:spPr bwMode="auto">
          <a:xfrm>
            <a:off x="323528" y="937290"/>
            <a:ext cx="2103367" cy="23587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3059832" y="836712"/>
            <a:ext cx="5637312" cy="4525963"/>
          </a:xfrm>
        </p:spPr>
        <p:txBody>
          <a:bodyPr/>
          <a:lstStyle/>
          <a:p>
            <a:pPr algn="just"/>
            <a:r>
              <a:rPr lang="ar-SA" sz="2800" dirty="0" smtClean="0">
                <a:latin typeface="Adobe Arabic" pitchFamily="18" charset="-78"/>
                <a:cs typeface="Adobe Arabic" pitchFamily="18" charset="-78"/>
              </a:rPr>
              <a:t>بعد استيلاء جمعية "تركيا الفتاة" على الحكم في تركيا عام </a:t>
            </a:r>
            <a:r>
              <a:rPr lang="ar-SA" sz="2800" dirty="0" smtClean="0">
                <a:solidFill>
                  <a:srgbClr val="C00000"/>
                </a:solidFill>
                <a:latin typeface="Adobe Arabic" pitchFamily="18" charset="-78"/>
                <a:cs typeface="Adobe Arabic" pitchFamily="18" charset="-78"/>
              </a:rPr>
              <a:t>1908</a:t>
            </a:r>
            <a:r>
              <a:rPr lang="ar-SA" sz="2800" dirty="0" smtClean="0">
                <a:latin typeface="Adobe Arabic" pitchFamily="18" charset="-78"/>
                <a:cs typeface="Adobe Arabic" pitchFamily="18" charset="-78"/>
              </a:rPr>
              <a:t> انتعشت آمال الصهاينة من جديد بموافقة الدولة التركية على مطالب الحركة الصهيونية؛ فانتقل للسكن في اسطنبول ونشر هنالك عدة مقالات بهدف الترويج للمشروع الصهيوني؛ على إثر ذلك اختاره الهستدروت الصهيوني كمسؤول عن جهاز الدعاية الصهيونية في السلطنة العثمانية، خلال عمله في تركيا التقى برجال السلطة العثمانية وزعماء الأقليات وقناصل وسفراء الدول الأوروبية؛ لكنه وبعد محاولات عدة وصل إلى نتيجة بأن محاولاته في الترويج للفكرة الصهيونية لن تجد آذان </a:t>
            </a:r>
            <a:r>
              <a:rPr lang="ar-SA" sz="2800" dirty="0" smtClean="0">
                <a:latin typeface="Adobe Arabic" pitchFamily="18" charset="-78"/>
                <a:cs typeface="Adobe Arabic" pitchFamily="18" charset="-78"/>
              </a:rPr>
              <a:t>صاغية. </a:t>
            </a:r>
            <a:endParaRPr lang="ar-SA" sz="2800" dirty="0" smtClean="0">
              <a:latin typeface="Adobe Arabic" pitchFamily="18" charset="-78"/>
              <a:cs typeface="Adobe Arabic" pitchFamily="18" charset="-78"/>
            </a:endParaRPr>
          </a:p>
          <a:p>
            <a:pPr algn="just">
              <a:buNone/>
            </a:pPr>
            <a:endParaRPr lang="en-US" sz="2800" dirty="0">
              <a:latin typeface="Adobe Arabic" pitchFamily="18" charset="-78"/>
              <a:cs typeface="Adobe Arabic" pitchFamily="18" charset="-78"/>
            </a:endParaRPr>
          </a:p>
        </p:txBody>
      </p:sp>
      <p:pic>
        <p:nvPicPr>
          <p:cNvPr id="112642" name="Picture 2" descr="Related image"/>
          <p:cNvPicPr>
            <a:picLocks noChangeAspect="1" noChangeArrowheads="1"/>
          </p:cNvPicPr>
          <p:nvPr/>
        </p:nvPicPr>
        <p:blipFill>
          <a:blip r:embed="rId2" cstate="print"/>
          <a:srcRect/>
          <a:stretch>
            <a:fillRect/>
          </a:stretch>
        </p:blipFill>
        <p:spPr bwMode="auto">
          <a:xfrm>
            <a:off x="179512" y="1700808"/>
            <a:ext cx="2657475" cy="17240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في عام </a:t>
            </a:r>
            <a:r>
              <a:rPr lang="ar-SA" dirty="0" smtClean="0">
                <a:solidFill>
                  <a:srgbClr val="C00000"/>
                </a:solidFill>
                <a:latin typeface="Adobe Arabic" pitchFamily="18" charset="-78"/>
                <a:cs typeface="Adobe Arabic" pitchFamily="18" charset="-78"/>
              </a:rPr>
              <a:t>1909</a:t>
            </a:r>
            <a:r>
              <a:rPr lang="ar-SA" dirty="0" smtClean="0">
                <a:latin typeface="Adobe Arabic" pitchFamily="18" charset="-78"/>
                <a:cs typeface="Adobe Arabic" pitchFamily="18" charset="-78"/>
              </a:rPr>
              <a:t> نشر يعكوبوس كوهين كتاب طالب فيه بحكم ذاتي لليهود في فلسطين؛ جابوتينسكي اعتبر نشر الكتاب في ذلك الوقت بدون استشارته سيضر بخطة العمل القائمة في تركيا فقام بتقديم استقالته احتجاجا على ذلك. </a:t>
            </a:r>
            <a:endParaRPr lang="en-US" dirty="0">
              <a:latin typeface="Adobe Arabic" pitchFamily="18" charset="-78"/>
              <a:cs typeface="Adobe Arabic" pitchFamily="18" charset="-78"/>
            </a:endParaRPr>
          </a:p>
        </p:txBody>
      </p:sp>
      <p:pic>
        <p:nvPicPr>
          <p:cNvPr id="111618" name="Picture 2" descr="Image result for ‫اسرائيل والدولة العثمانية‬‎"/>
          <p:cNvPicPr>
            <a:picLocks noChangeAspect="1" noChangeArrowheads="1"/>
          </p:cNvPicPr>
          <p:nvPr/>
        </p:nvPicPr>
        <p:blipFill>
          <a:blip r:embed="rId2" cstate="print"/>
          <a:srcRect/>
          <a:stretch>
            <a:fillRect/>
          </a:stretch>
        </p:blipFill>
        <p:spPr bwMode="auto">
          <a:xfrm>
            <a:off x="1403648" y="3516022"/>
            <a:ext cx="4251901" cy="223224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124744"/>
            <a:ext cx="8229600" cy="4525963"/>
          </a:xfrm>
        </p:spPr>
        <p:txBody>
          <a:bodyPr/>
          <a:lstStyle/>
          <a:p>
            <a:pPr algn="just"/>
            <a:r>
              <a:rPr lang="ar-SA" sz="2800" dirty="0" smtClean="0">
                <a:latin typeface="Adobe Arabic" pitchFamily="18" charset="-78"/>
                <a:cs typeface="Adobe Arabic" pitchFamily="18" charset="-78"/>
              </a:rPr>
              <a:t>رفض الهستدروت الصيوني في عام </a:t>
            </a:r>
            <a:r>
              <a:rPr lang="ar-SA" sz="2800" dirty="0" smtClean="0">
                <a:solidFill>
                  <a:srgbClr val="C00000"/>
                </a:solidFill>
                <a:latin typeface="Adobe Arabic" pitchFamily="18" charset="-78"/>
                <a:cs typeface="Adobe Arabic" pitchFamily="18" charset="-78"/>
              </a:rPr>
              <a:t>1913</a:t>
            </a:r>
            <a:r>
              <a:rPr lang="ar-SA" sz="2800" dirty="0" smtClean="0">
                <a:latin typeface="Adobe Arabic" pitchFamily="18" charset="-78"/>
                <a:cs typeface="Adobe Arabic" pitchFamily="18" charset="-78"/>
              </a:rPr>
              <a:t> اقتراحه باعتماد اللغة العبرية ومن حينها بدأت الفجوة بينه وبين الهستدروت؛ رغم قرار الهستدروت في المؤتمر الصهيوني الحادي عشر بإقامة جامعة عبرية في القدس الذي شارك في أحدى اللجان التي تعمل على جمع التبرعات.</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شارك جابوتينسكي في الفيلق اليهودي عام </a:t>
            </a:r>
            <a:r>
              <a:rPr lang="ar-SA" sz="2800" dirty="0" smtClean="0">
                <a:solidFill>
                  <a:srgbClr val="C00000"/>
                </a:solidFill>
                <a:latin typeface="Adobe Arabic" pitchFamily="18" charset="-78"/>
                <a:cs typeface="Adobe Arabic" pitchFamily="18" charset="-78"/>
              </a:rPr>
              <a:t>1917</a:t>
            </a:r>
            <a:r>
              <a:rPr lang="ar-SA" sz="2800" dirty="0" smtClean="0">
                <a:latin typeface="Adobe Arabic" pitchFamily="18" charset="-78"/>
                <a:cs typeface="Adobe Arabic" pitchFamily="18" charset="-78"/>
              </a:rPr>
              <a:t> الذي شارك مع بريطانيا في الحرب العالمية الأولى، اقتصر دور الفيلق اليهودي على الاعمال اللوجستية، في عام </a:t>
            </a:r>
            <a:r>
              <a:rPr lang="ar-SA" sz="2800" dirty="0" smtClean="0">
                <a:solidFill>
                  <a:srgbClr val="C00000"/>
                </a:solidFill>
                <a:latin typeface="Adobe Arabic" pitchFamily="18" charset="-78"/>
                <a:cs typeface="Adobe Arabic" pitchFamily="18" charset="-78"/>
              </a:rPr>
              <a:t>1919</a:t>
            </a:r>
            <a:r>
              <a:rPr lang="ar-SA" sz="2800" dirty="0" smtClean="0">
                <a:latin typeface="Adobe Arabic" pitchFamily="18" charset="-78"/>
                <a:cs typeface="Adobe Arabic" pitchFamily="18" charset="-78"/>
              </a:rPr>
              <a:t> راسل جابوتينسكي وزير الحرب البريطاني من أجل حصول الفيلق على أسم عبري وبالفعل تم تسميته (هاريشون ليهودا) الأول ليهودا، كان جابوتينسكي يطمح إلى أن يكون هذا الفيلق نواة للجيش اليهودي.</a:t>
            </a:r>
            <a:endParaRPr lang="en-US" sz="2800" dirty="0" smtClean="0">
              <a:latin typeface="Adobe Arabic" pitchFamily="18" charset="-78"/>
              <a:cs typeface="Adobe Arabic" pitchFamily="18"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انتقل للعيش مع عائلته في القدس عام </a:t>
            </a:r>
            <a:r>
              <a:rPr lang="ar-SA" dirty="0" smtClean="0">
                <a:solidFill>
                  <a:srgbClr val="C00000"/>
                </a:solidFill>
                <a:latin typeface="Adobe Arabic" pitchFamily="18" charset="-78"/>
                <a:cs typeface="Adobe Arabic" pitchFamily="18" charset="-78"/>
              </a:rPr>
              <a:t>1920</a:t>
            </a:r>
            <a:r>
              <a:rPr lang="ar-SA" dirty="0" smtClean="0">
                <a:latin typeface="Adobe Arabic" pitchFamily="18" charset="-78"/>
                <a:cs typeface="Adobe Arabic" pitchFamily="18" charset="-78"/>
              </a:rPr>
              <a:t> وبدأ في الكتابة لصحيفة هآرتس؛ كانت كتاباته تهاجم بريطانيا بدعوى تحيزها للعرب، قام بتأسيس قوة عسكرية من اليهود قوامها </a:t>
            </a:r>
            <a:r>
              <a:rPr lang="ar-SA" dirty="0" smtClean="0">
                <a:solidFill>
                  <a:srgbClr val="C00000"/>
                </a:solidFill>
                <a:latin typeface="Adobe Arabic" pitchFamily="18" charset="-78"/>
                <a:cs typeface="Adobe Arabic" pitchFamily="18" charset="-78"/>
              </a:rPr>
              <a:t>6000</a:t>
            </a:r>
            <a:r>
              <a:rPr lang="ar-SA" dirty="0" smtClean="0">
                <a:latin typeface="Adobe Arabic" pitchFamily="18" charset="-78"/>
                <a:cs typeface="Adobe Arabic" pitchFamily="18" charset="-78"/>
              </a:rPr>
              <a:t> يهودي ممن شاركوا بالحرب تحت الفيلق اليهودي؛ بعد اندلاع مظاهرات في القدس (في عيد الفصح) وتدخل جابوتينسكي بقوته العسكرية اعتقله البريطانيون وحكموا عليه بالسجن </a:t>
            </a:r>
            <a:r>
              <a:rPr lang="ar-SA" dirty="0" smtClean="0">
                <a:solidFill>
                  <a:srgbClr val="C00000"/>
                </a:solidFill>
                <a:latin typeface="Adobe Arabic" pitchFamily="18" charset="-78"/>
                <a:cs typeface="Adobe Arabic" pitchFamily="18" charset="-78"/>
              </a:rPr>
              <a:t>15</a:t>
            </a:r>
            <a:r>
              <a:rPr lang="ar-SA" dirty="0" smtClean="0">
                <a:latin typeface="Adobe Arabic" pitchFamily="18" charset="-78"/>
                <a:cs typeface="Adobe Arabic" pitchFamily="18" charset="-78"/>
              </a:rPr>
              <a:t> عام، لكن الحكم أثار احتجاج اليهود مما تسبب بإعادة محاكمته وحكم سنة واحدة لكنه استأنف أمام المحكمة في لندن عام </a:t>
            </a:r>
            <a:r>
              <a:rPr lang="ar-SA" dirty="0" smtClean="0">
                <a:solidFill>
                  <a:srgbClr val="C00000"/>
                </a:solidFill>
                <a:latin typeface="Adobe Arabic" pitchFamily="18" charset="-78"/>
                <a:cs typeface="Adobe Arabic" pitchFamily="18" charset="-78"/>
              </a:rPr>
              <a:t>1921</a:t>
            </a:r>
            <a:r>
              <a:rPr lang="ar-SA" dirty="0" smtClean="0">
                <a:latin typeface="Adobe Arabic" pitchFamily="18" charset="-78"/>
                <a:cs typeface="Adobe Arabic" pitchFamily="18" charset="-78"/>
              </a:rPr>
              <a:t> وتم تبرأته من التهم.</a:t>
            </a:r>
            <a:endParaRPr lang="en-US" dirty="0" smtClean="0">
              <a:latin typeface="Adobe Arabic" pitchFamily="18" charset="-78"/>
              <a:cs typeface="Adobe Arabic" pitchFamily="18"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استمر في محاولاته لإقامة قوة يهودية عسكرية يهودية فاستعان بالهستدروت الصهيوني كي يتم شرعنة هذه الميليشيا، رفض جابوتينسكي اقتراح بريطاني بتشكيل قوة عسكرية مشتركة (عرب ويهود)، رفض الهستدروت اقتراحه بتشكيل قوة عسكرية علنية وفضل وجود قوة عسكرية سرية.</a:t>
            </a:r>
            <a:endParaRPr lang="en-US" dirty="0" smtClean="0">
              <a:latin typeface="Adobe Arabic" pitchFamily="18" charset="-78"/>
              <a:cs typeface="Adobe Arabic" pitchFamily="18"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143000"/>
          </a:xfrm>
        </p:spPr>
        <p:txBody>
          <a:bodyPr/>
          <a:lstStyle/>
          <a:p>
            <a:r>
              <a:rPr lang="ar-SA" b="1" dirty="0" smtClean="0">
                <a:solidFill>
                  <a:srgbClr val="C00000"/>
                </a:solidFill>
                <a:latin typeface="Adobe Arabic" pitchFamily="18" charset="-78"/>
                <a:ea typeface="Tahoma" pitchFamily="34" charset="0"/>
                <a:cs typeface="Adobe Arabic" pitchFamily="18" charset="-78"/>
              </a:rPr>
              <a:t>أولاً: </a:t>
            </a:r>
            <a:r>
              <a:rPr lang="ar-JO" b="1" dirty="0" smtClean="0">
                <a:solidFill>
                  <a:srgbClr val="C00000"/>
                </a:solidFill>
                <a:latin typeface="Adobe Arabic" pitchFamily="18" charset="-78"/>
                <a:ea typeface="Tahoma" pitchFamily="34" charset="0"/>
                <a:cs typeface="Adobe Arabic" pitchFamily="18" charset="-78"/>
              </a:rPr>
              <a:t>ثيودور هرتزل</a:t>
            </a:r>
            <a:endParaRPr lang="en-US" dirty="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412776"/>
            <a:ext cx="8424936" cy="4713387"/>
          </a:xfrm>
        </p:spPr>
        <p:txBody>
          <a:bodyPr/>
          <a:lstStyle/>
          <a:p>
            <a:r>
              <a:rPr lang="ar-SA" dirty="0" smtClean="0">
                <a:latin typeface="Adobe Arabic" pitchFamily="18" charset="-78"/>
                <a:cs typeface="Adobe Arabic" pitchFamily="18" charset="-78"/>
              </a:rPr>
              <a:t>أحد قادة الصهيونية السياسية </a:t>
            </a:r>
          </a:p>
          <a:p>
            <a:r>
              <a:rPr lang="ar-SA" dirty="0" smtClean="0">
                <a:latin typeface="Adobe Arabic" pitchFamily="18" charset="-78"/>
                <a:cs typeface="Adobe Arabic" pitchFamily="18" charset="-78"/>
              </a:rPr>
              <a:t>صحفي نمساوي مجري </a:t>
            </a:r>
          </a:p>
          <a:p>
            <a:r>
              <a:rPr lang="ar-SA" dirty="0" smtClean="0">
                <a:latin typeface="Adobe Arabic" pitchFamily="18" charset="-78"/>
                <a:cs typeface="Adobe Arabic" pitchFamily="18" charset="-78"/>
              </a:rPr>
              <a:t>اسمه (بنيامين زئيف ثيودور هرتزل) </a:t>
            </a:r>
          </a:p>
          <a:p>
            <a:r>
              <a:rPr lang="ar-SA" dirty="0" smtClean="0">
                <a:latin typeface="Adobe Arabic" pitchFamily="18" charset="-78"/>
                <a:cs typeface="Adobe Arabic" pitchFamily="18" charset="-78"/>
              </a:rPr>
              <a:t>ولد عام </a:t>
            </a:r>
            <a:r>
              <a:rPr lang="ar-SA" dirty="0" smtClean="0">
                <a:solidFill>
                  <a:srgbClr val="C00000"/>
                </a:solidFill>
                <a:latin typeface="Adobe Arabic" pitchFamily="18" charset="-78"/>
                <a:cs typeface="Adobe Arabic" pitchFamily="18" charset="-78"/>
              </a:rPr>
              <a:t>1860</a:t>
            </a:r>
            <a:r>
              <a:rPr lang="ar-SA" dirty="0" smtClean="0">
                <a:latin typeface="Adobe Arabic" pitchFamily="18" charset="-78"/>
                <a:cs typeface="Adobe Arabic" pitchFamily="18" charset="-78"/>
              </a:rPr>
              <a:t> مات عام </a:t>
            </a:r>
            <a:r>
              <a:rPr lang="ar-SA" dirty="0" smtClean="0">
                <a:solidFill>
                  <a:srgbClr val="C00000"/>
                </a:solidFill>
                <a:latin typeface="Adobe Arabic" pitchFamily="18" charset="-78"/>
                <a:cs typeface="Adobe Arabic" pitchFamily="18" charset="-78"/>
              </a:rPr>
              <a:t>1904</a:t>
            </a:r>
          </a:p>
          <a:p>
            <a:r>
              <a:rPr lang="ar-SA" dirty="0" smtClean="0">
                <a:latin typeface="Adobe Arabic" pitchFamily="18" charset="-78"/>
                <a:cs typeface="Adobe Arabic" pitchFamily="18" charset="-78"/>
              </a:rPr>
              <a:t>مؤسس الصهيونية والداعي الرئيسي لفكرة إقامة دولة يهودية</a:t>
            </a:r>
          </a:p>
          <a:p>
            <a:r>
              <a:rPr lang="ar-SA" dirty="0" smtClean="0">
                <a:latin typeface="Adobe Arabic" pitchFamily="18" charset="-78"/>
                <a:cs typeface="Adobe Arabic" pitchFamily="18" charset="-78"/>
              </a:rPr>
              <a:t>أشرف على عقد المؤتمر الصهيوني الاول في بازل بسويسرا عام </a:t>
            </a:r>
            <a:r>
              <a:rPr lang="ar-SA" dirty="0" smtClean="0">
                <a:solidFill>
                  <a:srgbClr val="C00000"/>
                </a:solidFill>
                <a:latin typeface="Adobe Arabic" pitchFamily="18" charset="-78"/>
                <a:cs typeface="Adobe Arabic" pitchFamily="18" charset="-78"/>
              </a:rPr>
              <a:t>1897</a:t>
            </a:r>
            <a:r>
              <a:rPr lang="ar-SA" dirty="0" smtClean="0">
                <a:latin typeface="Adobe Arabic" pitchFamily="18" charset="-78"/>
                <a:cs typeface="Adobe Arabic" pitchFamily="18" charset="-78"/>
              </a:rPr>
              <a:t> وترأس الحركة الصهيونية حينها.</a:t>
            </a:r>
            <a:endParaRPr lang="en-US" dirty="0" smtClean="0">
              <a:latin typeface="Adobe Arabic" pitchFamily="18" charset="-78"/>
              <a:cs typeface="Adobe Arabic" pitchFamily="18" charset="-78"/>
            </a:endParaRPr>
          </a:p>
          <a:p>
            <a:endParaRPr lang="en-US" sz="2400" dirty="0"/>
          </a:p>
        </p:txBody>
      </p:sp>
      <p:pic>
        <p:nvPicPr>
          <p:cNvPr id="7" name="Picture 2" descr="Image result for ‫تيودور هرتزل‬‎"/>
          <p:cNvPicPr>
            <a:picLocks noChangeAspect="1" noChangeArrowheads="1"/>
          </p:cNvPicPr>
          <p:nvPr/>
        </p:nvPicPr>
        <p:blipFill>
          <a:blip r:embed="rId2" cstate="print"/>
          <a:srcRect/>
          <a:stretch>
            <a:fillRect/>
          </a:stretch>
        </p:blipFill>
        <p:spPr bwMode="auto">
          <a:xfrm>
            <a:off x="251520" y="260648"/>
            <a:ext cx="2751190" cy="230425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sz="2800" dirty="0" smtClean="0">
                <a:latin typeface="Adobe Arabic" pitchFamily="18" charset="-78"/>
                <a:cs typeface="Adobe Arabic" pitchFamily="18" charset="-78"/>
              </a:rPr>
              <a:t>انفصل عن الهستدروت الصهيوني عام </a:t>
            </a:r>
            <a:r>
              <a:rPr lang="ar-SA" sz="2800" dirty="0" smtClean="0">
                <a:solidFill>
                  <a:srgbClr val="C00000"/>
                </a:solidFill>
                <a:latin typeface="Adobe Arabic" pitchFamily="18" charset="-78"/>
                <a:cs typeface="Adobe Arabic" pitchFamily="18" charset="-78"/>
              </a:rPr>
              <a:t>1921</a:t>
            </a:r>
            <a:r>
              <a:rPr lang="ar-SA" sz="2800" dirty="0" smtClean="0">
                <a:latin typeface="Adobe Arabic" pitchFamily="18" charset="-78"/>
                <a:cs typeface="Adobe Arabic" pitchFamily="18" charset="-78"/>
              </a:rPr>
              <a:t> بدعوى عدم اقتناعه بتحالفهم مع البريطانيين كونهم يعملون ضد المشروع الصهيوني، وتعمق انفصاله عنهم بعد اجتماعه بقيادة الحركة الصهيونية عام </a:t>
            </a:r>
            <a:r>
              <a:rPr lang="ar-SA" sz="2800" dirty="0" smtClean="0">
                <a:solidFill>
                  <a:srgbClr val="C00000"/>
                </a:solidFill>
                <a:latin typeface="Adobe Arabic" pitchFamily="18" charset="-78"/>
                <a:cs typeface="Adobe Arabic" pitchFamily="18" charset="-78"/>
              </a:rPr>
              <a:t>1922</a:t>
            </a:r>
            <a:r>
              <a:rPr lang="ar-SA" sz="2800" dirty="0" smtClean="0">
                <a:latin typeface="Adobe Arabic" pitchFamily="18" charset="-78"/>
                <a:cs typeface="Adobe Arabic" pitchFamily="18" charset="-78"/>
              </a:rPr>
              <a:t> في لندن ورفضهم لاقتراحاته؛ الذي تزامن مع صدور الكتاب الأبيض الذي يحد من الهجرة اليهودية لفلسطين، مما دعاه لتقديم استقالته من قيادة الهستدروت الصهيوني.</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نشر عام </a:t>
            </a:r>
            <a:r>
              <a:rPr lang="ar-SA" sz="2800" dirty="0" smtClean="0">
                <a:solidFill>
                  <a:srgbClr val="C00000"/>
                </a:solidFill>
                <a:latin typeface="Adobe Arabic" pitchFamily="18" charset="-78"/>
                <a:cs typeface="Adobe Arabic" pitchFamily="18" charset="-78"/>
              </a:rPr>
              <a:t>1923</a:t>
            </a:r>
            <a:r>
              <a:rPr lang="ar-SA" sz="2800" dirty="0" smtClean="0">
                <a:latin typeface="Adobe Arabic" pitchFamily="18" charset="-78"/>
                <a:cs typeface="Adobe Arabic" pitchFamily="18" charset="-78"/>
              </a:rPr>
              <a:t> مقالته (الجدار الحديدي) الذي يعترف بالفلسطينيين كأمة حية وبأنهم لن يقبلوا بالمشروع الصهيوني؛ لذلك يجب صنع جدار من القوة يمنعهم بالتفكير في مواجهة المشروع الصهيوني ويدفعهم للتصالح معه.</a:t>
            </a:r>
            <a:endParaRPr lang="en-US" sz="2800" dirty="0">
              <a:latin typeface="Adobe Arabic" pitchFamily="18" charset="-78"/>
              <a:cs typeface="Adobe Arabic" pitchFamily="18"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عقد اجتماع في باريس عام </a:t>
            </a:r>
            <a:r>
              <a:rPr lang="ar-SA" dirty="0" smtClean="0">
                <a:solidFill>
                  <a:srgbClr val="C00000"/>
                </a:solidFill>
                <a:latin typeface="Adobe Arabic" pitchFamily="18" charset="-78"/>
                <a:cs typeface="Adobe Arabic" pitchFamily="18" charset="-78"/>
              </a:rPr>
              <a:t>1925</a:t>
            </a:r>
            <a:r>
              <a:rPr lang="ar-SA" dirty="0" smtClean="0">
                <a:latin typeface="Adobe Arabic" pitchFamily="18" charset="-78"/>
                <a:cs typeface="Adobe Arabic" pitchFamily="18" charset="-78"/>
              </a:rPr>
              <a:t> وتم تشكيل الصهيونية التصحيحية (تسهار)؛ اثناء وجوده بباريس قام بتأليف كتاب تدريس العبرية للأطفال بالإضافة إلى موسوعة تضم أبرز القادة اليهود.</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ترأس حركة شبابية باسم بيتار تفرع عن الحركة التصحيحية عام </a:t>
            </a:r>
            <a:r>
              <a:rPr lang="ar-SA" dirty="0" smtClean="0">
                <a:solidFill>
                  <a:srgbClr val="C00000"/>
                </a:solidFill>
                <a:latin typeface="Adobe Arabic" pitchFamily="18" charset="-78"/>
                <a:cs typeface="Adobe Arabic" pitchFamily="18" charset="-78"/>
              </a:rPr>
              <a:t>1926</a:t>
            </a:r>
            <a:r>
              <a:rPr lang="ar-SA" dirty="0" smtClean="0">
                <a:latin typeface="Adobe Arabic" pitchFamily="18" charset="-78"/>
                <a:cs typeface="Adobe Arabic" pitchFamily="18" charset="-78"/>
              </a:rPr>
              <a:t>؛ التي كانت تهدف للفصل بين الاشتراكية والصهيونية، برز نفوذ هذه الحركة بعد رجوع جابوتينسكي لفلسطين والقائه محاضرات جماهيرية في شباب بيتار؛ وفي انتخابات المؤتمر الصهيوني عام </a:t>
            </a:r>
            <a:r>
              <a:rPr lang="ar-SA" dirty="0" smtClean="0">
                <a:solidFill>
                  <a:srgbClr val="C00000"/>
                </a:solidFill>
                <a:latin typeface="Adobe Arabic" pitchFamily="18" charset="-78"/>
                <a:cs typeface="Adobe Arabic" pitchFamily="18" charset="-78"/>
              </a:rPr>
              <a:t>1927</a:t>
            </a:r>
            <a:r>
              <a:rPr lang="ar-SA" dirty="0" smtClean="0">
                <a:latin typeface="Adobe Arabic" pitchFamily="18" charset="-78"/>
                <a:cs typeface="Adobe Arabic" pitchFamily="18" charset="-78"/>
              </a:rPr>
              <a:t> برزت قوة بيتار.</a:t>
            </a:r>
            <a:endParaRPr lang="en-US" dirty="0" smtClean="0">
              <a:latin typeface="Adobe Arabic" pitchFamily="18" charset="-78"/>
              <a:cs typeface="Adobe Arabic" pitchFamily="18"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فلاديمير جابوتينسكي</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استقال ابراهام تهومي عام </a:t>
            </a:r>
            <a:r>
              <a:rPr lang="ar-SA" dirty="0" smtClean="0">
                <a:solidFill>
                  <a:srgbClr val="C00000"/>
                </a:solidFill>
                <a:latin typeface="Adobe Arabic" pitchFamily="18" charset="-78"/>
                <a:cs typeface="Adobe Arabic" pitchFamily="18" charset="-78"/>
              </a:rPr>
              <a:t>1931</a:t>
            </a:r>
            <a:r>
              <a:rPr lang="ar-SA" dirty="0" smtClean="0">
                <a:latin typeface="Adobe Arabic" pitchFamily="18" charset="-78"/>
                <a:cs typeface="Adobe Arabic" pitchFamily="18" charset="-78"/>
              </a:rPr>
              <a:t> من قوة الدفاع الرسمية للمستوطنات (الهاجاناة وأقام منظمة سرية باسم (اتسل)؛ التي انضمت فيما بعد للحركة التصحيحية بقيادة جابوتينسكي، التي قام بتفعيل عملها ومهاجمة الفلسطينيين عقب توصيات لجنة بيل بتقسيم فلسطين. </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توفي عام </a:t>
            </a:r>
            <a:r>
              <a:rPr lang="ar-SA" dirty="0" smtClean="0">
                <a:solidFill>
                  <a:srgbClr val="C00000"/>
                </a:solidFill>
                <a:latin typeface="Adobe Arabic" pitchFamily="18" charset="-78"/>
                <a:cs typeface="Adobe Arabic" pitchFamily="18" charset="-78"/>
              </a:rPr>
              <a:t>1940</a:t>
            </a:r>
            <a:r>
              <a:rPr lang="ar-SA" dirty="0" smtClean="0">
                <a:latin typeface="Adobe Arabic" pitchFamily="18" charset="-78"/>
                <a:cs typeface="Adobe Arabic" pitchFamily="18" charset="-78"/>
              </a:rPr>
              <a:t> في نيويورك بالولايات المتحدة أثناء زيارته لإحدى المخيمات الصيفية لحركة بيتار.</a:t>
            </a:r>
            <a:endParaRPr lang="en-US" dirty="0">
              <a:latin typeface="Adobe Arabic" pitchFamily="18" charset="-78"/>
              <a:cs typeface="Adobe Arabic" pitchFamily="18"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أفكار جابوتينسكي السياسية</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عمل معظم حياته ضد التيار المركزي في الحركة الصهيونية؛ أيد إقامة دولة تتبنى قيم اقتصادية ليبرالية وعارض التوجهات الاشتراكية للصهيونية.</a:t>
            </a:r>
          </a:p>
          <a:p>
            <a:pPr algn="just"/>
            <a:r>
              <a:rPr lang="ar-SA" dirty="0" smtClean="0">
                <a:latin typeface="Adobe Arabic" pitchFamily="18" charset="-78"/>
                <a:cs typeface="Adobe Arabic" pitchFamily="18" charset="-78"/>
              </a:rPr>
              <a:t>يؤمن بالعنف لتحقيق الأهداف السياسية؛ لذلك اهتم بالبعد العسكري والأخذ بأسباب القوة فعمل طوال حياته على تشكيل قوة عسكرية يهودية من اجل تشكيل "جدار حديدي".</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4638"/>
            <a:ext cx="6059016"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ثالثاً: حاييم وايزمن</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ولد عام </a:t>
            </a:r>
            <a:r>
              <a:rPr lang="ar-SA" dirty="0" smtClean="0">
                <a:solidFill>
                  <a:srgbClr val="C00000"/>
                </a:solidFill>
                <a:latin typeface="Adobe Arabic" pitchFamily="18" charset="-78"/>
                <a:cs typeface="Adobe Arabic" pitchFamily="18" charset="-78"/>
              </a:rPr>
              <a:t>1874</a:t>
            </a:r>
            <a:r>
              <a:rPr lang="ar-SA" dirty="0" smtClean="0">
                <a:latin typeface="Adobe Arabic" pitchFamily="18" charset="-78"/>
                <a:cs typeface="Adobe Arabic" pitchFamily="18" charset="-78"/>
              </a:rPr>
              <a:t> في مدينة موتول بروسيا </a:t>
            </a:r>
          </a:p>
          <a:p>
            <a:pPr algn="just"/>
            <a:r>
              <a:rPr lang="ar-SA" dirty="0" smtClean="0">
                <a:latin typeface="Adobe Arabic" pitchFamily="18" charset="-78"/>
                <a:cs typeface="Adobe Arabic" pitchFamily="18" charset="-78"/>
              </a:rPr>
              <a:t>تلقى في طفولته تعليم ديني تقليدي </a:t>
            </a:r>
          </a:p>
          <a:p>
            <a:pPr algn="just"/>
            <a:r>
              <a:rPr lang="ar-SA" dirty="0" smtClean="0">
                <a:latin typeface="Adobe Arabic" pitchFamily="18" charset="-78"/>
                <a:cs typeface="Adobe Arabic" pitchFamily="18" charset="-78"/>
              </a:rPr>
              <a:t>وفي شبابه برز في تعلم الكيمياء والعلوم </a:t>
            </a:r>
          </a:p>
          <a:p>
            <a:pPr algn="just"/>
            <a:r>
              <a:rPr lang="ar-SA" dirty="0" smtClean="0">
                <a:latin typeface="Adobe Arabic" pitchFamily="18" charset="-78"/>
                <a:cs typeface="Adobe Arabic" pitchFamily="18" charset="-78"/>
              </a:rPr>
              <a:t>في عمر </a:t>
            </a:r>
            <a:r>
              <a:rPr lang="ar-SA" dirty="0" smtClean="0">
                <a:solidFill>
                  <a:srgbClr val="C00000"/>
                </a:solidFill>
                <a:latin typeface="Adobe Arabic" pitchFamily="18" charset="-78"/>
                <a:cs typeface="Adobe Arabic" pitchFamily="18" charset="-78"/>
              </a:rPr>
              <a:t>15</a:t>
            </a:r>
            <a:r>
              <a:rPr lang="ar-SA" dirty="0" smtClean="0">
                <a:latin typeface="Adobe Arabic" pitchFamily="18" charset="-78"/>
                <a:cs typeface="Adobe Arabic" pitchFamily="18" charset="-78"/>
              </a:rPr>
              <a:t> أنشأ جمعية بأسم (لغة واضحة) لإحياء اللغة العبرية كجزء من نشاطه في الحركة الصهيونية </a:t>
            </a:r>
          </a:p>
          <a:p>
            <a:pPr algn="just"/>
            <a:r>
              <a:rPr lang="ar-SA" dirty="0" smtClean="0">
                <a:latin typeface="Adobe Arabic" pitchFamily="18" charset="-78"/>
                <a:cs typeface="Adobe Arabic" pitchFamily="18" charset="-78"/>
              </a:rPr>
              <a:t>عام </a:t>
            </a:r>
            <a:r>
              <a:rPr lang="ar-SA" dirty="0" smtClean="0">
                <a:solidFill>
                  <a:srgbClr val="C00000"/>
                </a:solidFill>
                <a:latin typeface="Adobe Arabic" pitchFamily="18" charset="-78"/>
                <a:cs typeface="Adobe Arabic" pitchFamily="18" charset="-78"/>
              </a:rPr>
              <a:t>1892</a:t>
            </a:r>
            <a:r>
              <a:rPr lang="ar-SA" dirty="0" smtClean="0">
                <a:latin typeface="Adobe Arabic" pitchFamily="18" charset="-78"/>
                <a:cs typeface="Adobe Arabic" pitchFamily="18" charset="-78"/>
              </a:rPr>
              <a:t> انتقل للدراسة في ألمانيا؛ عمل أثنائها كمعلم للغة العبرية </a:t>
            </a:r>
          </a:p>
          <a:p>
            <a:pPr algn="just"/>
            <a:r>
              <a:rPr lang="ar-SA" dirty="0" smtClean="0">
                <a:latin typeface="Adobe Arabic" pitchFamily="18" charset="-78"/>
                <a:cs typeface="Adobe Arabic" pitchFamily="18" charset="-78"/>
              </a:rPr>
              <a:t>أثناء دراسته الجامعية انضم لمجموعة من الطلبة الصهاينة من اليهود الروس</a:t>
            </a:r>
          </a:p>
          <a:p>
            <a:pPr algn="just">
              <a:buNone/>
            </a:pPr>
            <a:endParaRPr lang="en-US" dirty="0">
              <a:latin typeface="Adobe Arabic" pitchFamily="18" charset="-78"/>
              <a:cs typeface="Adobe Arabic" pitchFamily="18" charset="-78"/>
            </a:endParaRPr>
          </a:p>
        </p:txBody>
      </p:sp>
      <p:pic>
        <p:nvPicPr>
          <p:cNvPr id="103426" name="Picture 2" descr="Related image"/>
          <p:cNvPicPr>
            <a:picLocks noChangeAspect="1" noChangeArrowheads="1"/>
          </p:cNvPicPr>
          <p:nvPr/>
        </p:nvPicPr>
        <p:blipFill>
          <a:blip r:embed="rId2" cstate="print"/>
          <a:srcRect/>
          <a:stretch>
            <a:fillRect/>
          </a:stretch>
        </p:blipFill>
        <p:spPr bwMode="auto">
          <a:xfrm>
            <a:off x="323528" y="332656"/>
            <a:ext cx="2274944" cy="234888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4638"/>
            <a:ext cx="6059016"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ثالثاً: حاييم وايزمن</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3059832" y="1495325"/>
            <a:ext cx="5637312" cy="4525963"/>
          </a:xfrm>
        </p:spPr>
        <p:txBody>
          <a:bodyPr/>
          <a:lstStyle/>
          <a:p>
            <a:pPr algn="just"/>
            <a:r>
              <a:rPr lang="ar-SA" dirty="0" smtClean="0">
                <a:latin typeface="Adobe Arabic" pitchFamily="18" charset="-78"/>
                <a:cs typeface="Adobe Arabic" pitchFamily="18" charset="-78"/>
              </a:rPr>
              <a:t>لم يشترك في المؤتمر الصهيوني الأول عام </a:t>
            </a:r>
            <a:r>
              <a:rPr lang="ar-SA" dirty="0" smtClean="0">
                <a:solidFill>
                  <a:srgbClr val="C00000"/>
                </a:solidFill>
                <a:latin typeface="Adobe Arabic" pitchFamily="18" charset="-78"/>
                <a:cs typeface="Adobe Arabic" pitchFamily="18" charset="-78"/>
              </a:rPr>
              <a:t>1897</a:t>
            </a:r>
            <a:r>
              <a:rPr lang="ar-SA" dirty="0" smtClean="0">
                <a:latin typeface="Adobe Arabic" pitchFamily="18" charset="-78"/>
                <a:cs typeface="Adobe Arabic" pitchFamily="18" charset="-78"/>
              </a:rPr>
              <a:t> </a:t>
            </a:r>
          </a:p>
          <a:p>
            <a:pPr algn="just">
              <a:buNone/>
            </a:pPr>
            <a:r>
              <a:rPr lang="ar-SA" dirty="0" smtClean="0">
                <a:latin typeface="Adobe Arabic" pitchFamily="18" charset="-78"/>
                <a:cs typeface="Adobe Arabic" pitchFamily="18" charset="-78"/>
              </a:rPr>
              <a:t>	لكنه اشترك في بقية المؤتمرات التي تلتها</a:t>
            </a:r>
          </a:p>
          <a:p>
            <a:pPr algn="just"/>
            <a:r>
              <a:rPr lang="ar-SA" dirty="0" smtClean="0">
                <a:latin typeface="Adobe Arabic" pitchFamily="18" charset="-78"/>
                <a:cs typeface="Adobe Arabic" pitchFamily="18" charset="-78"/>
              </a:rPr>
              <a:t>حصل على درجة الدكتوراه في الكيمياء من جامعة في سويسرا عام </a:t>
            </a:r>
            <a:r>
              <a:rPr lang="ar-SA" dirty="0" smtClean="0">
                <a:solidFill>
                  <a:srgbClr val="C00000"/>
                </a:solidFill>
                <a:latin typeface="Adobe Arabic" pitchFamily="18" charset="-78"/>
                <a:cs typeface="Adobe Arabic" pitchFamily="18" charset="-78"/>
              </a:rPr>
              <a:t>1899</a:t>
            </a:r>
            <a:r>
              <a:rPr lang="ar-SA" dirty="0" smtClean="0">
                <a:latin typeface="Adobe Arabic" pitchFamily="18" charset="-78"/>
                <a:cs typeface="Adobe Arabic" pitchFamily="18" charset="-78"/>
              </a:rPr>
              <a:t>، في عام </a:t>
            </a:r>
            <a:r>
              <a:rPr lang="ar-SA" dirty="0" smtClean="0">
                <a:solidFill>
                  <a:srgbClr val="C00000"/>
                </a:solidFill>
                <a:latin typeface="Adobe Arabic" pitchFamily="18" charset="-78"/>
                <a:cs typeface="Adobe Arabic" pitchFamily="18" charset="-78"/>
              </a:rPr>
              <a:t>1910</a:t>
            </a:r>
            <a:r>
              <a:rPr lang="ar-SA" dirty="0" smtClean="0">
                <a:latin typeface="Adobe Arabic" pitchFamily="18" charset="-78"/>
                <a:cs typeface="Adobe Arabic" pitchFamily="18" charset="-78"/>
              </a:rPr>
              <a:t> انتقل للتدريس في جامعة مانشستر ببريطانيا فحصل هنالك على الجنسية البريطانية.</a:t>
            </a:r>
            <a:endParaRPr lang="en-US" dirty="0">
              <a:latin typeface="Adobe Arabic" pitchFamily="18" charset="-78"/>
              <a:cs typeface="Adobe Arabic" pitchFamily="18" charset="-78"/>
            </a:endParaRPr>
          </a:p>
        </p:txBody>
      </p:sp>
      <p:pic>
        <p:nvPicPr>
          <p:cNvPr id="103426" name="Picture 2" descr="Related image"/>
          <p:cNvPicPr>
            <a:picLocks noChangeAspect="1" noChangeArrowheads="1"/>
          </p:cNvPicPr>
          <p:nvPr/>
        </p:nvPicPr>
        <p:blipFill>
          <a:blip r:embed="rId2" cstate="print"/>
          <a:srcRect/>
          <a:stretch>
            <a:fillRect/>
          </a:stretch>
        </p:blipFill>
        <p:spPr bwMode="auto">
          <a:xfrm>
            <a:off x="323528" y="332656"/>
            <a:ext cx="2274944" cy="234888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حاييم وايزمن</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2843808" y="1340768"/>
            <a:ext cx="5853336" cy="4525963"/>
          </a:xfrm>
        </p:spPr>
        <p:txBody>
          <a:bodyPr/>
          <a:lstStyle/>
          <a:p>
            <a:pPr algn="just"/>
            <a:r>
              <a:rPr lang="ar-SA" sz="2800" dirty="0" smtClean="0">
                <a:latin typeface="Adobe Arabic" pitchFamily="18" charset="-78"/>
                <a:cs typeface="Adobe Arabic" pitchFamily="18" charset="-78"/>
              </a:rPr>
              <a:t>كان معارض لهرتزل منذ انضمامه للحركة الصهيونية واعتبر نفسه تلميذ ل(آحاد هاعام) </a:t>
            </a:r>
          </a:p>
          <a:p>
            <a:pPr algn="just"/>
            <a:r>
              <a:rPr lang="ar-SA" sz="2800" dirty="0" smtClean="0">
                <a:latin typeface="Adobe Arabic" pitchFamily="18" charset="-78"/>
                <a:cs typeface="Adobe Arabic" pitchFamily="18" charset="-78"/>
              </a:rPr>
              <a:t>في المؤتمر الصهيوني السادس عام </a:t>
            </a:r>
            <a:r>
              <a:rPr lang="ar-SA" sz="2800" dirty="0" smtClean="0">
                <a:solidFill>
                  <a:srgbClr val="C00000"/>
                </a:solidFill>
                <a:latin typeface="Adobe Arabic" pitchFamily="18" charset="-78"/>
                <a:cs typeface="Adobe Arabic" pitchFamily="18" charset="-78"/>
              </a:rPr>
              <a:t>1903</a:t>
            </a:r>
            <a:r>
              <a:rPr lang="ar-SA" sz="2800" dirty="0" smtClean="0">
                <a:latin typeface="Adobe Arabic" pitchFamily="18" charset="-78"/>
                <a:cs typeface="Adobe Arabic" pitchFamily="18" charset="-78"/>
              </a:rPr>
              <a:t> أعلن تأييده لخطة أوغندا؛  لكنه غير رأيه أثناء نقاش الخطة رغم أنه كان عضو في اللجنة التي ذهبت لفحص امكانية الاستيطان هنالك</a:t>
            </a:r>
          </a:p>
          <a:p>
            <a:pPr algn="just"/>
            <a:r>
              <a:rPr lang="ar-SA" sz="2800" dirty="0" smtClean="0">
                <a:latin typeface="Adobe Arabic" pitchFamily="18" charset="-78"/>
                <a:cs typeface="Adobe Arabic" pitchFamily="18" charset="-78"/>
              </a:rPr>
              <a:t>نشط في الترويج للمشروع الصهيوني في أوساط السياسيين البريطانيين فالتقى للمرة الأولى عام </a:t>
            </a:r>
            <a:r>
              <a:rPr lang="ar-SA" sz="2800" dirty="0" smtClean="0">
                <a:solidFill>
                  <a:srgbClr val="C00000"/>
                </a:solidFill>
                <a:latin typeface="Adobe Arabic" pitchFamily="18" charset="-78"/>
                <a:cs typeface="Adobe Arabic" pitchFamily="18" charset="-78"/>
              </a:rPr>
              <a:t>1906</a:t>
            </a:r>
            <a:r>
              <a:rPr lang="ar-SA" sz="2800" dirty="0" smtClean="0">
                <a:latin typeface="Adobe Arabic" pitchFamily="18" charset="-78"/>
                <a:cs typeface="Adobe Arabic" pitchFamily="18" charset="-78"/>
              </a:rPr>
              <a:t> باللورد آرثر بلفور وعرض عليه أهداف الحركة الصهيونية </a:t>
            </a:r>
          </a:p>
        </p:txBody>
      </p:sp>
      <p:pic>
        <p:nvPicPr>
          <p:cNvPr id="4" name="Picture 2" descr="Related image"/>
          <p:cNvPicPr>
            <a:picLocks noChangeAspect="1" noChangeArrowheads="1"/>
          </p:cNvPicPr>
          <p:nvPr/>
        </p:nvPicPr>
        <p:blipFill>
          <a:blip r:embed="rId2" cstate="print"/>
          <a:srcRect/>
          <a:stretch>
            <a:fillRect/>
          </a:stretch>
        </p:blipFill>
        <p:spPr bwMode="auto">
          <a:xfrm>
            <a:off x="323528" y="980728"/>
            <a:ext cx="2274944" cy="234888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حاييم وايزمن</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3059832" y="1340768"/>
            <a:ext cx="5637312" cy="4525963"/>
          </a:xfrm>
        </p:spPr>
        <p:txBody>
          <a:bodyPr/>
          <a:lstStyle/>
          <a:p>
            <a:pPr algn="just"/>
            <a:r>
              <a:rPr lang="ar-SA" sz="2800" dirty="0" smtClean="0">
                <a:latin typeface="Adobe Arabic" pitchFamily="18" charset="-78"/>
                <a:cs typeface="Adobe Arabic" pitchFamily="18" charset="-78"/>
              </a:rPr>
              <a:t>في المؤتمر الصهيوني الثامن عام </a:t>
            </a:r>
            <a:r>
              <a:rPr lang="ar-SA" sz="2800" dirty="0" smtClean="0">
                <a:solidFill>
                  <a:srgbClr val="C00000"/>
                </a:solidFill>
                <a:latin typeface="Adobe Arabic" pitchFamily="18" charset="-78"/>
                <a:cs typeface="Adobe Arabic" pitchFamily="18" charset="-78"/>
              </a:rPr>
              <a:t>1907</a:t>
            </a:r>
            <a:r>
              <a:rPr lang="ar-SA" sz="2800" dirty="0" smtClean="0">
                <a:latin typeface="Adobe Arabic" pitchFamily="18" charset="-78"/>
                <a:cs typeface="Adobe Arabic" pitchFamily="18" charset="-78"/>
              </a:rPr>
              <a:t>  نادى بتبني "الصهيونية العملية" التي تمزج بين العمل السياسي والاستيطان على أرض فلسطين وفي نفس السنة زار فلسطين</a:t>
            </a:r>
          </a:p>
          <a:p>
            <a:pPr algn="just"/>
            <a:r>
              <a:rPr lang="ar-SA" sz="2800" dirty="0" smtClean="0">
                <a:latin typeface="Adobe Arabic" pitchFamily="18" charset="-78"/>
                <a:cs typeface="Adobe Arabic" pitchFamily="18" charset="-78"/>
              </a:rPr>
              <a:t>عام </a:t>
            </a:r>
            <a:r>
              <a:rPr lang="ar-SA" sz="2800" dirty="0" smtClean="0">
                <a:solidFill>
                  <a:srgbClr val="C00000"/>
                </a:solidFill>
                <a:latin typeface="Adobe Arabic" pitchFamily="18" charset="-78"/>
                <a:cs typeface="Adobe Arabic" pitchFamily="18" charset="-78"/>
              </a:rPr>
              <a:t>1915</a:t>
            </a:r>
            <a:r>
              <a:rPr lang="ar-SA" sz="2800" dirty="0" smtClean="0">
                <a:latin typeface="Adobe Arabic" pitchFamily="18" charset="-78"/>
                <a:cs typeface="Adobe Arabic" pitchFamily="18" charset="-78"/>
              </a:rPr>
              <a:t> ساهم وايزمن في حل مشكلة نقص المتفجرات التي واجهت بريطانيا في الحرب العالمية الأولى فقام باختراع مادة النيتروجليسرين التي تدخل في صناعة المتفجرات؛ ساهم ذلك بتعزيز مكانته لدى الحكومة البريطانية</a:t>
            </a:r>
          </a:p>
        </p:txBody>
      </p:sp>
      <p:pic>
        <p:nvPicPr>
          <p:cNvPr id="4" name="Picture 2" descr="Related image"/>
          <p:cNvPicPr>
            <a:picLocks noChangeAspect="1" noChangeArrowheads="1"/>
          </p:cNvPicPr>
          <p:nvPr/>
        </p:nvPicPr>
        <p:blipFill>
          <a:blip r:embed="rId2" cstate="print"/>
          <a:srcRect/>
          <a:stretch>
            <a:fillRect/>
          </a:stretch>
        </p:blipFill>
        <p:spPr bwMode="auto">
          <a:xfrm>
            <a:off x="323528" y="980728"/>
            <a:ext cx="2274944" cy="234888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حاييم وايزمن</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2843808" y="1340768"/>
            <a:ext cx="5853336" cy="4525963"/>
          </a:xfrm>
        </p:spPr>
        <p:txBody>
          <a:bodyPr/>
          <a:lstStyle/>
          <a:p>
            <a:pPr algn="just"/>
            <a:r>
              <a:rPr lang="ar-SA" dirty="0" smtClean="0">
                <a:latin typeface="Adobe Arabic" pitchFamily="18" charset="-78"/>
                <a:cs typeface="Adobe Arabic" pitchFamily="18" charset="-78"/>
              </a:rPr>
              <a:t>عام </a:t>
            </a:r>
            <a:r>
              <a:rPr lang="ar-SA" dirty="0" smtClean="0">
                <a:solidFill>
                  <a:srgbClr val="C00000"/>
                </a:solidFill>
                <a:latin typeface="Adobe Arabic" pitchFamily="18" charset="-78"/>
                <a:cs typeface="Adobe Arabic" pitchFamily="18" charset="-78"/>
              </a:rPr>
              <a:t>1917</a:t>
            </a:r>
            <a:r>
              <a:rPr lang="ar-SA" dirty="0" smtClean="0">
                <a:latin typeface="Adobe Arabic" pitchFamily="18" charset="-78"/>
                <a:cs typeface="Adobe Arabic" pitchFamily="18" charset="-78"/>
              </a:rPr>
              <a:t> انتخب كرئيس للتجمع الصهيوني في بريطانيا وفي نفس السنة تقدم لدولة بريطانيا بطلب للإعتراف بحق الشعب اليهودي بالاستيطان في أرض فلسطين وبحقهم في الهجرة إليها والاعتراف بشكل رسمي بالحركة الصهيونية، لذلك يعتبر وايزمن من أبرز الأشخاص الذين ساهموا بصدور وعد بلفور عام </a:t>
            </a:r>
            <a:r>
              <a:rPr lang="ar-SA" dirty="0" smtClean="0">
                <a:solidFill>
                  <a:srgbClr val="C00000"/>
                </a:solidFill>
                <a:latin typeface="Adobe Arabic" pitchFamily="18" charset="-78"/>
                <a:cs typeface="Adobe Arabic" pitchFamily="18" charset="-78"/>
              </a:rPr>
              <a:t>1917</a:t>
            </a:r>
            <a:r>
              <a:rPr lang="ar-SA" dirty="0" smtClean="0">
                <a:latin typeface="Adobe Arabic" pitchFamily="18" charset="-78"/>
                <a:cs typeface="Adobe Arabic" pitchFamily="18" charset="-78"/>
              </a:rPr>
              <a:t>.</a:t>
            </a:r>
            <a:endParaRPr lang="en-US" dirty="0" smtClean="0">
              <a:latin typeface="Adobe Arabic" pitchFamily="18" charset="-78"/>
              <a:cs typeface="Adobe Arabic" pitchFamily="18" charset="-78"/>
            </a:endParaRPr>
          </a:p>
        </p:txBody>
      </p:sp>
      <p:pic>
        <p:nvPicPr>
          <p:cNvPr id="4" name="Picture 2" descr="Related image"/>
          <p:cNvPicPr>
            <a:picLocks noChangeAspect="1" noChangeArrowheads="1"/>
          </p:cNvPicPr>
          <p:nvPr/>
        </p:nvPicPr>
        <p:blipFill>
          <a:blip r:embed="rId2" cstate="print"/>
          <a:srcRect/>
          <a:stretch>
            <a:fillRect/>
          </a:stretch>
        </p:blipFill>
        <p:spPr bwMode="auto">
          <a:xfrm>
            <a:off x="395536" y="1124744"/>
            <a:ext cx="2274944" cy="234888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حاييم وايزمن</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سيطرت بريطانيا على فلسطين في عام </a:t>
            </a:r>
            <a:r>
              <a:rPr lang="ar-SA" dirty="0" smtClean="0">
                <a:solidFill>
                  <a:srgbClr val="C00000"/>
                </a:solidFill>
                <a:latin typeface="Adobe Arabic" pitchFamily="18" charset="-78"/>
                <a:cs typeface="Adobe Arabic" pitchFamily="18" charset="-78"/>
              </a:rPr>
              <a:t>1918</a:t>
            </a:r>
            <a:r>
              <a:rPr lang="ar-SA" dirty="0" smtClean="0">
                <a:latin typeface="Adobe Arabic" pitchFamily="18" charset="-78"/>
                <a:cs typeface="Adobe Arabic" pitchFamily="18" charset="-78"/>
              </a:rPr>
              <a:t> مما ساهم بدخول وايزمن فلسطين على رأس لجنة من الصهاينة من أجل دعم الاستيطان اليهودي في فلسطين؛ ووضع الأسس العملية لتحقيق وعد بلفور ببناء وطن قومي لليهود، فقام بوضع حجر الأساس للجامعة العبرية في القدس، وفي </a:t>
            </a:r>
            <a:r>
              <a:rPr lang="ar-SA" dirty="0" smtClean="0">
                <a:solidFill>
                  <a:srgbClr val="C00000"/>
                </a:solidFill>
                <a:latin typeface="Adobe Arabic" pitchFamily="18" charset="-78"/>
                <a:cs typeface="Adobe Arabic" pitchFamily="18" charset="-78"/>
              </a:rPr>
              <a:t>3/1/1919</a:t>
            </a:r>
            <a:r>
              <a:rPr lang="ar-SA" dirty="0" smtClean="0">
                <a:latin typeface="Adobe Arabic" pitchFamily="18" charset="-78"/>
                <a:cs typeface="Adobe Arabic" pitchFamily="18" charset="-78"/>
              </a:rPr>
              <a:t> اجتمع  في لندن بالملك فيصل وتم توقيع اتفاقية يتم فيها الاعتراف بالحركة الصهيونية؛ لكن ذلك لم يتحقق بسبب عزل فيصل من عرش سوريا.</a:t>
            </a:r>
            <a:endParaRPr lang="en-US" dirty="0">
              <a:latin typeface="Adobe Arabic" pitchFamily="18" charset="-78"/>
              <a:cs typeface="Adobe Arabic"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792" y="836712"/>
            <a:ext cx="6444208" cy="5544615"/>
          </a:xfrm>
        </p:spPr>
        <p:txBody>
          <a:bodyPr/>
          <a:lstStyle/>
          <a:p>
            <a:pPr algn="just"/>
            <a:r>
              <a:rPr lang="ar-SA" sz="2800" dirty="0" smtClean="0">
                <a:latin typeface="Adobe Arabic" pitchFamily="18" charset="-78"/>
                <a:cs typeface="Adobe Arabic" pitchFamily="18" charset="-78"/>
              </a:rPr>
              <a:t>انتقل للعيش في فيينا عام </a:t>
            </a:r>
            <a:r>
              <a:rPr lang="ar-SA" sz="2800" dirty="0" smtClean="0">
                <a:solidFill>
                  <a:srgbClr val="C00000"/>
                </a:solidFill>
                <a:latin typeface="Adobe Arabic" pitchFamily="18" charset="-78"/>
                <a:cs typeface="Adobe Arabic" pitchFamily="18" charset="-78"/>
              </a:rPr>
              <a:t>1878 </a:t>
            </a:r>
          </a:p>
          <a:p>
            <a:pPr algn="just"/>
            <a:r>
              <a:rPr lang="ar-SA" sz="2800" dirty="0" smtClean="0">
                <a:latin typeface="Adobe Arabic" pitchFamily="18" charset="-78"/>
                <a:cs typeface="Adobe Arabic" pitchFamily="18" charset="-78"/>
              </a:rPr>
              <a:t>التحق بجامعة فيينا في الفترة ما بين </a:t>
            </a:r>
            <a:r>
              <a:rPr lang="ar-SA" sz="2800" dirty="0" smtClean="0">
                <a:solidFill>
                  <a:srgbClr val="C00000"/>
                </a:solidFill>
                <a:latin typeface="Adobe Arabic" pitchFamily="18" charset="-78"/>
                <a:cs typeface="Adobe Arabic" pitchFamily="18" charset="-78"/>
              </a:rPr>
              <a:t>1878-1883</a:t>
            </a:r>
            <a:r>
              <a:rPr lang="ar-SA" sz="2800" dirty="0" smtClean="0">
                <a:latin typeface="Adobe Arabic" pitchFamily="18" charset="-78"/>
                <a:cs typeface="Adobe Arabic" pitchFamily="18" charset="-78"/>
              </a:rPr>
              <a:t> </a:t>
            </a:r>
          </a:p>
          <a:p>
            <a:pPr algn="just">
              <a:buNone/>
            </a:pPr>
            <a:r>
              <a:rPr lang="ar-SA" sz="2800" dirty="0" smtClean="0">
                <a:latin typeface="Adobe Arabic" pitchFamily="18" charset="-78"/>
                <a:cs typeface="Adobe Arabic" pitchFamily="18" charset="-78"/>
              </a:rPr>
              <a:t>	فحصل على درجة الدكتوراه في الحقوق</a:t>
            </a:r>
          </a:p>
          <a:p>
            <a:pPr algn="just"/>
            <a:r>
              <a:rPr lang="ar-SA" sz="2800" dirty="0" smtClean="0">
                <a:latin typeface="Adobe Arabic" pitchFamily="18" charset="-78"/>
                <a:cs typeface="Adobe Arabic" pitchFamily="18" charset="-78"/>
              </a:rPr>
              <a:t>أثناء دراسته الجامعية انضم لاتحاد الطلاب الذي كان يقوده حركة أليبا ذات الطابع  الوطني الألماني؛ لكنه تركها بعدما وجد أنّ توجهاتها لا سامية</a:t>
            </a:r>
          </a:p>
          <a:p>
            <a:pPr algn="just"/>
            <a:r>
              <a:rPr lang="ar-SA" sz="2800" dirty="0" smtClean="0">
                <a:latin typeface="Adobe Arabic" pitchFamily="18" charset="-78"/>
                <a:cs typeface="Adobe Arabic" pitchFamily="18" charset="-78"/>
              </a:rPr>
              <a:t>قضى هرتزل عمره بالعمل في الصحافة والأدب باستثناء سنة واحدة من عمره عمل فيها بالمحاماة</a:t>
            </a:r>
          </a:p>
          <a:p>
            <a:pPr algn="just"/>
            <a:r>
              <a:rPr lang="ar-SA" sz="2800" dirty="0" smtClean="0">
                <a:latin typeface="Adobe Arabic" pitchFamily="18" charset="-78"/>
                <a:cs typeface="Adobe Arabic" pitchFamily="18" charset="-78"/>
              </a:rPr>
              <a:t>في عام 1891 انتقل للعمل في باريس ككاتب في صحيفة (نويه فري برس) ومن ضمن عمله تنقل بين لندن </a:t>
            </a:r>
            <a:r>
              <a:rPr lang="ar-SA" sz="2800" dirty="0" smtClean="0">
                <a:latin typeface="Adobe Arabic" pitchFamily="18" charset="-78"/>
                <a:cs typeface="Adobe Arabic" pitchFamily="18" charset="-78"/>
              </a:rPr>
              <a:t>واسطنبول</a:t>
            </a:r>
            <a:r>
              <a:rPr lang="ar-SA" sz="2800" dirty="0">
                <a:latin typeface="Adobe Arabic" pitchFamily="18" charset="-78"/>
                <a:cs typeface="Adobe Arabic" pitchFamily="18" charset="-78"/>
              </a:rPr>
              <a:t>.</a:t>
            </a:r>
            <a:endParaRPr lang="ar-SA" sz="2800" dirty="0" smtClean="0">
              <a:latin typeface="Adobe Arabic" pitchFamily="18" charset="-78"/>
              <a:cs typeface="Adobe Arabic" pitchFamily="18" charset="-78"/>
            </a:endParaRPr>
          </a:p>
          <a:p>
            <a:pPr algn="just">
              <a:buNone/>
            </a:pPr>
            <a:endParaRPr lang="ar-SA" sz="2800" dirty="0" smtClean="0">
              <a:latin typeface="Adobe Arabic" pitchFamily="18" charset="-78"/>
              <a:cs typeface="Adobe Arabic" pitchFamily="18" charset="-78"/>
            </a:endParaRPr>
          </a:p>
        </p:txBody>
      </p:sp>
      <p:sp>
        <p:nvSpPr>
          <p:cNvPr id="4" name="Title 3"/>
          <p:cNvSpPr>
            <a:spLocks noGrp="1"/>
          </p:cNvSpPr>
          <p:nvPr>
            <p:ph type="title"/>
          </p:nvPr>
        </p:nvSpPr>
        <p:spPr>
          <a:xfrm>
            <a:off x="2971167" y="188640"/>
            <a:ext cx="5698976"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ثيودور هرتزل</a:t>
            </a:r>
            <a:r>
              <a:rPr lang="ar-SA" b="1" dirty="0" smtClean="0">
                <a:solidFill>
                  <a:srgbClr val="C00000"/>
                </a:solidFill>
                <a:latin typeface="Adobe Arabic" pitchFamily="18" charset="-78"/>
                <a:ea typeface="Tahoma" pitchFamily="34" charset="0"/>
                <a:cs typeface="Adobe Arabic" pitchFamily="18" charset="-78"/>
              </a:rPr>
              <a:t>..</a:t>
            </a:r>
            <a:endParaRPr lang="en-US" dirty="0"/>
          </a:p>
        </p:txBody>
      </p:sp>
      <p:pic>
        <p:nvPicPr>
          <p:cNvPr id="6" name="Picture 2" descr="Image result for ‫تيودور هرتزل‬‎"/>
          <p:cNvPicPr>
            <a:picLocks noChangeAspect="1" noChangeArrowheads="1"/>
          </p:cNvPicPr>
          <p:nvPr/>
        </p:nvPicPr>
        <p:blipFill>
          <a:blip r:embed="rId2" cstate="print"/>
          <a:srcRect/>
          <a:stretch>
            <a:fillRect/>
          </a:stretch>
        </p:blipFill>
        <p:spPr bwMode="auto">
          <a:xfrm>
            <a:off x="179512" y="692696"/>
            <a:ext cx="2494242" cy="208904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حاييم وايزمن</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 انتخب عام </a:t>
            </a:r>
            <a:r>
              <a:rPr lang="ar-SA" dirty="0" smtClean="0">
                <a:solidFill>
                  <a:srgbClr val="C00000"/>
                </a:solidFill>
                <a:latin typeface="Adobe Arabic" pitchFamily="18" charset="-78"/>
                <a:cs typeface="Adobe Arabic" pitchFamily="18" charset="-78"/>
              </a:rPr>
              <a:t>1921</a:t>
            </a:r>
            <a:r>
              <a:rPr lang="ar-SA" dirty="0" smtClean="0">
                <a:latin typeface="Adobe Arabic" pitchFamily="18" charset="-78"/>
                <a:cs typeface="Adobe Arabic" pitchFamily="18" charset="-78"/>
              </a:rPr>
              <a:t> في المؤتمر الصهيوني الثاني عشر كرئيس للهستدروت الصهيوني؛ وفي عام </a:t>
            </a:r>
            <a:r>
              <a:rPr lang="ar-SA" dirty="0" smtClean="0">
                <a:solidFill>
                  <a:srgbClr val="C00000"/>
                </a:solidFill>
                <a:latin typeface="Adobe Arabic" pitchFamily="18" charset="-78"/>
                <a:cs typeface="Adobe Arabic" pitchFamily="18" charset="-78"/>
              </a:rPr>
              <a:t>1929</a:t>
            </a:r>
            <a:r>
              <a:rPr lang="ar-SA" dirty="0" smtClean="0">
                <a:latin typeface="Adobe Arabic" pitchFamily="18" charset="-78"/>
                <a:cs typeface="Adobe Arabic" pitchFamily="18" charset="-78"/>
              </a:rPr>
              <a:t> قام بنقل صلاحيات الهستدروت في فلسطين للوكالة اليهودية</a:t>
            </a:r>
          </a:p>
          <a:p>
            <a:pPr algn="just"/>
            <a:r>
              <a:rPr lang="ar-SA" dirty="0" smtClean="0">
                <a:latin typeface="Adobe Arabic" pitchFamily="18" charset="-78"/>
                <a:cs typeface="Adobe Arabic" pitchFamily="18" charset="-78"/>
              </a:rPr>
              <a:t>بعد صدور الكتاب الأبيض عام </a:t>
            </a:r>
            <a:r>
              <a:rPr lang="ar-SA" dirty="0" smtClean="0">
                <a:solidFill>
                  <a:srgbClr val="C00000"/>
                </a:solidFill>
                <a:latin typeface="Adobe Arabic" pitchFamily="18" charset="-78"/>
                <a:cs typeface="Adobe Arabic" pitchFamily="18" charset="-78"/>
              </a:rPr>
              <a:t>1930</a:t>
            </a:r>
            <a:r>
              <a:rPr lang="ar-SA" dirty="0" smtClean="0">
                <a:latin typeface="Adobe Arabic" pitchFamily="18" charset="-78"/>
                <a:cs typeface="Adobe Arabic" pitchFamily="18" charset="-78"/>
              </a:rPr>
              <a:t> عمل بشكل دؤوب على تغيير موقف بريطانيا بخصوص هجرة اليهود بشكل ديبلوماسي، لذلك لم يتم تجديد انتخابه عام </a:t>
            </a:r>
            <a:r>
              <a:rPr lang="ar-SA" dirty="0" smtClean="0">
                <a:solidFill>
                  <a:srgbClr val="C00000"/>
                </a:solidFill>
                <a:latin typeface="Adobe Arabic" pitchFamily="18" charset="-78"/>
                <a:cs typeface="Adobe Arabic" pitchFamily="18" charset="-78"/>
              </a:rPr>
              <a:t>1931</a:t>
            </a:r>
            <a:r>
              <a:rPr lang="ar-SA" dirty="0" smtClean="0">
                <a:latin typeface="Adobe Arabic" pitchFamily="18" charset="-78"/>
                <a:cs typeface="Adobe Arabic" pitchFamily="18" charset="-78"/>
              </a:rPr>
              <a:t> كرئيس للمؤتمر الصهيوني لأن الكثيرين اعتبروه مؤيد لبريطانيا؛ لكن أعيد انتخابه فيما بعد</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حاييم وايزمن</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أثناء ثورة </a:t>
            </a:r>
            <a:r>
              <a:rPr lang="ar-SA" dirty="0" smtClean="0">
                <a:solidFill>
                  <a:srgbClr val="C00000"/>
                </a:solidFill>
                <a:latin typeface="Adobe Arabic" pitchFamily="18" charset="-78"/>
                <a:cs typeface="Adobe Arabic" pitchFamily="18" charset="-78"/>
              </a:rPr>
              <a:t>1936</a:t>
            </a:r>
            <a:r>
              <a:rPr lang="ar-SA" dirty="0" smtClean="0">
                <a:latin typeface="Adobe Arabic" pitchFamily="18" charset="-78"/>
                <a:cs typeface="Adobe Arabic" pitchFamily="18" charset="-78"/>
              </a:rPr>
              <a:t> ترأس الوفد الصهيوني المفاوض مع الأطراف المختلفة، دعى وايزمن إلى عدم الاصطدام ببريطانيا والعمل بشكل تدريجي لتحقيق المشروع الصهيوني مما تسبب بحدوث فتور بعلاقته مع قادة الحركة الصهيونية أمثال دافيد بن غوريون </a:t>
            </a:r>
          </a:p>
          <a:p>
            <a:pPr algn="just"/>
            <a:r>
              <a:rPr lang="ar-SA" dirty="0" smtClean="0">
                <a:latin typeface="Adobe Arabic" pitchFamily="18" charset="-78"/>
                <a:cs typeface="Adobe Arabic" pitchFamily="18" charset="-78"/>
              </a:rPr>
              <a:t>وفي المؤتمر الصهيوني الثاني والعشرين عام </a:t>
            </a:r>
            <a:r>
              <a:rPr lang="ar-SA" dirty="0" smtClean="0">
                <a:solidFill>
                  <a:srgbClr val="C00000"/>
                </a:solidFill>
                <a:latin typeface="Adobe Arabic" pitchFamily="18" charset="-78"/>
                <a:cs typeface="Adobe Arabic" pitchFamily="18" charset="-78"/>
              </a:rPr>
              <a:t>1946</a:t>
            </a:r>
            <a:r>
              <a:rPr lang="ar-SA" dirty="0" smtClean="0">
                <a:latin typeface="Adobe Arabic" pitchFamily="18" charset="-78"/>
                <a:cs typeface="Adobe Arabic" pitchFamily="18" charset="-78"/>
              </a:rPr>
              <a:t> لم يحصل موقف وايزمن القاضي بعدم الصدام المسلح مع بريطانيا على تأييد أغلبية المجتمعين فقدم استقالته من رئاسة الحركة الصهيونية </a:t>
            </a:r>
          </a:p>
          <a:p>
            <a:pPr algn="just"/>
            <a:endParaRPr lang="en-US" dirty="0">
              <a:latin typeface="Adobe Arabic" pitchFamily="18" charset="-78"/>
              <a:cs typeface="Adobe Arabic" pitchFamily="18"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حاييم وايزمن</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sz="2800" dirty="0" smtClean="0">
                <a:latin typeface="Adobe Arabic" pitchFamily="18" charset="-78"/>
                <a:cs typeface="Adobe Arabic" pitchFamily="18" charset="-78"/>
              </a:rPr>
              <a:t>رغم ذلك لم يتوقف عن استخدام علاقاته من أجل العمل لإقامة الدولة اليهودية فنشط  من أجل تجنيد تأييد الرأي العام للفكرة الصهيونية في الولايات المتحدة، توجه للرئيس الأميركي هاري ترومان مما ساهم في تأييد أميركا لقرار التقسيم، كما ساهم باعتراف الولايات المتحدة بدولة "إسرائيل" بمجرد الإعلان عنها</a:t>
            </a:r>
          </a:p>
          <a:p>
            <a:pPr algn="just"/>
            <a:r>
              <a:rPr lang="ar-SA" sz="2800" dirty="0" smtClean="0">
                <a:latin typeface="Adobe Arabic" pitchFamily="18" charset="-78"/>
                <a:cs typeface="Adobe Arabic" pitchFamily="18" charset="-78"/>
              </a:rPr>
              <a:t>بتاريخ </a:t>
            </a:r>
            <a:r>
              <a:rPr lang="ar-SA" sz="2800" dirty="0" smtClean="0">
                <a:solidFill>
                  <a:srgbClr val="C00000"/>
                </a:solidFill>
                <a:latin typeface="Adobe Arabic" pitchFamily="18" charset="-78"/>
                <a:cs typeface="Adobe Arabic" pitchFamily="18" charset="-78"/>
              </a:rPr>
              <a:t>30/9/1948</a:t>
            </a:r>
            <a:r>
              <a:rPr lang="ar-SA" sz="2800" dirty="0" smtClean="0">
                <a:latin typeface="Adobe Arabic" pitchFamily="18" charset="-78"/>
                <a:cs typeface="Adobe Arabic" pitchFamily="18" charset="-78"/>
              </a:rPr>
              <a:t> أدى وايزمن قسم تولي رئاسة دولة "إسرائيل"</a:t>
            </a:r>
          </a:p>
          <a:p>
            <a:pPr algn="just"/>
            <a:r>
              <a:rPr lang="ar-SA" sz="2800" dirty="0" smtClean="0">
                <a:latin typeface="Adobe Arabic" pitchFamily="18" charset="-78"/>
                <a:cs typeface="Adobe Arabic" pitchFamily="18" charset="-78"/>
              </a:rPr>
              <a:t>انتخب مرة ثانية في عام </a:t>
            </a:r>
            <a:r>
              <a:rPr lang="ar-SA" sz="2800" dirty="0" smtClean="0">
                <a:solidFill>
                  <a:srgbClr val="C00000"/>
                </a:solidFill>
                <a:latin typeface="Adobe Arabic" pitchFamily="18" charset="-78"/>
                <a:cs typeface="Adobe Arabic" pitchFamily="18" charset="-78"/>
              </a:rPr>
              <a:t>1951</a:t>
            </a:r>
            <a:r>
              <a:rPr lang="ar-SA" sz="2800" dirty="0" smtClean="0">
                <a:latin typeface="Adobe Arabic" pitchFamily="18" charset="-78"/>
                <a:cs typeface="Adobe Arabic" pitchFamily="18" charset="-78"/>
              </a:rPr>
              <a:t> عندما ترشح للمنصب بدون وجود منافسين، اعتاش وايزمن من عوائد اختراعاته ورفض تلقى راتب من الحركة الصهيونية،  توفي في عام </a:t>
            </a:r>
            <a:r>
              <a:rPr lang="ar-SA" sz="2800" dirty="0" smtClean="0">
                <a:solidFill>
                  <a:srgbClr val="C00000"/>
                </a:solidFill>
                <a:latin typeface="Adobe Arabic" pitchFamily="18" charset="-78"/>
                <a:cs typeface="Adobe Arabic" pitchFamily="18" charset="-78"/>
              </a:rPr>
              <a:t>1952</a:t>
            </a:r>
            <a:r>
              <a:rPr lang="ar-SA" sz="2800" dirty="0" smtClean="0">
                <a:latin typeface="Adobe Arabic" pitchFamily="18" charset="-78"/>
                <a:cs typeface="Adobe Arabic" pitchFamily="18" charset="-78"/>
              </a:rPr>
              <a:t>.</a:t>
            </a:r>
            <a:endParaRPr lang="en-US" sz="2800" dirty="0">
              <a:latin typeface="Adobe Arabic" pitchFamily="18" charset="-78"/>
              <a:cs typeface="Adobe Arabic" pitchFamily="18"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رابعاً: دافيد بن غوريون</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2843808" y="980728"/>
            <a:ext cx="5888192" cy="4525963"/>
          </a:xfrm>
        </p:spPr>
        <p:txBody>
          <a:bodyPr/>
          <a:lstStyle/>
          <a:p>
            <a:r>
              <a:rPr lang="ar-SA" sz="2600" dirty="0" smtClean="0">
                <a:latin typeface="Adobe Arabic" pitchFamily="18" charset="-78"/>
                <a:cs typeface="Adobe Arabic" pitchFamily="18" charset="-78"/>
              </a:rPr>
              <a:t>ولد دافيد يوسف غوريون بتاريخ  </a:t>
            </a:r>
            <a:r>
              <a:rPr lang="ar-SA" sz="2600" dirty="0" smtClean="0">
                <a:solidFill>
                  <a:srgbClr val="C00000"/>
                </a:solidFill>
                <a:latin typeface="Adobe Arabic" pitchFamily="18" charset="-78"/>
                <a:cs typeface="Adobe Arabic" pitchFamily="18" charset="-78"/>
              </a:rPr>
              <a:t>16/10/1886</a:t>
            </a:r>
            <a:r>
              <a:rPr lang="ar-SA" sz="2600" dirty="0" smtClean="0">
                <a:latin typeface="Adobe Arabic" pitchFamily="18" charset="-78"/>
                <a:cs typeface="Adobe Arabic" pitchFamily="18" charset="-78"/>
              </a:rPr>
              <a:t> </a:t>
            </a:r>
          </a:p>
          <a:p>
            <a:pPr>
              <a:buNone/>
            </a:pPr>
            <a:r>
              <a:rPr lang="ar-SA" sz="2600" dirty="0" smtClean="0">
                <a:latin typeface="Adobe Arabic" pitchFamily="18" charset="-78"/>
                <a:cs typeface="Adobe Arabic" pitchFamily="18" charset="-78"/>
              </a:rPr>
              <a:t>	في مدينة بلونسكه في بولندا</a:t>
            </a:r>
          </a:p>
          <a:p>
            <a:r>
              <a:rPr lang="ar-SA" sz="2600" dirty="0" smtClean="0">
                <a:latin typeface="Adobe Arabic" pitchFamily="18" charset="-78"/>
                <a:cs typeface="Adobe Arabic" pitchFamily="18" charset="-78"/>
              </a:rPr>
              <a:t>عام </a:t>
            </a:r>
            <a:r>
              <a:rPr lang="ar-SA" sz="2600" dirty="0" smtClean="0">
                <a:solidFill>
                  <a:srgbClr val="C00000"/>
                </a:solidFill>
                <a:latin typeface="Adobe Arabic" pitchFamily="18" charset="-78"/>
                <a:cs typeface="Adobe Arabic" pitchFamily="18" charset="-78"/>
              </a:rPr>
              <a:t>1900</a:t>
            </a:r>
            <a:r>
              <a:rPr lang="ar-SA" sz="2600" dirty="0" smtClean="0">
                <a:latin typeface="Adobe Arabic" pitchFamily="18" charset="-78"/>
                <a:cs typeface="Adobe Arabic" pitchFamily="18" charset="-78"/>
              </a:rPr>
              <a:t> رغم سنه الصغير أنشأ جمعية عزرا (مساعدة)</a:t>
            </a:r>
          </a:p>
          <a:p>
            <a:pPr>
              <a:buNone/>
            </a:pPr>
            <a:r>
              <a:rPr lang="ar-SA" sz="2600" dirty="0" smtClean="0">
                <a:latin typeface="Adobe Arabic" pitchFamily="18" charset="-78"/>
                <a:cs typeface="Adobe Arabic" pitchFamily="18" charset="-78"/>
              </a:rPr>
              <a:t>	لمساعدة اليهود الراغبين بالهجرة إلى فلسطين وتعليم اليهود اللغة العبرية</a:t>
            </a:r>
          </a:p>
          <a:p>
            <a:r>
              <a:rPr lang="ar-SA" sz="2600" dirty="0" smtClean="0">
                <a:latin typeface="Adobe Arabic" pitchFamily="18" charset="-78"/>
                <a:cs typeface="Adobe Arabic" pitchFamily="18" charset="-78"/>
              </a:rPr>
              <a:t>في عام </a:t>
            </a:r>
            <a:r>
              <a:rPr lang="ar-SA" sz="2600" dirty="0" smtClean="0">
                <a:solidFill>
                  <a:srgbClr val="C00000"/>
                </a:solidFill>
                <a:latin typeface="Adobe Arabic" pitchFamily="18" charset="-78"/>
                <a:cs typeface="Adobe Arabic" pitchFamily="18" charset="-78"/>
              </a:rPr>
              <a:t>1906</a:t>
            </a:r>
            <a:r>
              <a:rPr lang="ar-SA" sz="2600" dirty="0" smtClean="0">
                <a:latin typeface="Adobe Arabic" pitchFamily="18" charset="-78"/>
                <a:cs typeface="Adobe Arabic" pitchFamily="18" charset="-78"/>
              </a:rPr>
              <a:t> هاجر للاستيطان في فلسطين في موجة الهجرة الثانية وعمل بالزراعة وحراسة مستوطنة بيتاح تكفا وبقية المستوطنات</a:t>
            </a:r>
          </a:p>
          <a:p>
            <a:r>
              <a:rPr lang="ar-SA" sz="2600" dirty="0" smtClean="0">
                <a:latin typeface="Adobe Arabic" pitchFamily="18" charset="-78"/>
                <a:cs typeface="Adobe Arabic" pitchFamily="18" charset="-78"/>
              </a:rPr>
              <a:t>انضم لحزب الصهيوينة الاشتراكية واعتبر من قادة الجناح اليميني في الحزب وقادة اللجنة المركزية للحزب المكون من خمسة</a:t>
            </a:r>
            <a:endParaRPr lang="en-US" sz="2600" dirty="0">
              <a:latin typeface="Adobe Arabic" pitchFamily="18" charset="-78"/>
              <a:cs typeface="Adobe Arabic" pitchFamily="18" charset="-78"/>
            </a:endParaRPr>
          </a:p>
        </p:txBody>
      </p:sp>
      <p:pic>
        <p:nvPicPr>
          <p:cNvPr id="95234" name="Picture 2" descr="Image result for ‫دافيد بن غوريون‬‎"/>
          <p:cNvPicPr>
            <a:picLocks noChangeAspect="1" noChangeArrowheads="1"/>
          </p:cNvPicPr>
          <p:nvPr/>
        </p:nvPicPr>
        <p:blipFill>
          <a:blip r:embed="rId2" cstate="print"/>
          <a:srcRect b="9209"/>
          <a:stretch>
            <a:fillRect/>
          </a:stretch>
        </p:blipFill>
        <p:spPr bwMode="auto">
          <a:xfrm>
            <a:off x="467544" y="692696"/>
            <a:ext cx="2398249" cy="288032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 دافيد بن غوريون</a:t>
            </a:r>
            <a:r>
              <a:rPr lang="ar-SA" b="1" dirty="0" smtClean="0">
                <a:solidFill>
                  <a:srgbClr val="C00000"/>
                </a:solidFill>
                <a:latin typeface="Adobe Arabic" pitchFamily="18" charset="-78"/>
                <a:ea typeface="Tahoma" pitchFamily="34" charset="0"/>
                <a:cs typeface="Adobe Arabic" pitchFamily="18" charset="-78"/>
              </a:rPr>
              <a:t>..</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1907704" y="1124744"/>
            <a:ext cx="7077472" cy="4525963"/>
          </a:xfrm>
        </p:spPr>
        <p:txBody>
          <a:bodyPr/>
          <a:lstStyle/>
          <a:p>
            <a:r>
              <a:rPr lang="ar-SA" sz="2800" dirty="0" smtClean="0">
                <a:solidFill>
                  <a:srgbClr val="C00000"/>
                </a:solidFill>
                <a:latin typeface="Adobe Arabic" pitchFamily="18" charset="-78"/>
                <a:cs typeface="Adobe Arabic" pitchFamily="18" charset="-78"/>
              </a:rPr>
              <a:t>1910</a:t>
            </a:r>
            <a:r>
              <a:rPr lang="ar-SA" sz="2800" dirty="0" smtClean="0">
                <a:latin typeface="Adobe Arabic" pitchFamily="18" charset="-78"/>
                <a:cs typeface="Adobe Arabic" pitchFamily="18" charset="-78"/>
              </a:rPr>
              <a:t> انتخب في اللجنة المركزية لبوعلي تسيون </a:t>
            </a:r>
          </a:p>
          <a:p>
            <a:pPr>
              <a:buNone/>
            </a:pPr>
            <a:r>
              <a:rPr lang="ar-SA" sz="2800" dirty="0" smtClean="0">
                <a:latin typeface="Adobe Arabic" pitchFamily="18" charset="-78"/>
                <a:cs typeface="Adobe Arabic" pitchFamily="18" charset="-78"/>
              </a:rPr>
              <a:t>	(عمال صهيون). </a:t>
            </a:r>
          </a:p>
          <a:p>
            <a:r>
              <a:rPr lang="ar-SA" sz="2800" dirty="0" smtClean="0">
                <a:latin typeface="Adobe Arabic" pitchFamily="18" charset="-78"/>
                <a:cs typeface="Adobe Arabic" pitchFamily="18" charset="-78"/>
              </a:rPr>
              <a:t>عام </a:t>
            </a:r>
            <a:r>
              <a:rPr lang="ar-SA" sz="2800" dirty="0" smtClean="0">
                <a:solidFill>
                  <a:srgbClr val="C00000"/>
                </a:solidFill>
                <a:latin typeface="Adobe Arabic" pitchFamily="18" charset="-78"/>
                <a:cs typeface="Adobe Arabic" pitchFamily="18" charset="-78"/>
              </a:rPr>
              <a:t>1911</a:t>
            </a:r>
            <a:r>
              <a:rPr lang="ar-SA" sz="2800" dirty="0" smtClean="0">
                <a:latin typeface="Adobe Arabic" pitchFamily="18" charset="-78"/>
                <a:cs typeface="Adobe Arabic" pitchFamily="18" charset="-78"/>
              </a:rPr>
              <a:t> سافر إلى سلونيك بتركيا لدراسة اللغة التركية </a:t>
            </a:r>
          </a:p>
          <a:p>
            <a:pPr>
              <a:buNone/>
            </a:pPr>
            <a:r>
              <a:rPr lang="ar-SA" sz="2800" dirty="0" smtClean="0">
                <a:latin typeface="Adobe Arabic" pitchFamily="18" charset="-78"/>
                <a:cs typeface="Adobe Arabic" pitchFamily="18" charset="-78"/>
              </a:rPr>
              <a:t>	من أجل دراسة الحقوق وبالفعل سافر في </a:t>
            </a:r>
            <a:r>
              <a:rPr lang="ar-SA" sz="2800" dirty="0" smtClean="0">
                <a:solidFill>
                  <a:srgbClr val="C00000"/>
                </a:solidFill>
                <a:latin typeface="Adobe Arabic" pitchFamily="18" charset="-78"/>
                <a:cs typeface="Adobe Arabic" pitchFamily="18" charset="-78"/>
              </a:rPr>
              <a:t>1912</a:t>
            </a:r>
            <a:r>
              <a:rPr lang="ar-SA" sz="2800" dirty="0" smtClean="0">
                <a:latin typeface="Adobe Arabic" pitchFamily="18" charset="-78"/>
                <a:cs typeface="Adobe Arabic" pitchFamily="18" charset="-78"/>
              </a:rPr>
              <a:t> لدراسة الحقوق في اسطنبول</a:t>
            </a:r>
          </a:p>
          <a:p>
            <a:r>
              <a:rPr lang="ar-SA" sz="2800" dirty="0" smtClean="0">
                <a:latin typeface="Adobe Arabic" pitchFamily="18" charset="-78"/>
                <a:cs typeface="Adobe Arabic" pitchFamily="18" charset="-78"/>
              </a:rPr>
              <a:t>عام </a:t>
            </a:r>
            <a:r>
              <a:rPr lang="ar-SA" sz="2800" dirty="0" smtClean="0">
                <a:solidFill>
                  <a:srgbClr val="C00000"/>
                </a:solidFill>
                <a:latin typeface="Adobe Arabic" pitchFamily="18" charset="-78"/>
                <a:cs typeface="Adobe Arabic" pitchFamily="18" charset="-78"/>
              </a:rPr>
              <a:t>1915</a:t>
            </a:r>
            <a:r>
              <a:rPr lang="ar-SA" sz="2800" dirty="0" smtClean="0">
                <a:latin typeface="Adobe Arabic" pitchFamily="18" charset="-78"/>
                <a:cs typeface="Adobe Arabic" pitchFamily="18" charset="-78"/>
              </a:rPr>
              <a:t> اثناء الحرب العالمية الأولى تم نفيه للأسكندرية بسبب ميله لروسيا ونشاطاته الصهيونية؛  </a:t>
            </a:r>
          </a:p>
          <a:p>
            <a:r>
              <a:rPr lang="ar-SA" sz="2800" dirty="0" smtClean="0">
                <a:latin typeface="Adobe Arabic" pitchFamily="18" charset="-78"/>
                <a:cs typeface="Adobe Arabic" pitchFamily="18" charset="-78"/>
              </a:rPr>
              <a:t>سافر من هنالك إلى الولايات المتحدة الأميركية ليمارس نشاطاته في إطار الحركة الصهيونية وينشأ حركة حلوتس</a:t>
            </a:r>
          </a:p>
        </p:txBody>
      </p:sp>
      <p:pic>
        <p:nvPicPr>
          <p:cNvPr id="4" name="Picture 2" descr="Image result for ‫دافيد بن غوريون‬‎"/>
          <p:cNvPicPr>
            <a:picLocks noChangeAspect="1" noChangeArrowheads="1"/>
          </p:cNvPicPr>
          <p:nvPr/>
        </p:nvPicPr>
        <p:blipFill>
          <a:blip r:embed="rId2" cstate="print"/>
          <a:srcRect b="9209"/>
          <a:stretch>
            <a:fillRect/>
          </a:stretch>
        </p:blipFill>
        <p:spPr bwMode="auto">
          <a:xfrm>
            <a:off x="157528" y="188640"/>
            <a:ext cx="2098468" cy="252028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دافيد بن غوريون</a:t>
            </a:r>
            <a:r>
              <a:rPr lang="ar-SA" b="1" dirty="0" smtClean="0">
                <a:solidFill>
                  <a:srgbClr val="C00000"/>
                </a:solidFill>
                <a:latin typeface="Adobe Arabic" pitchFamily="18" charset="-78"/>
                <a:ea typeface="Tahoma" pitchFamily="34" charset="0"/>
                <a:cs typeface="Adobe Arabic" pitchFamily="18" charset="-78"/>
              </a:rPr>
              <a:t>..</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052736"/>
            <a:ext cx="8229600" cy="4525963"/>
          </a:xfrm>
        </p:spPr>
        <p:txBody>
          <a:bodyPr/>
          <a:lstStyle/>
          <a:p>
            <a:pPr algn="just"/>
            <a:r>
              <a:rPr lang="ar-SA" dirty="0" smtClean="0">
                <a:latin typeface="Adobe Arabic" pitchFamily="18" charset="-78"/>
                <a:cs typeface="Adobe Arabic" pitchFamily="18" charset="-78"/>
              </a:rPr>
              <a:t>في نيوريوك تعرف إلى زوجته وعقد قرانهمها عام </a:t>
            </a:r>
            <a:r>
              <a:rPr lang="ar-SA" dirty="0" smtClean="0">
                <a:solidFill>
                  <a:srgbClr val="C00000"/>
                </a:solidFill>
                <a:latin typeface="Adobe Arabic" pitchFamily="18" charset="-78"/>
                <a:cs typeface="Adobe Arabic" pitchFamily="18" charset="-78"/>
              </a:rPr>
              <a:t>1917</a:t>
            </a:r>
            <a:r>
              <a:rPr lang="ar-SA" dirty="0" smtClean="0">
                <a:latin typeface="Adobe Arabic" pitchFamily="18" charset="-78"/>
                <a:cs typeface="Adobe Arabic" pitchFamily="18" charset="-78"/>
              </a:rPr>
              <a:t> كزواج مدني </a:t>
            </a:r>
          </a:p>
          <a:p>
            <a:pPr algn="just"/>
            <a:r>
              <a:rPr lang="ar-SA" dirty="0" smtClean="0">
                <a:latin typeface="Adobe Arabic" pitchFamily="18" charset="-78"/>
                <a:cs typeface="Adobe Arabic" pitchFamily="18" charset="-78"/>
              </a:rPr>
              <a:t>بعد صدور وعد بلفور عام </a:t>
            </a:r>
            <a:r>
              <a:rPr lang="ar-SA" dirty="0" smtClean="0">
                <a:solidFill>
                  <a:srgbClr val="C00000"/>
                </a:solidFill>
                <a:latin typeface="Adobe Arabic" pitchFamily="18" charset="-78"/>
                <a:cs typeface="Adobe Arabic" pitchFamily="18" charset="-78"/>
              </a:rPr>
              <a:t>1917</a:t>
            </a:r>
            <a:r>
              <a:rPr lang="ar-SA" dirty="0" smtClean="0">
                <a:latin typeface="Adobe Arabic" pitchFamily="18" charset="-78"/>
                <a:cs typeface="Adobe Arabic" pitchFamily="18" charset="-78"/>
              </a:rPr>
              <a:t> تطوع في الفيلق اليهودي </a:t>
            </a:r>
          </a:p>
          <a:p>
            <a:pPr algn="just"/>
            <a:r>
              <a:rPr lang="ar-SA" dirty="0" smtClean="0">
                <a:latin typeface="Adobe Arabic" pitchFamily="18" charset="-78"/>
                <a:cs typeface="Adobe Arabic" pitchFamily="18" charset="-78"/>
              </a:rPr>
              <a:t>عام </a:t>
            </a:r>
            <a:r>
              <a:rPr lang="ar-SA" dirty="0" smtClean="0">
                <a:solidFill>
                  <a:srgbClr val="C00000"/>
                </a:solidFill>
                <a:latin typeface="Adobe Arabic" pitchFamily="18" charset="-78"/>
                <a:cs typeface="Adobe Arabic" pitchFamily="18" charset="-78"/>
              </a:rPr>
              <a:t>1919</a:t>
            </a:r>
            <a:r>
              <a:rPr lang="ar-SA" dirty="0" smtClean="0">
                <a:latin typeface="Adobe Arabic" pitchFamily="18" charset="-78"/>
                <a:cs typeface="Adobe Arabic" pitchFamily="18" charset="-78"/>
              </a:rPr>
              <a:t> أنشأ حزب أحودات هاعفوداه (توحيد العمل) </a:t>
            </a:r>
          </a:p>
          <a:p>
            <a:pPr algn="just"/>
            <a:r>
              <a:rPr lang="ar-SA" dirty="0" smtClean="0">
                <a:latin typeface="Adobe Arabic" pitchFamily="18" charset="-78"/>
                <a:cs typeface="Adobe Arabic" pitchFamily="18" charset="-78"/>
              </a:rPr>
              <a:t>عام </a:t>
            </a:r>
            <a:r>
              <a:rPr lang="ar-SA" dirty="0" smtClean="0">
                <a:solidFill>
                  <a:srgbClr val="C00000"/>
                </a:solidFill>
                <a:latin typeface="Adobe Arabic" pitchFamily="18" charset="-78"/>
                <a:cs typeface="Adobe Arabic" pitchFamily="18" charset="-78"/>
              </a:rPr>
              <a:t>1920</a:t>
            </a:r>
            <a:r>
              <a:rPr lang="ar-SA" dirty="0" smtClean="0">
                <a:latin typeface="Adobe Arabic" pitchFamily="18" charset="-78"/>
                <a:cs typeface="Adobe Arabic" pitchFamily="18" charset="-78"/>
              </a:rPr>
              <a:t> عين كسكرتير عام للهستدروت الصهيوني واستمر بهذا الموقع لمدة </a:t>
            </a:r>
            <a:r>
              <a:rPr lang="ar-SA" dirty="0" smtClean="0">
                <a:solidFill>
                  <a:srgbClr val="C00000"/>
                </a:solidFill>
                <a:latin typeface="Adobe Arabic" pitchFamily="18" charset="-78"/>
                <a:cs typeface="Adobe Arabic" pitchFamily="18" charset="-78"/>
              </a:rPr>
              <a:t>15</a:t>
            </a:r>
            <a:r>
              <a:rPr lang="ar-SA" dirty="0" smtClean="0">
                <a:latin typeface="Adobe Arabic" pitchFamily="18" charset="-78"/>
                <a:cs typeface="Adobe Arabic" pitchFamily="18" charset="-78"/>
              </a:rPr>
              <a:t> سنة عمل خلالها على توحيد الاحزاب العمالية فنجح عام </a:t>
            </a:r>
            <a:r>
              <a:rPr lang="ar-SA" dirty="0" smtClean="0">
                <a:solidFill>
                  <a:srgbClr val="C00000"/>
                </a:solidFill>
                <a:latin typeface="Adobe Arabic" pitchFamily="18" charset="-78"/>
                <a:cs typeface="Adobe Arabic" pitchFamily="18" charset="-78"/>
              </a:rPr>
              <a:t>1930</a:t>
            </a:r>
            <a:r>
              <a:rPr lang="ar-SA" dirty="0" smtClean="0">
                <a:latin typeface="Adobe Arabic" pitchFamily="18" charset="-78"/>
                <a:cs typeface="Adobe Arabic" pitchFamily="18" charset="-78"/>
              </a:rPr>
              <a:t> تحت مسمى حزب عمال أرض إسرائيل "مباي" وانتخب رئيساً للحزب</a:t>
            </a:r>
          </a:p>
          <a:p>
            <a:pPr algn="just"/>
            <a:r>
              <a:rPr lang="ar-SA" dirty="0" smtClean="0">
                <a:latin typeface="Adobe Arabic" pitchFamily="18" charset="-78"/>
                <a:cs typeface="Adobe Arabic" pitchFamily="18" charset="-78"/>
              </a:rPr>
              <a:t>في عام </a:t>
            </a:r>
            <a:r>
              <a:rPr lang="ar-SA" dirty="0" smtClean="0">
                <a:solidFill>
                  <a:srgbClr val="C00000"/>
                </a:solidFill>
                <a:latin typeface="Adobe Arabic" pitchFamily="18" charset="-78"/>
                <a:cs typeface="Adobe Arabic" pitchFamily="18" charset="-78"/>
              </a:rPr>
              <a:t>1935</a:t>
            </a:r>
            <a:r>
              <a:rPr lang="ar-SA" dirty="0" smtClean="0">
                <a:latin typeface="Adobe Arabic" pitchFamily="18" charset="-78"/>
                <a:cs typeface="Adobe Arabic" pitchFamily="18" charset="-78"/>
              </a:rPr>
              <a:t> انتخب كرئيس للوكالة اليهودية</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دافيد بن غوريون</a:t>
            </a:r>
            <a:r>
              <a:rPr lang="ar-SA" b="1" dirty="0" smtClean="0">
                <a:solidFill>
                  <a:srgbClr val="C00000"/>
                </a:solidFill>
                <a:latin typeface="Adobe Arabic" pitchFamily="18" charset="-78"/>
                <a:ea typeface="Tahoma" pitchFamily="34" charset="0"/>
                <a:cs typeface="Adobe Arabic" pitchFamily="18" charset="-78"/>
              </a:rPr>
              <a:t>..</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2627784" y="1124744"/>
            <a:ext cx="6069360" cy="4525963"/>
          </a:xfrm>
        </p:spPr>
        <p:txBody>
          <a:bodyPr/>
          <a:lstStyle/>
          <a:p>
            <a:pPr algn="just"/>
            <a:r>
              <a:rPr lang="ar-SA" sz="2800" dirty="0" smtClean="0">
                <a:latin typeface="Adobe Arabic" pitchFamily="18" charset="-78"/>
                <a:cs typeface="Adobe Arabic" pitchFamily="18" charset="-78"/>
              </a:rPr>
              <a:t>عام </a:t>
            </a:r>
            <a:r>
              <a:rPr lang="ar-SA" sz="2800" dirty="0" smtClean="0">
                <a:solidFill>
                  <a:srgbClr val="C00000"/>
                </a:solidFill>
                <a:latin typeface="Adobe Arabic" pitchFamily="18" charset="-78"/>
                <a:cs typeface="Adobe Arabic" pitchFamily="18" charset="-78"/>
              </a:rPr>
              <a:t>1937</a:t>
            </a:r>
            <a:r>
              <a:rPr lang="ar-SA" sz="2800" dirty="0" smtClean="0">
                <a:latin typeface="Adobe Arabic" pitchFamily="18" charset="-78"/>
                <a:cs typeface="Adobe Arabic" pitchFamily="18" charset="-78"/>
              </a:rPr>
              <a:t> أيد توصيات لجنة بيل بالتقسيم</a:t>
            </a:r>
          </a:p>
          <a:p>
            <a:pPr algn="just"/>
            <a:r>
              <a:rPr lang="ar-SA" sz="2800" dirty="0" smtClean="0">
                <a:latin typeface="Adobe Arabic" pitchFamily="18" charset="-78"/>
                <a:cs typeface="Adobe Arabic" pitchFamily="18" charset="-78"/>
              </a:rPr>
              <a:t>مع اندلاع الحرب العالمية الثانية دعى بن غوريون اليهود للتطوع في الجيش البريطاني لمحاربة النازيين، </a:t>
            </a:r>
          </a:p>
          <a:p>
            <a:pPr algn="just"/>
            <a:r>
              <a:rPr lang="ar-SA" sz="2800" dirty="0" smtClean="0">
                <a:latin typeface="Adobe Arabic" pitchFamily="18" charset="-78"/>
                <a:cs typeface="Adobe Arabic" pitchFamily="18" charset="-78"/>
              </a:rPr>
              <a:t>عام </a:t>
            </a:r>
            <a:r>
              <a:rPr lang="ar-SA" sz="2800" dirty="0" smtClean="0">
                <a:solidFill>
                  <a:srgbClr val="C00000"/>
                </a:solidFill>
                <a:latin typeface="Adobe Arabic" pitchFamily="18" charset="-78"/>
                <a:cs typeface="Adobe Arabic" pitchFamily="18" charset="-78"/>
              </a:rPr>
              <a:t>1946</a:t>
            </a:r>
            <a:r>
              <a:rPr lang="ar-SA" sz="2800" dirty="0" smtClean="0">
                <a:latin typeface="Adobe Arabic" pitchFamily="18" charset="-78"/>
                <a:cs typeface="Adobe Arabic" pitchFamily="18" charset="-78"/>
              </a:rPr>
              <a:t> تولى بن غوروين مسؤولية الأمن في الوكالة اليهودية وكان حينها من المؤيدين للتمرد المسلح على بريطانيا وتحويل منظمة الهاجاناة لجيش</a:t>
            </a:r>
          </a:p>
          <a:p>
            <a:pPr algn="just"/>
            <a:r>
              <a:rPr lang="ar-SA" sz="2800" dirty="0" smtClean="0">
                <a:latin typeface="Adobe Arabic" pitchFamily="18" charset="-78"/>
                <a:cs typeface="Adobe Arabic" pitchFamily="18" charset="-78"/>
              </a:rPr>
              <a:t> عام </a:t>
            </a:r>
            <a:r>
              <a:rPr lang="ar-SA" sz="2800" dirty="0" smtClean="0">
                <a:solidFill>
                  <a:srgbClr val="C00000"/>
                </a:solidFill>
                <a:latin typeface="Adobe Arabic" pitchFamily="18" charset="-78"/>
                <a:cs typeface="Adobe Arabic" pitchFamily="18" charset="-78"/>
              </a:rPr>
              <a:t>1947</a:t>
            </a:r>
            <a:r>
              <a:rPr lang="ar-SA" sz="2800" dirty="0" smtClean="0">
                <a:latin typeface="Adobe Arabic" pitchFamily="18" charset="-78"/>
                <a:cs typeface="Adobe Arabic" pitchFamily="18" charset="-78"/>
              </a:rPr>
              <a:t> وقع على اتفاقية الوضع الراهن مع المتدينيين وقاد التوجهات نحو القبول بقرار التقسيم.</a:t>
            </a:r>
            <a:endParaRPr lang="en-US" sz="2800" dirty="0">
              <a:latin typeface="Adobe Arabic" pitchFamily="18" charset="-78"/>
              <a:cs typeface="Adobe Arabic" pitchFamily="18" charset="-78"/>
            </a:endParaRPr>
          </a:p>
        </p:txBody>
      </p:sp>
      <p:pic>
        <p:nvPicPr>
          <p:cNvPr id="4" name="Picture 2" descr="Image result for ‫دافيد بن غوريون‬‎"/>
          <p:cNvPicPr>
            <a:picLocks noChangeAspect="1" noChangeArrowheads="1"/>
          </p:cNvPicPr>
          <p:nvPr/>
        </p:nvPicPr>
        <p:blipFill>
          <a:blip r:embed="rId2" cstate="print"/>
          <a:srcRect b="9209"/>
          <a:stretch>
            <a:fillRect/>
          </a:stretch>
        </p:blipFill>
        <p:spPr bwMode="auto">
          <a:xfrm>
            <a:off x="323528" y="548680"/>
            <a:ext cx="2098468" cy="252028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62" y="188640"/>
            <a:ext cx="8686800" cy="1143000"/>
          </a:xfrm>
        </p:spPr>
        <p:txBody>
          <a:bodyPr/>
          <a:lstStyle/>
          <a:p>
            <a:r>
              <a:rPr lang="ar-JO" sz="4000" b="1" dirty="0" smtClean="0">
                <a:solidFill>
                  <a:srgbClr val="C00000"/>
                </a:solidFill>
                <a:latin typeface="Adobe Arabic" pitchFamily="18" charset="-78"/>
                <a:ea typeface="Tahoma" pitchFamily="34" charset="0"/>
                <a:cs typeface="Adobe Arabic" pitchFamily="18" charset="-78"/>
              </a:rPr>
              <a:t>دافيد بن غوريون</a:t>
            </a:r>
            <a:r>
              <a:rPr lang="ar-SA" sz="4000" b="1" dirty="0" smtClean="0">
                <a:solidFill>
                  <a:srgbClr val="C00000"/>
                </a:solidFill>
                <a:latin typeface="Adobe Arabic" pitchFamily="18" charset="-78"/>
                <a:ea typeface="Tahoma" pitchFamily="34" charset="0"/>
                <a:cs typeface="Adobe Arabic" pitchFamily="18" charset="-78"/>
              </a:rPr>
              <a:t> - نشاطاته كأول رئيس وزراء</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أعلن بن غوريون عن قيام دولة "إسرائيل" بتاريخ </a:t>
            </a:r>
            <a:r>
              <a:rPr lang="ar-SA" dirty="0" smtClean="0">
                <a:solidFill>
                  <a:srgbClr val="C00000"/>
                </a:solidFill>
                <a:latin typeface="Adobe Arabic" pitchFamily="18" charset="-78"/>
                <a:cs typeface="Adobe Arabic" pitchFamily="18" charset="-78"/>
              </a:rPr>
              <a:t>15/5/1948</a:t>
            </a:r>
            <a:r>
              <a:rPr lang="ar-SA" b="1" dirty="0" smtClean="0">
                <a:latin typeface="Adobe Arabic" pitchFamily="18" charset="-78"/>
                <a:cs typeface="Adobe Arabic" pitchFamily="18" charset="-78"/>
              </a:rPr>
              <a:t>؛ </a:t>
            </a:r>
            <a:r>
              <a:rPr lang="ar-SA" dirty="0" smtClean="0">
                <a:latin typeface="Adobe Arabic" pitchFamily="18" charset="-78"/>
                <a:cs typeface="Adobe Arabic" pitchFamily="18" charset="-78"/>
              </a:rPr>
              <a:t>وتم تعيينه كأول رئيس وزراء</a:t>
            </a:r>
            <a:r>
              <a:rPr lang="ar-SA" b="1" dirty="0" smtClean="0">
                <a:latin typeface="Adobe Arabic" pitchFamily="18" charset="-78"/>
                <a:cs typeface="Adobe Arabic" pitchFamily="18" charset="-78"/>
              </a:rPr>
              <a:t> </a:t>
            </a:r>
            <a:r>
              <a:rPr lang="ar-SA" dirty="0" smtClean="0">
                <a:latin typeface="Adobe Arabic" pitchFamily="18" charset="-78"/>
                <a:cs typeface="Adobe Arabic" pitchFamily="18" charset="-78"/>
              </a:rPr>
              <a:t>واستمر بشغل هذا المنصب لفترتين متتاليتين.</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ترأس وزارة الدفاع بالإضافة لرئاسة الوزراء فقام بتأسيس الجيش الإسرائيلي؛ لتحقيق ذلك قام بحل الميليشيات اليهودية وتوحيد السلاح، من أجل انجاز ذلك قام بتفجير سفينة تحمل أسلحة لمنظمة "اتسل" على شواطئ تل أبيب أثناء هذه العملية قتل </a:t>
            </a:r>
            <a:r>
              <a:rPr lang="ar-SA" dirty="0" smtClean="0">
                <a:solidFill>
                  <a:srgbClr val="C00000"/>
                </a:solidFill>
                <a:latin typeface="Adobe Arabic" pitchFamily="18" charset="-78"/>
                <a:cs typeface="Adobe Arabic" pitchFamily="18" charset="-78"/>
              </a:rPr>
              <a:t>3</a:t>
            </a:r>
            <a:r>
              <a:rPr lang="ar-SA" dirty="0" smtClean="0">
                <a:latin typeface="Adobe Arabic" pitchFamily="18" charset="-78"/>
                <a:cs typeface="Adobe Arabic" pitchFamily="18" charset="-78"/>
              </a:rPr>
              <a:t> جنود من الجيش الإسرائيلي و</a:t>
            </a:r>
            <a:r>
              <a:rPr lang="ar-SA" dirty="0" smtClean="0">
                <a:solidFill>
                  <a:srgbClr val="C00000"/>
                </a:solidFill>
                <a:latin typeface="Adobe Arabic" pitchFamily="18" charset="-78"/>
                <a:cs typeface="Adobe Arabic" pitchFamily="18" charset="-78"/>
              </a:rPr>
              <a:t>16</a:t>
            </a:r>
            <a:r>
              <a:rPr lang="ar-SA" dirty="0" smtClean="0">
                <a:latin typeface="Adobe Arabic" pitchFamily="18" charset="-78"/>
                <a:cs typeface="Adobe Arabic" pitchFamily="18" charset="-78"/>
              </a:rPr>
              <a:t> عضو في الاتسل، قام بحل ميليشيا البالماح عام </a:t>
            </a:r>
            <a:r>
              <a:rPr lang="ar-SA" dirty="0" smtClean="0">
                <a:solidFill>
                  <a:srgbClr val="C00000"/>
                </a:solidFill>
                <a:latin typeface="Adobe Arabic" pitchFamily="18" charset="-78"/>
                <a:cs typeface="Adobe Arabic" pitchFamily="18" charset="-78"/>
              </a:rPr>
              <a:t>1948</a:t>
            </a:r>
            <a:r>
              <a:rPr lang="ar-SA" dirty="0" smtClean="0">
                <a:latin typeface="Adobe Arabic" pitchFamily="18" charset="-78"/>
                <a:cs typeface="Adobe Arabic" pitchFamily="18" charset="-78"/>
              </a:rPr>
              <a:t>.</a:t>
            </a:r>
            <a:endParaRPr lang="en-US" dirty="0" smtClean="0">
              <a:latin typeface="Adobe Arabic" pitchFamily="18" charset="-78"/>
              <a:cs typeface="Adobe Arabic" pitchFamily="18"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4000" b="1" dirty="0" smtClean="0">
                <a:solidFill>
                  <a:srgbClr val="C00000"/>
                </a:solidFill>
                <a:latin typeface="Adobe Arabic" pitchFamily="18" charset="-78"/>
                <a:ea typeface="Tahoma" pitchFamily="34" charset="0"/>
                <a:cs typeface="Adobe Arabic" pitchFamily="18" charset="-78"/>
              </a:rPr>
              <a:t>دافيد بن غوريون</a:t>
            </a:r>
            <a:r>
              <a:rPr lang="ar-SA" sz="4000" b="1" dirty="0" smtClean="0">
                <a:solidFill>
                  <a:srgbClr val="C00000"/>
                </a:solidFill>
                <a:latin typeface="Adobe Arabic" pitchFamily="18" charset="-78"/>
                <a:ea typeface="Tahoma" pitchFamily="34" charset="0"/>
                <a:cs typeface="Adobe Arabic" pitchFamily="18" charset="-78"/>
              </a:rPr>
              <a:t> - نشاطاته كأول رئيس وزراء</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518864" y="980728"/>
            <a:ext cx="8229600" cy="4525963"/>
          </a:xfrm>
        </p:spPr>
        <p:txBody>
          <a:bodyPr/>
          <a:lstStyle/>
          <a:p>
            <a:pPr algn="just"/>
            <a:r>
              <a:rPr lang="ar-SA" dirty="0" smtClean="0">
                <a:latin typeface="Adobe Arabic" pitchFamily="18" charset="-78"/>
                <a:cs typeface="Adobe Arabic" pitchFamily="18" charset="-78"/>
              </a:rPr>
              <a:t>في فترة حكمه شجع هجرة اليهود لفلسطين مما تسبب في تضاعف عدد الإسرائيليين خلال الفترة ما بين </a:t>
            </a:r>
            <a:r>
              <a:rPr lang="ar-SA" dirty="0" smtClean="0">
                <a:solidFill>
                  <a:srgbClr val="C00000"/>
                </a:solidFill>
                <a:latin typeface="Adobe Arabic" pitchFamily="18" charset="-78"/>
                <a:cs typeface="Adobe Arabic" pitchFamily="18" charset="-78"/>
              </a:rPr>
              <a:t>1948-1954</a:t>
            </a:r>
            <a:r>
              <a:rPr lang="ar-SA" dirty="0" smtClean="0">
                <a:latin typeface="Adobe Arabic" pitchFamily="18" charset="-78"/>
                <a:cs typeface="Adobe Arabic" pitchFamily="18" charset="-78"/>
              </a:rPr>
              <a:t> من </a:t>
            </a:r>
            <a:r>
              <a:rPr lang="ar-SA" dirty="0" smtClean="0">
                <a:solidFill>
                  <a:srgbClr val="C00000"/>
                </a:solidFill>
                <a:latin typeface="Adobe Arabic" pitchFamily="18" charset="-78"/>
                <a:cs typeface="Adobe Arabic" pitchFamily="18" charset="-78"/>
              </a:rPr>
              <a:t>650</a:t>
            </a:r>
            <a:r>
              <a:rPr lang="ar-SA" dirty="0" smtClean="0">
                <a:latin typeface="Adobe Arabic" pitchFamily="18" charset="-78"/>
                <a:cs typeface="Adobe Arabic" pitchFamily="18" charset="-78"/>
              </a:rPr>
              <a:t> ألف إلى </a:t>
            </a:r>
            <a:r>
              <a:rPr lang="ar-SA" dirty="0" smtClean="0">
                <a:solidFill>
                  <a:srgbClr val="C00000"/>
                </a:solidFill>
                <a:latin typeface="Adobe Arabic" pitchFamily="18" charset="-78"/>
                <a:cs typeface="Adobe Arabic" pitchFamily="18" charset="-78"/>
              </a:rPr>
              <a:t>1.37</a:t>
            </a:r>
            <a:r>
              <a:rPr lang="ar-SA" dirty="0" smtClean="0">
                <a:latin typeface="Adobe Arabic" pitchFamily="18" charset="-78"/>
                <a:cs typeface="Adobe Arabic" pitchFamily="18" charset="-78"/>
              </a:rPr>
              <a:t> مليون، ولم يلتفت لاعتراضات بعض الصهاينة التي تدعو للحد من الأعداد بسبب الصعوبات في استيعاب الاعداد المتزايدة، لم يكتف بذلك بل شجع زيادة عدد المواليد بتخصيص مائة ليرة لكل ام تلد أكثر من </a:t>
            </a:r>
            <a:r>
              <a:rPr lang="ar-SA" dirty="0" smtClean="0">
                <a:solidFill>
                  <a:srgbClr val="C00000"/>
                </a:solidFill>
                <a:latin typeface="Adobe Arabic" pitchFamily="18" charset="-78"/>
                <a:cs typeface="Adobe Arabic" pitchFamily="18" charset="-78"/>
              </a:rPr>
              <a:t>10</a:t>
            </a:r>
            <a:r>
              <a:rPr lang="ar-SA" dirty="0" smtClean="0">
                <a:latin typeface="Adobe Arabic" pitchFamily="18" charset="-78"/>
                <a:cs typeface="Adobe Arabic" pitchFamily="18" charset="-78"/>
              </a:rPr>
              <a:t> أطفال.</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من أجل تمويل استيعاب المستوطنين الجدد وقع عام </a:t>
            </a:r>
            <a:r>
              <a:rPr lang="ar-SA" dirty="0" smtClean="0">
                <a:solidFill>
                  <a:srgbClr val="C00000"/>
                </a:solidFill>
                <a:latin typeface="Adobe Arabic" pitchFamily="18" charset="-78"/>
                <a:cs typeface="Adobe Arabic" pitchFamily="18" charset="-78"/>
              </a:rPr>
              <a:t>1952</a:t>
            </a:r>
            <a:r>
              <a:rPr lang="ar-SA" dirty="0" smtClean="0">
                <a:latin typeface="Adobe Arabic" pitchFamily="18" charset="-78"/>
                <a:cs typeface="Adobe Arabic" pitchFamily="18" charset="-78"/>
              </a:rPr>
              <a:t>على اتفاقية التعويضات مع ألمانيا رغم اعتراض الكثير من الصهاينة وخروجهم للتظاهر ضد الاتفاقية.</a:t>
            </a:r>
            <a:endParaRPr lang="en-US" dirty="0">
              <a:latin typeface="Adobe Arabic" pitchFamily="18" charset="-78"/>
              <a:cs typeface="Adobe Arabic" pitchFamily="18"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4000" b="1" dirty="0" smtClean="0">
                <a:solidFill>
                  <a:srgbClr val="C00000"/>
                </a:solidFill>
                <a:latin typeface="Adobe Arabic" pitchFamily="18" charset="-78"/>
                <a:ea typeface="Tahoma" pitchFamily="34" charset="0"/>
                <a:cs typeface="Adobe Arabic" pitchFamily="18" charset="-78"/>
              </a:rPr>
              <a:t>دافيد بن غوريون</a:t>
            </a:r>
            <a:r>
              <a:rPr lang="ar-SA" sz="4000" b="1" dirty="0" smtClean="0">
                <a:solidFill>
                  <a:srgbClr val="C00000"/>
                </a:solidFill>
                <a:latin typeface="Adobe Arabic" pitchFamily="18" charset="-78"/>
                <a:ea typeface="Tahoma" pitchFamily="34" charset="0"/>
                <a:cs typeface="Adobe Arabic" pitchFamily="18" charset="-78"/>
              </a:rPr>
              <a:t> - نشاطاته كأول رئيس وزراء</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539552" y="1052736"/>
            <a:ext cx="8229600" cy="4525963"/>
          </a:xfrm>
        </p:spPr>
        <p:txBody>
          <a:bodyPr/>
          <a:lstStyle/>
          <a:p>
            <a:pPr algn="just"/>
            <a:r>
              <a:rPr lang="ar-SA" sz="2800" dirty="0" smtClean="0">
                <a:latin typeface="Adobe Arabic" pitchFamily="18" charset="-78"/>
                <a:cs typeface="Adobe Arabic" pitchFamily="18" charset="-78"/>
              </a:rPr>
              <a:t>وحد التعليم كما وحد الجيش فعمل على تهميش المؤسسات التربوية التابعة للتيارات السياسية المختلفة؛ كما عمل على ترسيخ مؤسسات الدولة عبر تحويل المؤسسات التابعة للحركة الصهيونية لمؤسسات رسمية. </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يعتبر الأب الروحي للقوة النووية الإسرائيلية؛ حيث اجتمع مع مهندس يهودي كان من مؤسسي القوة النووية الفرنسية وحصل منه على المتطلبات اللازمة لتأسيس  قوة نووية؛ وبالفعل عام </a:t>
            </a:r>
            <a:r>
              <a:rPr lang="ar-SA" sz="2800" dirty="0" smtClean="0">
                <a:solidFill>
                  <a:srgbClr val="C00000"/>
                </a:solidFill>
                <a:latin typeface="Adobe Arabic" pitchFamily="18" charset="-78"/>
                <a:cs typeface="Adobe Arabic" pitchFamily="18" charset="-78"/>
              </a:rPr>
              <a:t>1952</a:t>
            </a:r>
            <a:r>
              <a:rPr lang="ar-SA" sz="2800" dirty="0" smtClean="0">
                <a:latin typeface="Adobe Arabic" pitchFamily="18" charset="-78"/>
                <a:cs typeface="Adobe Arabic" pitchFamily="18" charset="-78"/>
              </a:rPr>
              <a:t> قرر البدأ بشكل رسمي بذلك عبر تعيين البروفسور ارنست برجمان كرئيس للجنة الطاقة الذرية، وفي عام </a:t>
            </a:r>
            <a:r>
              <a:rPr lang="ar-SA" sz="2800" dirty="0" smtClean="0">
                <a:solidFill>
                  <a:srgbClr val="C00000"/>
                </a:solidFill>
                <a:latin typeface="Adobe Arabic" pitchFamily="18" charset="-78"/>
                <a:cs typeface="Adobe Arabic" pitchFamily="18" charset="-78"/>
              </a:rPr>
              <a:t>1958</a:t>
            </a:r>
            <a:r>
              <a:rPr lang="ar-SA" sz="2800" dirty="0" smtClean="0">
                <a:latin typeface="Adobe Arabic" pitchFamily="18" charset="-78"/>
                <a:cs typeface="Adobe Arabic" pitchFamily="18" charset="-78"/>
              </a:rPr>
              <a:t> تم تأسيس مركز لأبحاث الطاقة الذرية وفي عام </a:t>
            </a:r>
            <a:r>
              <a:rPr lang="ar-SA" sz="2800" dirty="0" smtClean="0">
                <a:solidFill>
                  <a:srgbClr val="C00000"/>
                </a:solidFill>
                <a:latin typeface="Adobe Arabic" pitchFamily="18" charset="-78"/>
                <a:cs typeface="Adobe Arabic" pitchFamily="18" charset="-78"/>
              </a:rPr>
              <a:t>1959</a:t>
            </a:r>
            <a:r>
              <a:rPr lang="ar-SA" sz="2800" dirty="0" smtClean="0">
                <a:latin typeface="Adobe Arabic" pitchFamily="18" charset="-78"/>
                <a:cs typeface="Adobe Arabic" pitchFamily="18" charset="-78"/>
              </a:rPr>
              <a:t> بدأ العمل في المفاعل بالنقب.</a:t>
            </a:r>
            <a:endParaRPr lang="en-US" sz="2800" dirty="0" smtClean="0">
              <a:latin typeface="Adobe Arabic" pitchFamily="18" charset="-78"/>
              <a:cs typeface="Adobe Arabic"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0805"/>
            <a:ext cx="5698976"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ثيودور هرتزل</a:t>
            </a:r>
            <a:r>
              <a:rPr lang="ar-SA" b="1" dirty="0" smtClean="0">
                <a:solidFill>
                  <a:srgbClr val="C00000"/>
                </a:solidFill>
                <a:latin typeface="Adobe Arabic" pitchFamily="18" charset="-78"/>
                <a:ea typeface="Tahoma" pitchFamily="34" charset="0"/>
                <a:cs typeface="Adobe Arabic" pitchFamily="18" charset="-78"/>
              </a:rPr>
              <a:t>..</a:t>
            </a:r>
            <a:endParaRPr lang="en-US" dirty="0">
              <a:solidFill>
                <a:srgbClr val="C000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539552" y="1124744"/>
            <a:ext cx="8424936" cy="4713387"/>
          </a:xfrm>
        </p:spPr>
        <p:txBody>
          <a:bodyPr/>
          <a:lstStyle/>
          <a:p>
            <a:pPr algn="just"/>
            <a:r>
              <a:rPr lang="ar-SA" sz="2900" dirty="0" smtClean="0">
                <a:latin typeface="Adobe Arabic" pitchFamily="18" charset="-78"/>
                <a:cs typeface="Adobe Arabic" pitchFamily="18" charset="-78"/>
              </a:rPr>
              <a:t>وفيما بعد تقلد منصب المحرر السياسي للصحيفة؛ </a:t>
            </a:r>
          </a:p>
          <a:p>
            <a:pPr algn="just">
              <a:buNone/>
            </a:pPr>
            <a:r>
              <a:rPr lang="ar-SA" sz="2900" dirty="0" smtClean="0">
                <a:latin typeface="Adobe Arabic" pitchFamily="18" charset="-78"/>
                <a:cs typeface="Adobe Arabic" pitchFamily="18" charset="-78"/>
              </a:rPr>
              <a:t>	وبدأ بكتابة مسرحيات لمسرح فيينا</a:t>
            </a:r>
          </a:p>
          <a:p>
            <a:pPr algn="just"/>
            <a:r>
              <a:rPr lang="ar-SA" sz="2900" dirty="0" smtClean="0">
                <a:latin typeface="Adobe Arabic" pitchFamily="18" charset="-78"/>
                <a:cs typeface="Adobe Arabic" pitchFamily="18" charset="-78"/>
              </a:rPr>
              <a:t>أثناء عمله التقى بثيودور هرتسكه مؤلف كتاب (الأرض الحرة) وتأثر بأفكاره بحيث انعكست على كتابه (الأرض الجديدة) </a:t>
            </a:r>
          </a:p>
          <a:p>
            <a:pPr algn="just"/>
            <a:r>
              <a:rPr lang="ar-SA" sz="2900" dirty="0" smtClean="0">
                <a:latin typeface="Adobe Arabic" pitchFamily="18" charset="-78"/>
                <a:cs typeface="Adobe Arabic" pitchFamily="18" charset="-78"/>
              </a:rPr>
              <a:t>في عام 1894 كتب مسرحية (الغيتو الجديد) التي تتحدث عن شاب يهودي رفض الاندماج في المجتمع الأوروبي بهدف المحافظة على هويته اليهودية</a:t>
            </a:r>
          </a:p>
          <a:p>
            <a:pPr algn="just"/>
            <a:r>
              <a:rPr lang="ar-SA" sz="2900" dirty="0" smtClean="0">
                <a:latin typeface="Adobe Arabic" pitchFamily="18" charset="-78"/>
                <a:cs typeface="Adobe Arabic" pitchFamily="18" charset="-78"/>
              </a:rPr>
              <a:t>تعتبر محاكمة  دريفوس عام 1895 (ضابط فرنسي يهودي اتهم زوراً بالخيانة) من نقاط التحول المهمة لدى هرتزل باتجاه رفض الاندماج والعمل على إقامة دولة يهودية.</a:t>
            </a:r>
            <a:endParaRPr lang="en-US" sz="2900" dirty="0">
              <a:latin typeface="Adobe Arabic" pitchFamily="18" charset="-78"/>
              <a:cs typeface="Adobe Arabic" pitchFamily="18" charset="-78"/>
            </a:endParaRPr>
          </a:p>
        </p:txBody>
      </p:sp>
      <p:pic>
        <p:nvPicPr>
          <p:cNvPr id="5" name="Picture 2" descr="Image result for ‫تيودور هرتزل‬‎"/>
          <p:cNvPicPr>
            <a:picLocks noChangeAspect="1" noChangeArrowheads="1"/>
          </p:cNvPicPr>
          <p:nvPr/>
        </p:nvPicPr>
        <p:blipFill>
          <a:blip r:embed="rId2" cstate="print"/>
          <a:srcRect/>
          <a:stretch>
            <a:fillRect/>
          </a:stretch>
        </p:blipFill>
        <p:spPr bwMode="auto">
          <a:xfrm>
            <a:off x="251520" y="260648"/>
            <a:ext cx="2016224" cy="168868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IMG]"/>
          <p:cNvPicPr>
            <a:picLocks noChangeAspect="1" noChangeArrowheads="1"/>
          </p:cNvPicPr>
          <p:nvPr/>
        </p:nvPicPr>
        <p:blipFill>
          <a:blip r:embed="rId2" cstate="print"/>
          <a:srcRect/>
          <a:stretch>
            <a:fillRect/>
          </a:stretch>
        </p:blipFill>
        <p:spPr bwMode="auto">
          <a:xfrm>
            <a:off x="4764471" y="1556792"/>
            <a:ext cx="3983993" cy="2664296"/>
          </a:xfrm>
          <a:prstGeom prst="rect">
            <a:avLst/>
          </a:prstGeom>
          <a:noFill/>
        </p:spPr>
      </p:pic>
      <p:sp>
        <p:nvSpPr>
          <p:cNvPr id="5" name="TextBox 4"/>
          <p:cNvSpPr txBox="1"/>
          <p:nvPr/>
        </p:nvSpPr>
        <p:spPr>
          <a:xfrm>
            <a:off x="5724128" y="4994012"/>
            <a:ext cx="2215671" cy="523220"/>
          </a:xfrm>
          <a:prstGeom prst="rect">
            <a:avLst/>
          </a:prstGeom>
          <a:noFill/>
        </p:spPr>
        <p:txBody>
          <a:bodyPr wrap="none" rtlCol="0">
            <a:spAutoFit/>
          </a:bodyPr>
          <a:lstStyle/>
          <a:p>
            <a:r>
              <a:rPr lang="ar-SA" sz="2800" b="1" dirty="0" smtClean="0">
                <a:latin typeface="Adobe Arabic" pitchFamily="18" charset="-78"/>
                <a:cs typeface="Adobe Arabic" pitchFamily="18" charset="-78"/>
              </a:rPr>
              <a:t>ديفيد ارنست بيرجمان</a:t>
            </a:r>
            <a:endParaRPr lang="en-US" sz="2800" dirty="0">
              <a:latin typeface="Adobe Arabic" pitchFamily="18" charset="-78"/>
              <a:cs typeface="Adobe Arabic" pitchFamily="18" charset="-78"/>
            </a:endParaRPr>
          </a:p>
        </p:txBody>
      </p:sp>
      <p:pic>
        <p:nvPicPr>
          <p:cNvPr id="137220" name="Picture 4" descr="[​IMG]"/>
          <p:cNvPicPr>
            <a:picLocks noChangeAspect="1" noChangeArrowheads="1"/>
          </p:cNvPicPr>
          <p:nvPr/>
        </p:nvPicPr>
        <p:blipFill>
          <a:blip r:embed="rId3" cstate="print"/>
          <a:srcRect/>
          <a:stretch>
            <a:fillRect/>
          </a:stretch>
        </p:blipFill>
        <p:spPr bwMode="auto">
          <a:xfrm>
            <a:off x="611560" y="1278885"/>
            <a:ext cx="3888432" cy="3220109"/>
          </a:xfrm>
          <a:prstGeom prst="rect">
            <a:avLst/>
          </a:prstGeom>
          <a:noFill/>
        </p:spPr>
      </p:pic>
      <p:sp>
        <p:nvSpPr>
          <p:cNvPr id="7" name="TextBox 6"/>
          <p:cNvSpPr txBox="1"/>
          <p:nvPr/>
        </p:nvSpPr>
        <p:spPr>
          <a:xfrm>
            <a:off x="1331640" y="4941168"/>
            <a:ext cx="2400016" cy="523220"/>
          </a:xfrm>
          <a:prstGeom prst="rect">
            <a:avLst/>
          </a:prstGeom>
          <a:noFill/>
        </p:spPr>
        <p:txBody>
          <a:bodyPr wrap="none" rtlCol="0">
            <a:spAutoFit/>
          </a:bodyPr>
          <a:lstStyle/>
          <a:p>
            <a:r>
              <a:rPr lang="ar-SA" sz="2800" b="1" dirty="0" smtClean="0">
                <a:latin typeface="Adobe Arabic" pitchFamily="18" charset="-78"/>
                <a:cs typeface="Adobe Arabic" pitchFamily="18" charset="-78"/>
              </a:rPr>
              <a:t>جانب من مفاعل ديمونة​</a:t>
            </a:r>
            <a:endParaRPr lang="en-US" sz="2800" dirty="0">
              <a:latin typeface="Adobe Arabic" pitchFamily="18" charset="-78"/>
              <a:cs typeface="Adobe Arabic" pitchFamily="18"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4000" b="1" dirty="0" smtClean="0">
                <a:solidFill>
                  <a:srgbClr val="C00000"/>
                </a:solidFill>
                <a:latin typeface="Adobe Arabic" pitchFamily="18" charset="-78"/>
                <a:ea typeface="Tahoma" pitchFamily="34" charset="0"/>
                <a:cs typeface="Adobe Arabic" pitchFamily="18" charset="-78"/>
              </a:rPr>
              <a:t>دافيد بن غوريون</a:t>
            </a:r>
            <a:r>
              <a:rPr lang="ar-SA" sz="4000" b="1" dirty="0" smtClean="0">
                <a:solidFill>
                  <a:srgbClr val="C00000"/>
                </a:solidFill>
                <a:latin typeface="Adobe Arabic" pitchFamily="18" charset="-78"/>
                <a:ea typeface="Tahoma" pitchFamily="34" charset="0"/>
                <a:cs typeface="Adobe Arabic" pitchFamily="18" charset="-78"/>
              </a:rPr>
              <a:t> - نشاطاته كأول رئيس وزراء</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استقال من رئاسة الحكومة عام </a:t>
            </a:r>
            <a:r>
              <a:rPr lang="ar-SA" dirty="0" smtClean="0">
                <a:solidFill>
                  <a:srgbClr val="C00000"/>
                </a:solidFill>
                <a:latin typeface="Adobe Arabic" pitchFamily="18" charset="-78"/>
                <a:cs typeface="Adobe Arabic" pitchFamily="18" charset="-78"/>
              </a:rPr>
              <a:t>1953</a:t>
            </a:r>
            <a:r>
              <a:rPr lang="ar-SA" dirty="0" smtClean="0">
                <a:latin typeface="Adobe Arabic" pitchFamily="18" charset="-78"/>
                <a:cs typeface="Adobe Arabic" pitchFamily="18" charset="-78"/>
              </a:rPr>
              <a:t> واعتزل العمل السياسي "مؤقتاً" بذهابه إلى النقب  والعمل بالزراعة، رغم اعتزاله بقي يمارس نفوذه متجاوزاً رئيس الوزراء حينها موشيه شاريت من خلال رئيس الأركان موشيه دايان وشمعون بيريس.</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رجع للعمل السياسي عام </a:t>
            </a:r>
            <a:r>
              <a:rPr lang="ar-SA" dirty="0" smtClean="0">
                <a:solidFill>
                  <a:srgbClr val="C00000"/>
                </a:solidFill>
                <a:latin typeface="Adobe Arabic" pitchFamily="18" charset="-78"/>
                <a:cs typeface="Adobe Arabic" pitchFamily="18" charset="-78"/>
              </a:rPr>
              <a:t>1955</a:t>
            </a:r>
            <a:r>
              <a:rPr lang="ar-SA" dirty="0" smtClean="0">
                <a:latin typeface="Adobe Arabic" pitchFamily="18" charset="-78"/>
                <a:cs typeface="Adobe Arabic" pitchFamily="18" charset="-78"/>
              </a:rPr>
              <a:t> كوزير للدفاع في حكومة موشيه شاريت؛ ودعى حينها للتخلي عن قطاع غزة بسبب هجمات الفدائيين لكن اقتراحه رفض.</a:t>
            </a:r>
            <a:endParaRPr lang="en-US" dirty="0" smtClean="0">
              <a:latin typeface="Adobe Arabic" pitchFamily="18" charset="-78"/>
              <a:cs typeface="Adobe Arabic" pitchFamily="18"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ar-JO" sz="4000" b="1" dirty="0" smtClean="0">
                <a:solidFill>
                  <a:srgbClr val="C00000"/>
                </a:solidFill>
                <a:latin typeface="Adobe Arabic" pitchFamily="18" charset="-78"/>
                <a:ea typeface="Tahoma" pitchFamily="34" charset="0"/>
                <a:cs typeface="Adobe Arabic" pitchFamily="18" charset="-78"/>
              </a:rPr>
              <a:t>دافيد بن غوريون</a:t>
            </a:r>
            <a:r>
              <a:rPr lang="ar-SA" sz="4000" b="1" dirty="0" smtClean="0">
                <a:solidFill>
                  <a:srgbClr val="C00000"/>
                </a:solidFill>
                <a:latin typeface="Adobe Arabic" pitchFamily="18" charset="-78"/>
                <a:ea typeface="Tahoma" pitchFamily="34" charset="0"/>
                <a:cs typeface="Adobe Arabic" pitchFamily="18" charset="-78"/>
              </a:rPr>
              <a:t> - نشاطاته كأول رئيس وزراء</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124744"/>
            <a:ext cx="8229600" cy="4525963"/>
          </a:xfrm>
        </p:spPr>
        <p:txBody>
          <a:bodyPr/>
          <a:lstStyle/>
          <a:p>
            <a:pPr algn="just"/>
            <a:r>
              <a:rPr lang="ar-SA" dirty="0" smtClean="0">
                <a:latin typeface="Adobe Arabic" pitchFamily="18" charset="-78"/>
                <a:cs typeface="Adobe Arabic" pitchFamily="18" charset="-78"/>
              </a:rPr>
              <a:t>بعد انتخابات </a:t>
            </a:r>
            <a:r>
              <a:rPr lang="ar-SA" dirty="0" smtClean="0">
                <a:solidFill>
                  <a:srgbClr val="C00000"/>
                </a:solidFill>
                <a:latin typeface="Adobe Arabic" pitchFamily="18" charset="-78"/>
                <a:cs typeface="Adobe Arabic" pitchFamily="18" charset="-78"/>
              </a:rPr>
              <a:t>1955</a:t>
            </a:r>
            <a:r>
              <a:rPr lang="ar-SA" dirty="0" smtClean="0">
                <a:latin typeface="Adobe Arabic" pitchFamily="18" charset="-78"/>
                <a:cs typeface="Adobe Arabic" pitchFamily="18" charset="-78"/>
              </a:rPr>
              <a:t> رجع لتولي منصب رئيس الوزراء ووزير الدفاع بينما شاريت أصبح وزير الخارجية؛ وبسبب خلافه معه استقال شاريت وتولت من بعده جولدا مائير.</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شارك مع بريطانيا وفرنسا عام </a:t>
            </a:r>
            <a:r>
              <a:rPr lang="ar-SA" dirty="0" smtClean="0">
                <a:solidFill>
                  <a:srgbClr val="C00000"/>
                </a:solidFill>
                <a:latin typeface="Adobe Arabic" pitchFamily="18" charset="-78"/>
                <a:cs typeface="Adobe Arabic" pitchFamily="18" charset="-78"/>
              </a:rPr>
              <a:t>1956</a:t>
            </a:r>
            <a:r>
              <a:rPr lang="ar-SA" dirty="0" smtClean="0">
                <a:latin typeface="Adobe Arabic" pitchFamily="18" charset="-78"/>
                <a:cs typeface="Adobe Arabic" pitchFamily="18" charset="-78"/>
              </a:rPr>
              <a:t> في العدوان الثلاثي على مصر تم خلاله احتلال سيناء لكنه انسحب منها تحت ضغط الاتحاد السوفياتي والولايات المتحدة الأميركية.</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أقام علاقات مميزة مع فرنسا برئاسة ديغول واستفاد من ذلك بالحصول على سلاح متطور وخصوصاً الطائرات؛ بالإضافة إلى المفاعل النووي في ديمونا. </a:t>
            </a:r>
            <a:endParaRPr lang="en-US" dirty="0" smtClean="0">
              <a:latin typeface="Adobe Arabic" pitchFamily="18" charset="-78"/>
              <a:cs typeface="Adobe Arabic" pitchFamily="18" charset="-78"/>
            </a:endParaRPr>
          </a:p>
          <a:p>
            <a:pPr algn="just">
              <a:buNone/>
            </a:pPr>
            <a:endParaRPr lang="en-US" dirty="0">
              <a:latin typeface="Adobe Arabic" pitchFamily="18" charset="-78"/>
              <a:cs typeface="Adobe Arabic" pitchFamily="18"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4000" b="1" dirty="0" smtClean="0">
                <a:solidFill>
                  <a:srgbClr val="C00000"/>
                </a:solidFill>
                <a:latin typeface="Adobe Arabic" pitchFamily="18" charset="-78"/>
                <a:ea typeface="Tahoma" pitchFamily="34" charset="0"/>
                <a:cs typeface="Adobe Arabic" pitchFamily="18" charset="-78"/>
              </a:rPr>
              <a:t>دافيد بن غوريون</a:t>
            </a:r>
            <a:r>
              <a:rPr lang="ar-SA" sz="4000" b="1" dirty="0" smtClean="0">
                <a:solidFill>
                  <a:srgbClr val="C00000"/>
                </a:solidFill>
                <a:latin typeface="Adobe Arabic" pitchFamily="18" charset="-78"/>
                <a:ea typeface="Tahoma" pitchFamily="34" charset="0"/>
                <a:cs typeface="Adobe Arabic" pitchFamily="18" charset="-78"/>
              </a:rPr>
              <a:t> - نشاطاته كأول رئيس وزراء</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51309"/>
            <a:ext cx="8229600" cy="4525963"/>
          </a:xfrm>
        </p:spPr>
        <p:txBody>
          <a:bodyPr/>
          <a:lstStyle/>
          <a:p>
            <a:pPr algn="just"/>
            <a:r>
              <a:rPr lang="ar-SA" dirty="0" smtClean="0">
                <a:latin typeface="Adobe Arabic" pitchFamily="18" charset="-78"/>
                <a:cs typeface="Adobe Arabic" pitchFamily="18" charset="-78"/>
              </a:rPr>
              <a:t>أشرف على اطلاق صاروخ شبيت </a:t>
            </a:r>
            <a:r>
              <a:rPr lang="ar-SA" dirty="0" smtClean="0">
                <a:solidFill>
                  <a:srgbClr val="C00000"/>
                </a:solidFill>
                <a:latin typeface="Adobe Arabic" pitchFamily="18" charset="-78"/>
                <a:cs typeface="Adobe Arabic" pitchFamily="18" charset="-78"/>
              </a:rPr>
              <a:t>2</a:t>
            </a:r>
            <a:r>
              <a:rPr lang="ar-SA" dirty="0" smtClean="0">
                <a:latin typeface="Adobe Arabic" pitchFamily="18" charset="-78"/>
                <a:cs typeface="Adobe Arabic" pitchFamily="18" charset="-78"/>
              </a:rPr>
              <a:t> عام </a:t>
            </a:r>
            <a:r>
              <a:rPr lang="ar-SA" dirty="0" smtClean="0">
                <a:solidFill>
                  <a:srgbClr val="C00000"/>
                </a:solidFill>
                <a:latin typeface="Adobe Arabic" pitchFamily="18" charset="-78"/>
                <a:cs typeface="Adobe Arabic" pitchFamily="18" charset="-78"/>
              </a:rPr>
              <a:t>1961</a:t>
            </a:r>
            <a:r>
              <a:rPr lang="ar-SA" dirty="0" smtClean="0">
                <a:latin typeface="Adobe Arabic" pitchFamily="18" charset="-78"/>
                <a:cs typeface="Adobe Arabic" pitchFamily="18" charset="-78"/>
              </a:rPr>
              <a:t> قبل اسبوعين من الانتخابات مما قاد لفوزه بالانتخابات.</a:t>
            </a:r>
          </a:p>
          <a:p>
            <a:pPr algn="just"/>
            <a:r>
              <a:rPr lang="ar-SA" dirty="0" smtClean="0">
                <a:latin typeface="Adobe Arabic" pitchFamily="18" charset="-78"/>
                <a:cs typeface="Adobe Arabic" pitchFamily="18" charset="-78"/>
              </a:rPr>
              <a:t>قدم استقالته من رئاسة الحكومة  وعمره </a:t>
            </a:r>
            <a:r>
              <a:rPr lang="ar-SA" dirty="0" smtClean="0">
                <a:solidFill>
                  <a:srgbClr val="C00000"/>
                </a:solidFill>
                <a:latin typeface="Adobe Arabic" pitchFamily="18" charset="-78"/>
                <a:cs typeface="Adobe Arabic" pitchFamily="18" charset="-78"/>
              </a:rPr>
              <a:t>77</a:t>
            </a:r>
            <a:r>
              <a:rPr lang="ar-SA" dirty="0" smtClean="0">
                <a:latin typeface="Adobe Arabic" pitchFamily="18" charset="-78"/>
                <a:cs typeface="Adobe Arabic" pitchFamily="18" charset="-78"/>
              </a:rPr>
              <a:t> عام في حزيران </a:t>
            </a:r>
            <a:r>
              <a:rPr lang="ar-SA" dirty="0" smtClean="0">
                <a:solidFill>
                  <a:srgbClr val="C00000"/>
                </a:solidFill>
                <a:latin typeface="Adobe Arabic" pitchFamily="18" charset="-78"/>
                <a:cs typeface="Adobe Arabic" pitchFamily="18" charset="-78"/>
              </a:rPr>
              <a:t>1963</a:t>
            </a:r>
            <a:r>
              <a:rPr lang="ar-SA" dirty="0" smtClean="0">
                <a:latin typeface="Adobe Arabic" pitchFamily="18" charset="-78"/>
                <a:cs typeface="Adobe Arabic" pitchFamily="18" charset="-78"/>
              </a:rPr>
              <a:t>؛ البعض يعزي ذلك لقضية لفون والبعض الآخر يرى أن السبب هو ضغوطات الرئيس الأميركي جون كيندي بخصوص المفاعل في ديمونة.</a:t>
            </a:r>
            <a:endParaRPr lang="en-US" dirty="0" smtClean="0">
              <a:latin typeface="Adobe Arabic" pitchFamily="18" charset="-78"/>
              <a:cs typeface="Adobe Arabic" pitchFamily="18" charset="-78"/>
            </a:endParaRPr>
          </a:p>
          <a:p>
            <a:pPr algn="just"/>
            <a:endParaRPr lang="en-US" dirty="0">
              <a:latin typeface="Adobe Arabic" pitchFamily="18" charset="-78"/>
              <a:cs typeface="Adobe Arabic" pitchFamily="18"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latin typeface="Adobe Arabic" pitchFamily="18" charset="-78"/>
                <a:cs typeface="Adobe Arabic" pitchFamily="18" charset="-78"/>
              </a:rPr>
              <a:t>بن غوريون في المعارضة</a:t>
            </a:r>
            <a:endParaRPr lang="en-US"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51309"/>
            <a:ext cx="8229600" cy="4525963"/>
          </a:xfrm>
        </p:spPr>
        <p:txBody>
          <a:bodyPr/>
          <a:lstStyle/>
          <a:p>
            <a:pPr algn="just"/>
            <a:r>
              <a:rPr lang="ar-SA" dirty="0" smtClean="0">
                <a:latin typeface="Adobe Arabic" pitchFamily="18" charset="-78"/>
                <a:cs typeface="Adobe Arabic" pitchFamily="18" charset="-78"/>
              </a:rPr>
              <a:t>في انتخابات الكنيست السادس </a:t>
            </a:r>
            <a:r>
              <a:rPr lang="ar-SA" dirty="0" smtClean="0">
                <a:solidFill>
                  <a:srgbClr val="C00000"/>
                </a:solidFill>
                <a:latin typeface="Adobe Arabic" pitchFamily="18" charset="-78"/>
                <a:cs typeface="Adobe Arabic" pitchFamily="18" charset="-78"/>
              </a:rPr>
              <a:t>1965</a:t>
            </a:r>
            <a:r>
              <a:rPr lang="ar-SA" dirty="0" smtClean="0">
                <a:latin typeface="Adobe Arabic" pitchFamily="18" charset="-78"/>
                <a:cs typeface="Adobe Arabic" pitchFamily="18" charset="-78"/>
              </a:rPr>
              <a:t> فاز حزبه (رافي) بعشر مقاعد وبقي في المعارضة رافضاً الانضمام لحكومة وحدة مع ليفي اشكول </a:t>
            </a:r>
          </a:p>
          <a:p>
            <a:pPr algn="just"/>
            <a:r>
              <a:rPr lang="ar-SA" dirty="0" smtClean="0">
                <a:latin typeface="Adobe Arabic" pitchFamily="18" charset="-78"/>
                <a:cs typeface="Adobe Arabic" pitchFamily="18" charset="-78"/>
              </a:rPr>
              <a:t>عام </a:t>
            </a:r>
            <a:r>
              <a:rPr lang="ar-SA" dirty="0" smtClean="0">
                <a:solidFill>
                  <a:srgbClr val="C00000"/>
                </a:solidFill>
                <a:latin typeface="Adobe Arabic" pitchFamily="18" charset="-78"/>
                <a:cs typeface="Adobe Arabic" pitchFamily="18" charset="-78"/>
              </a:rPr>
              <a:t>1968</a:t>
            </a:r>
            <a:r>
              <a:rPr lang="ar-SA" dirty="0" smtClean="0">
                <a:latin typeface="Adobe Arabic" pitchFamily="18" charset="-78"/>
                <a:cs typeface="Adobe Arabic" pitchFamily="18" charset="-78"/>
              </a:rPr>
              <a:t> توحدت كتلة رافي مع مباي كحزب العمل لكنه رفض الانضمام لهم وشكل الكتلة الرسمية التي حازت على </a:t>
            </a:r>
            <a:r>
              <a:rPr lang="ar-SA" dirty="0" smtClean="0">
                <a:solidFill>
                  <a:srgbClr val="C00000"/>
                </a:solidFill>
                <a:latin typeface="Adobe Arabic" pitchFamily="18" charset="-78"/>
                <a:cs typeface="Adobe Arabic" pitchFamily="18" charset="-78"/>
              </a:rPr>
              <a:t>4</a:t>
            </a:r>
            <a:r>
              <a:rPr lang="ar-SA" dirty="0" smtClean="0">
                <a:latin typeface="Adobe Arabic" pitchFamily="18" charset="-78"/>
                <a:cs typeface="Adobe Arabic" pitchFamily="18" charset="-78"/>
              </a:rPr>
              <a:t> مقاعد استقال من الكتلة عام </a:t>
            </a:r>
            <a:r>
              <a:rPr lang="ar-SA" dirty="0" smtClean="0">
                <a:solidFill>
                  <a:srgbClr val="C00000"/>
                </a:solidFill>
                <a:latin typeface="Adobe Arabic" pitchFamily="18" charset="-78"/>
                <a:cs typeface="Adobe Arabic" pitchFamily="18" charset="-78"/>
              </a:rPr>
              <a:t>1970</a:t>
            </a:r>
            <a:r>
              <a:rPr lang="ar-SA" dirty="0" smtClean="0">
                <a:latin typeface="Adobe Arabic" pitchFamily="18" charset="-78"/>
                <a:cs typeface="Adobe Arabic" pitchFamily="18" charset="-78"/>
              </a:rPr>
              <a:t> وترك الحياة السياسية</a:t>
            </a:r>
          </a:p>
          <a:p>
            <a:pPr algn="just"/>
            <a:r>
              <a:rPr lang="ar-SA" dirty="0" smtClean="0">
                <a:latin typeface="Adobe Arabic" pitchFamily="18" charset="-78"/>
                <a:cs typeface="Adobe Arabic" pitchFamily="18" charset="-78"/>
              </a:rPr>
              <a:t>مات عام </a:t>
            </a:r>
            <a:r>
              <a:rPr lang="ar-SA" dirty="0" smtClean="0">
                <a:solidFill>
                  <a:srgbClr val="C00000"/>
                </a:solidFill>
                <a:latin typeface="Adobe Arabic" pitchFamily="18" charset="-78"/>
                <a:cs typeface="Adobe Arabic" pitchFamily="18" charset="-78"/>
              </a:rPr>
              <a:t>1973</a:t>
            </a:r>
            <a:r>
              <a:rPr lang="ar-SA" dirty="0" smtClean="0">
                <a:latin typeface="Adobe Arabic" pitchFamily="18" charset="-78"/>
                <a:cs typeface="Adobe Arabic" pitchFamily="18" charset="-78"/>
              </a:rPr>
              <a:t> عن عمر </a:t>
            </a:r>
            <a:r>
              <a:rPr lang="ar-SA" dirty="0" smtClean="0">
                <a:solidFill>
                  <a:srgbClr val="C00000"/>
                </a:solidFill>
                <a:latin typeface="Adobe Arabic" pitchFamily="18" charset="-78"/>
                <a:cs typeface="Adobe Arabic" pitchFamily="18" charset="-78"/>
              </a:rPr>
              <a:t>87</a:t>
            </a:r>
            <a:r>
              <a:rPr lang="ar-SA" dirty="0" smtClean="0">
                <a:latin typeface="Adobe Arabic" pitchFamily="18" charset="-78"/>
                <a:cs typeface="Adobe Arabic" pitchFamily="18" charset="-78"/>
              </a:rPr>
              <a:t>.</a:t>
            </a:r>
            <a:endParaRPr lang="en-US" dirty="0">
              <a:latin typeface="Adobe Arabic" pitchFamily="18" charset="-78"/>
              <a:cs typeface="Adobe Arabic" pitchFamily="18"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latin typeface="Adobe Arabic" pitchFamily="18" charset="-78"/>
                <a:cs typeface="Adobe Arabic" pitchFamily="18" charset="-78"/>
              </a:rPr>
              <a:t>بن غوريون - أفكاره</a:t>
            </a:r>
            <a:endParaRPr lang="en-US"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51309"/>
            <a:ext cx="8229600" cy="4525963"/>
          </a:xfrm>
        </p:spPr>
        <p:txBody>
          <a:bodyPr/>
          <a:lstStyle/>
          <a:p>
            <a:pPr algn="just"/>
            <a:r>
              <a:rPr lang="ar-SA" dirty="0" smtClean="0">
                <a:latin typeface="Adobe Arabic" pitchFamily="18" charset="-78"/>
                <a:cs typeface="Adobe Arabic" pitchFamily="18" charset="-78"/>
              </a:rPr>
              <a:t>كان ملحداً لكنه كان يؤمن أن التوراة عبارة عن منتج ثقافي يهودي؛ وقع مع أجودات يسرائيل عام </a:t>
            </a:r>
            <a:r>
              <a:rPr lang="ar-SA" dirty="0" smtClean="0">
                <a:solidFill>
                  <a:srgbClr val="C00000"/>
                </a:solidFill>
                <a:latin typeface="Adobe Arabic" pitchFamily="18" charset="-78"/>
                <a:cs typeface="Adobe Arabic" pitchFamily="18" charset="-78"/>
              </a:rPr>
              <a:t>1947</a:t>
            </a:r>
            <a:r>
              <a:rPr lang="ar-SA" dirty="0" smtClean="0">
                <a:latin typeface="Adobe Arabic" pitchFamily="18" charset="-78"/>
                <a:cs typeface="Adobe Arabic" pitchFamily="18" charset="-78"/>
              </a:rPr>
              <a:t> اتفاقية الوضع الراهن التي حددت علاقة الدين بالدولة.</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وافق في بداية </a:t>
            </a:r>
            <a:r>
              <a:rPr lang="ar-SA" dirty="0" smtClean="0">
                <a:solidFill>
                  <a:srgbClr val="C00000"/>
                </a:solidFill>
                <a:latin typeface="Adobe Arabic" pitchFamily="18" charset="-78"/>
                <a:cs typeface="Adobe Arabic" pitchFamily="18" charset="-78"/>
              </a:rPr>
              <a:t>1950</a:t>
            </a:r>
            <a:r>
              <a:rPr lang="ar-SA" dirty="0" smtClean="0">
                <a:latin typeface="Adobe Arabic" pitchFamily="18" charset="-78"/>
                <a:cs typeface="Adobe Arabic" pitchFamily="18" charset="-78"/>
              </a:rPr>
              <a:t> على هجرة أصحاب الأصول اليهودية من غير اليهود مما أثار موضوع تعريف من هو اليهودي، </a:t>
            </a:r>
            <a:r>
              <a:rPr lang="ar-SA" dirty="0" smtClean="0">
                <a:solidFill>
                  <a:srgbClr val="C00000"/>
                </a:solidFill>
                <a:latin typeface="Adobe Arabic" pitchFamily="18" charset="-78"/>
                <a:cs typeface="Adobe Arabic" pitchFamily="18" charset="-78"/>
              </a:rPr>
              <a:t>1960</a:t>
            </a:r>
            <a:r>
              <a:rPr lang="ar-SA" dirty="0" smtClean="0">
                <a:latin typeface="Adobe Arabic" pitchFamily="18" charset="-78"/>
                <a:cs typeface="Adobe Arabic" pitchFamily="18" charset="-78"/>
              </a:rPr>
              <a:t> تم الاتفاق على أن اليهودي هو من ولد لأم يهودية ولا يدين بديانة أخرى تهود حسب الشريعة.</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أيد بن غوروين فكرة التخلي عن أراضي </a:t>
            </a:r>
            <a:r>
              <a:rPr lang="ar-SA" dirty="0" smtClean="0">
                <a:solidFill>
                  <a:srgbClr val="C00000"/>
                </a:solidFill>
                <a:latin typeface="Adobe Arabic" pitchFamily="18" charset="-78"/>
                <a:cs typeface="Adobe Arabic" pitchFamily="18" charset="-78"/>
              </a:rPr>
              <a:t>1967</a:t>
            </a:r>
            <a:r>
              <a:rPr lang="ar-SA" dirty="0" smtClean="0">
                <a:latin typeface="Adobe Arabic" pitchFamily="18" charset="-78"/>
                <a:cs typeface="Adobe Arabic" pitchFamily="18" charset="-78"/>
              </a:rPr>
              <a:t> مقابل سلام حقيقي؛ كما أيد مبادرة روجرز.</a:t>
            </a:r>
            <a:endParaRPr lang="en-US" dirty="0">
              <a:latin typeface="Adobe Arabic" pitchFamily="18" charset="-78"/>
              <a:cs typeface="Adobe Arabic" pitchFamily="18"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latin typeface="Adobe Arabic" pitchFamily="18" charset="-78"/>
                <a:cs typeface="Adobe Arabic" pitchFamily="18" charset="-78"/>
              </a:rPr>
              <a:t>خامساً: مناحيم بيغن</a:t>
            </a:r>
            <a:endParaRPr lang="en-US"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2339752" y="1351309"/>
            <a:ext cx="6357392" cy="4525963"/>
          </a:xfrm>
        </p:spPr>
        <p:txBody>
          <a:bodyPr/>
          <a:lstStyle/>
          <a:p>
            <a:r>
              <a:rPr lang="ar-SA" sz="2800" dirty="0" smtClean="0">
                <a:latin typeface="Adobe Arabic" pitchFamily="18" charset="-78"/>
                <a:cs typeface="Adobe Arabic" pitchFamily="18" charset="-78"/>
              </a:rPr>
              <a:t>ولد عام </a:t>
            </a:r>
            <a:r>
              <a:rPr lang="ar-SA" sz="2800" dirty="0" smtClean="0">
                <a:solidFill>
                  <a:srgbClr val="C00000"/>
                </a:solidFill>
                <a:latin typeface="Adobe Arabic" pitchFamily="18" charset="-78"/>
                <a:cs typeface="Adobe Arabic" pitchFamily="18" charset="-78"/>
              </a:rPr>
              <a:t>1913</a:t>
            </a:r>
            <a:r>
              <a:rPr lang="ar-SA" sz="2800" dirty="0" smtClean="0">
                <a:latin typeface="Adobe Arabic" pitchFamily="18" charset="-78"/>
                <a:cs typeface="Adobe Arabic" pitchFamily="18" charset="-78"/>
              </a:rPr>
              <a:t> في بريسك التابعة لروسيا وبعد الحرب العالمية </a:t>
            </a:r>
          </a:p>
          <a:p>
            <a:pPr>
              <a:buNone/>
            </a:pPr>
            <a:r>
              <a:rPr lang="ar-SA" sz="2800" dirty="0" smtClean="0">
                <a:latin typeface="Adobe Arabic" pitchFamily="18" charset="-78"/>
                <a:cs typeface="Adobe Arabic" pitchFamily="18" charset="-78"/>
              </a:rPr>
              <a:t>	الثانية أصبحت تابعة لبولندا </a:t>
            </a:r>
          </a:p>
          <a:p>
            <a:r>
              <a:rPr lang="ar-SA" sz="2800" dirty="0" smtClean="0">
                <a:latin typeface="Adobe Arabic" pitchFamily="18" charset="-78"/>
                <a:cs typeface="Adobe Arabic" pitchFamily="18" charset="-78"/>
              </a:rPr>
              <a:t>كان والده من مؤيدي هرتزل وسكرتير الجالية اليهودية في بريسك</a:t>
            </a:r>
          </a:p>
          <a:p>
            <a:r>
              <a:rPr lang="ar-SA" sz="2800" dirty="0" smtClean="0">
                <a:latin typeface="Adobe Arabic" pitchFamily="18" charset="-78"/>
                <a:cs typeface="Adobe Arabic" pitchFamily="18" charset="-78"/>
              </a:rPr>
              <a:t>في طفولته درس بالمدارس الدينية اليهودية وفي شبابه درس الحقوق في جامعة بورشة</a:t>
            </a:r>
          </a:p>
          <a:p>
            <a:r>
              <a:rPr lang="ar-SA" sz="2800" dirty="0" smtClean="0">
                <a:latin typeface="Adobe Arabic" pitchFamily="18" charset="-78"/>
                <a:cs typeface="Adobe Arabic" pitchFamily="18" charset="-78"/>
              </a:rPr>
              <a:t>انضم إلى لحركة الحارس الشاب (هاشومير هاتسعير) وبعدها لحركة بيتار عام </a:t>
            </a:r>
            <a:r>
              <a:rPr lang="ar-SA" sz="2800" dirty="0" smtClean="0">
                <a:solidFill>
                  <a:srgbClr val="C00000"/>
                </a:solidFill>
                <a:latin typeface="Adobe Arabic" pitchFamily="18" charset="-78"/>
                <a:cs typeface="Adobe Arabic" pitchFamily="18" charset="-78"/>
              </a:rPr>
              <a:t>1929</a:t>
            </a:r>
            <a:r>
              <a:rPr lang="ar-SA" sz="2800" dirty="0" smtClean="0">
                <a:latin typeface="Adobe Arabic" pitchFamily="18" charset="-78"/>
                <a:cs typeface="Adobe Arabic" pitchFamily="18" charset="-78"/>
              </a:rPr>
              <a:t> وفي نفس السنة تعرف على جابوتينسكي</a:t>
            </a:r>
          </a:p>
          <a:p>
            <a:r>
              <a:rPr lang="ar-SA" sz="2800" dirty="0" smtClean="0">
                <a:latin typeface="Adobe Arabic" pitchFamily="18" charset="-78"/>
                <a:cs typeface="Adobe Arabic" pitchFamily="18" charset="-78"/>
              </a:rPr>
              <a:t>عام </a:t>
            </a:r>
            <a:r>
              <a:rPr lang="ar-SA" sz="2800" dirty="0" smtClean="0">
                <a:solidFill>
                  <a:srgbClr val="C00000"/>
                </a:solidFill>
                <a:latin typeface="Adobe Arabic" pitchFamily="18" charset="-78"/>
                <a:cs typeface="Adobe Arabic" pitchFamily="18" charset="-78"/>
              </a:rPr>
              <a:t>1935</a:t>
            </a:r>
            <a:r>
              <a:rPr lang="ar-SA" sz="2800" dirty="0" smtClean="0">
                <a:latin typeface="Adobe Arabic" pitchFamily="18" charset="-78"/>
                <a:cs typeface="Adobe Arabic" pitchFamily="18" charset="-78"/>
              </a:rPr>
              <a:t> انهى دراسة الحقوق.</a:t>
            </a:r>
            <a:endParaRPr lang="en-US" sz="2800" dirty="0">
              <a:latin typeface="Adobe Arabic" pitchFamily="18" charset="-78"/>
              <a:cs typeface="Adobe Arabic" pitchFamily="18" charset="-78"/>
            </a:endParaRPr>
          </a:p>
        </p:txBody>
      </p:sp>
      <p:sp>
        <p:nvSpPr>
          <p:cNvPr id="82954" name="AutoShape 10" descr="Image result for ‫مناحيم بيغ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56" name="Picture 12" descr="Related image"/>
          <p:cNvPicPr>
            <a:picLocks noChangeAspect="1" noChangeArrowheads="1"/>
          </p:cNvPicPr>
          <p:nvPr/>
        </p:nvPicPr>
        <p:blipFill>
          <a:blip r:embed="rId2" cstate="print"/>
          <a:srcRect/>
          <a:stretch>
            <a:fillRect/>
          </a:stretch>
        </p:blipFill>
        <p:spPr bwMode="auto">
          <a:xfrm>
            <a:off x="479042" y="620688"/>
            <a:ext cx="1879377" cy="2592244"/>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latin typeface="Adobe Arabic" pitchFamily="18" charset="-78"/>
                <a:cs typeface="Adobe Arabic" pitchFamily="18" charset="-78"/>
              </a:rPr>
              <a:t>مناحيم بيغن – بداية نشاطاته</a:t>
            </a:r>
            <a:endParaRPr lang="en-US"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2411760" y="1351309"/>
            <a:ext cx="6285384" cy="4525963"/>
          </a:xfrm>
        </p:spPr>
        <p:txBody>
          <a:bodyPr/>
          <a:lstStyle/>
          <a:p>
            <a:pPr algn="just"/>
            <a:r>
              <a:rPr lang="ar-SA" sz="2800" dirty="0" smtClean="0">
                <a:latin typeface="Adobe Arabic" pitchFamily="18" charset="-78"/>
                <a:cs typeface="Adobe Arabic" pitchFamily="18" charset="-78"/>
              </a:rPr>
              <a:t>تدرج في حركة بيتار من مسؤول منطقة بريسك وعضوية قيادة بيتار في بولندا</a:t>
            </a:r>
          </a:p>
          <a:p>
            <a:pPr algn="just"/>
            <a:r>
              <a:rPr lang="ar-SA" sz="2800" dirty="0" smtClean="0">
                <a:latin typeface="Adobe Arabic" pitchFamily="18" charset="-78"/>
                <a:cs typeface="Adobe Arabic" pitchFamily="18" charset="-78"/>
              </a:rPr>
              <a:t>ألقى خطاب وهو في عمر </a:t>
            </a:r>
            <a:r>
              <a:rPr lang="ar-SA" sz="2800" dirty="0" smtClean="0">
                <a:solidFill>
                  <a:srgbClr val="C00000"/>
                </a:solidFill>
                <a:latin typeface="Adobe Arabic" pitchFamily="18" charset="-78"/>
                <a:cs typeface="Adobe Arabic" pitchFamily="18" charset="-78"/>
              </a:rPr>
              <a:t>22</a:t>
            </a:r>
            <a:r>
              <a:rPr lang="ar-SA" sz="2800" dirty="0" smtClean="0">
                <a:latin typeface="Adobe Arabic" pitchFamily="18" charset="-78"/>
                <a:cs typeface="Adobe Arabic" pitchFamily="18" charset="-78"/>
              </a:rPr>
              <a:t> (عام </a:t>
            </a:r>
            <a:r>
              <a:rPr lang="ar-SA" sz="2800" dirty="0" smtClean="0">
                <a:solidFill>
                  <a:srgbClr val="C00000"/>
                </a:solidFill>
                <a:latin typeface="Adobe Arabic" pitchFamily="18" charset="-78"/>
                <a:cs typeface="Adobe Arabic" pitchFamily="18" charset="-78"/>
              </a:rPr>
              <a:t>1935</a:t>
            </a:r>
            <a:r>
              <a:rPr lang="ar-SA" sz="2800" dirty="0" smtClean="0">
                <a:latin typeface="Adobe Arabic" pitchFamily="18" charset="-78"/>
                <a:cs typeface="Adobe Arabic" pitchFamily="18" charset="-78"/>
              </a:rPr>
              <a:t>) الاجتماع الدولي الثاني للحركة بحضور جابوتينسكي الذي تنبأ له بمستقبل قيادي بعدما سمع خطابه</a:t>
            </a:r>
          </a:p>
          <a:p>
            <a:pPr algn="just"/>
            <a:r>
              <a:rPr lang="ar-SA" sz="2800" dirty="0" smtClean="0">
                <a:latin typeface="Adobe Arabic" pitchFamily="18" charset="-78"/>
                <a:cs typeface="Adobe Arabic" pitchFamily="18" charset="-78"/>
              </a:rPr>
              <a:t>نظم مظاهرة عام </a:t>
            </a:r>
            <a:r>
              <a:rPr lang="ar-SA" sz="2800" dirty="0" smtClean="0">
                <a:solidFill>
                  <a:srgbClr val="C00000"/>
                </a:solidFill>
                <a:latin typeface="Adobe Arabic" pitchFamily="18" charset="-78"/>
                <a:cs typeface="Adobe Arabic" pitchFamily="18" charset="-78"/>
              </a:rPr>
              <a:t>1937</a:t>
            </a:r>
            <a:r>
              <a:rPr lang="ar-SA" sz="2800" dirty="0" smtClean="0">
                <a:latin typeface="Adobe Arabic" pitchFamily="18" charset="-78"/>
                <a:cs typeface="Adobe Arabic" pitchFamily="18" charset="-78"/>
              </a:rPr>
              <a:t> مقابل السفارة البريطانية في بولندا حتى تسمح لأعضاء بيتار بالهجرة؛ مما تسبب بسجنه لمدة </a:t>
            </a:r>
            <a:r>
              <a:rPr lang="ar-SA" sz="2800" dirty="0" smtClean="0">
                <a:solidFill>
                  <a:srgbClr val="C00000"/>
                </a:solidFill>
                <a:latin typeface="Adobe Arabic" pitchFamily="18" charset="-78"/>
                <a:cs typeface="Adobe Arabic" pitchFamily="18" charset="-78"/>
              </a:rPr>
              <a:t>66</a:t>
            </a:r>
            <a:r>
              <a:rPr lang="ar-SA" sz="2800" dirty="0" smtClean="0">
                <a:latin typeface="Adobe Arabic" pitchFamily="18" charset="-78"/>
                <a:cs typeface="Adobe Arabic" pitchFamily="18" charset="-78"/>
              </a:rPr>
              <a:t> أسبوع</a:t>
            </a:r>
          </a:p>
          <a:p>
            <a:pPr algn="just"/>
            <a:r>
              <a:rPr lang="ar-SA" sz="2800" dirty="0" smtClean="0">
                <a:latin typeface="Adobe Arabic" pitchFamily="18" charset="-78"/>
                <a:cs typeface="Adobe Arabic" pitchFamily="18" charset="-78"/>
              </a:rPr>
              <a:t>في الاجتماع الدولي  الثالث لبيتار عام </a:t>
            </a:r>
            <a:r>
              <a:rPr lang="ar-SA" sz="2800" dirty="0" smtClean="0">
                <a:solidFill>
                  <a:srgbClr val="C00000"/>
                </a:solidFill>
                <a:latin typeface="Adobe Arabic" pitchFamily="18" charset="-78"/>
                <a:cs typeface="Adobe Arabic" pitchFamily="18" charset="-78"/>
              </a:rPr>
              <a:t>1938</a:t>
            </a:r>
            <a:r>
              <a:rPr lang="ar-SA" sz="2800" dirty="0" smtClean="0">
                <a:latin typeface="Adobe Arabic" pitchFamily="18" charset="-78"/>
                <a:cs typeface="Adobe Arabic" pitchFamily="18" charset="-78"/>
              </a:rPr>
              <a:t> تزعم بيغن تيار الصهيونية الإصلاحية</a:t>
            </a:r>
          </a:p>
        </p:txBody>
      </p:sp>
      <p:pic>
        <p:nvPicPr>
          <p:cNvPr id="4" name="Picture 12" descr="Related image"/>
          <p:cNvPicPr>
            <a:picLocks noChangeAspect="1" noChangeArrowheads="1"/>
          </p:cNvPicPr>
          <p:nvPr/>
        </p:nvPicPr>
        <p:blipFill>
          <a:blip r:embed="rId2" cstate="print"/>
          <a:srcRect/>
          <a:stretch>
            <a:fillRect/>
          </a:stretch>
        </p:blipFill>
        <p:spPr bwMode="auto">
          <a:xfrm>
            <a:off x="441702" y="980728"/>
            <a:ext cx="1722791" cy="237626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latin typeface="Adobe Arabic" pitchFamily="18" charset="-78"/>
                <a:cs typeface="Adobe Arabic" pitchFamily="18" charset="-78"/>
              </a:rPr>
              <a:t>مناحيم بيغن – بداية نشاطاته..</a:t>
            </a:r>
            <a:endParaRPr lang="en-US"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3059832" y="1351309"/>
            <a:ext cx="5637312" cy="4525963"/>
          </a:xfrm>
        </p:spPr>
        <p:txBody>
          <a:bodyPr/>
          <a:lstStyle/>
          <a:p>
            <a:pPr algn="just"/>
            <a:r>
              <a:rPr lang="ar-SA" dirty="0" smtClean="0">
                <a:latin typeface="Adobe Arabic" pitchFamily="18" charset="-78"/>
                <a:cs typeface="Adobe Arabic" pitchFamily="18" charset="-78"/>
              </a:rPr>
              <a:t>تم انتدابه لتأسيس فرع للحركة في تشيكوسلوفاكيا عام </a:t>
            </a:r>
            <a:r>
              <a:rPr lang="ar-SA" dirty="0" smtClean="0">
                <a:solidFill>
                  <a:srgbClr val="C00000"/>
                </a:solidFill>
                <a:latin typeface="Adobe Arabic" pitchFamily="18" charset="-78"/>
                <a:cs typeface="Adobe Arabic" pitchFamily="18" charset="-78"/>
              </a:rPr>
              <a:t>1937</a:t>
            </a:r>
          </a:p>
          <a:p>
            <a:pPr algn="just"/>
            <a:r>
              <a:rPr lang="ar-SA" dirty="0" smtClean="0">
                <a:latin typeface="Adobe Arabic" pitchFamily="18" charset="-78"/>
                <a:cs typeface="Adobe Arabic" pitchFamily="18" charset="-78"/>
              </a:rPr>
              <a:t>ترأس عام </a:t>
            </a:r>
            <a:r>
              <a:rPr lang="ar-SA" dirty="0" smtClean="0">
                <a:solidFill>
                  <a:srgbClr val="C00000"/>
                </a:solidFill>
                <a:latin typeface="Adobe Arabic" pitchFamily="18" charset="-78"/>
                <a:cs typeface="Adobe Arabic" pitchFamily="18" charset="-78"/>
              </a:rPr>
              <a:t>1939</a:t>
            </a:r>
            <a:r>
              <a:rPr lang="ar-SA" dirty="0" smtClean="0">
                <a:latin typeface="Adobe Arabic" pitchFamily="18" charset="-78"/>
                <a:cs typeface="Adobe Arabic" pitchFamily="18" charset="-78"/>
              </a:rPr>
              <a:t> حركة بيتار في بولندا بحيث كان مسؤول عن </a:t>
            </a:r>
            <a:r>
              <a:rPr lang="ar-SA" dirty="0" smtClean="0">
                <a:solidFill>
                  <a:srgbClr val="C00000"/>
                </a:solidFill>
                <a:latin typeface="Adobe Arabic" pitchFamily="18" charset="-78"/>
                <a:cs typeface="Adobe Arabic" pitchFamily="18" charset="-78"/>
              </a:rPr>
              <a:t>700</a:t>
            </a:r>
            <a:r>
              <a:rPr lang="ar-SA" dirty="0" smtClean="0">
                <a:latin typeface="Adobe Arabic" pitchFamily="18" charset="-78"/>
                <a:cs typeface="Adobe Arabic" pitchFamily="18" charset="-78"/>
              </a:rPr>
              <a:t> ألف من الشباب اليهودي.</a:t>
            </a:r>
            <a:endParaRPr lang="en-US" dirty="0">
              <a:latin typeface="Adobe Arabic" pitchFamily="18" charset="-78"/>
              <a:cs typeface="Adobe Arabic" pitchFamily="18" charset="-78"/>
            </a:endParaRPr>
          </a:p>
        </p:txBody>
      </p:sp>
      <p:pic>
        <p:nvPicPr>
          <p:cNvPr id="4" name="Picture 12" descr="Related image"/>
          <p:cNvPicPr>
            <a:picLocks noChangeAspect="1" noChangeArrowheads="1"/>
          </p:cNvPicPr>
          <p:nvPr/>
        </p:nvPicPr>
        <p:blipFill>
          <a:blip r:embed="rId2" cstate="print"/>
          <a:srcRect/>
          <a:stretch>
            <a:fillRect/>
          </a:stretch>
        </p:blipFill>
        <p:spPr bwMode="auto">
          <a:xfrm>
            <a:off x="479042" y="1124744"/>
            <a:ext cx="1879377" cy="259224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000" b="1" dirty="0" smtClean="0">
                <a:solidFill>
                  <a:srgbClr val="C00000"/>
                </a:solidFill>
                <a:latin typeface="Adobe Arabic" pitchFamily="18" charset="-78"/>
                <a:cs typeface="Adobe Arabic" pitchFamily="18" charset="-78"/>
              </a:rPr>
              <a:t>مناحيم بيغن – نشاطه أثناء الحرب العالمية الثانية</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518864" y="1124744"/>
            <a:ext cx="8229600" cy="4525963"/>
          </a:xfrm>
        </p:spPr>
        <p:txBody>
          <a:bodyPr/>
          <a:lstStyle/>
          <a:p>
            <a:pPr algn="just"/>
            <a:r>
              <a:rPr lang="ar-SA" sz="2800" dirty="0" smtClean="0">
                <a:latin typeface="Adobe Arabic" pitchFamily="18" charset="-78"/>
                <a:cs typeface="Adobe Arabic" pitchFamily="18" charset="-78"/>
              </a:rPr>
              <a:t>بعد اندلاع الحرب بأربعة أشهر </a:t>
            </a:r>
            <a:r>
              <a:rPr lang="ar-SA" sz="2800" dirty="0" smtClean="0">
                <a:solidFill>
                  <a:srgbClr val="C00000"/>
                </a:solidFill>
                <a:latin typeface="Adobe Arabic" pitchFamily="18" charset="-78"/>
                <a:cs typeface="Adobe Arabic" pitchFamily="18" charset="-78"/>
              </a:rPr>
              <a:t>1939</a:t>
            </a:r>
            <a:r>
              <a:rPr lang="ar-SA" sz="2800" dirty="0" smtClean="0">
                <a:latin typeface="Adobe Arabic" pitchFamily="18" charset="-78"/>
                <a:cs typeface="Adobe Arabic" pitchFamily="18" charset="-78"/>
              </a:rPr>
              <a:t> اجتاحت ألمانيا النازية بولندا؛ في هذه الاثناء كان بيغن يعد البيتارين للهجرة لفلسطين.</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سجن عام </a:t>
            </a:r>
            <a:r>
              <a:rPr lang="ar-SA" sz="2800" dirty="0" smtClean="0">
                <a:solidFill>
                  <a:srgbClr val="C00000"/>
                </a:solidFill>
                <a:latin typeface="Adobe Arabic" pitchFamily="18" charset="-78"/>
                <a:cs typeface="Adobe Arabic" pitchFamily="18" charset="-78"/>
              </a:rPr>
              <a:t>1940</a:t>
            </a:r>
            <a:r>
              <a:rPr lang="ar-SA" sz="2800" dirty="0" smtClean="0">
                <a:latin typeface="Adobe Arabic" pitchFamily="18" charset="-78"/>
                <a:cs typeface="Adobe Arabic" pitchFamily="18" charset="-78"/>
              </a:rPr>
              <a:t> في روسيا وتم وضعه في سجن لوكيشكي وتم التحقيق معه على ترؤسه لحركة بيتار وتم اتهامه بالعمالة لبريطانيا، وحكم عليه بالسجن لمدة </a:t>
            </a:r>
            <a:r>
              <a:rPr lang="ar-SA" sz="2800" dirty="0" smtClean="0">
                <a:solidFill>
                  <a:srgbClr val="C00000"/>
                </a:solidFill>
                <a:latin typeface="Adobe Arabic" pitchFamily="18" charset="-78"/>
                <a:cs typeface="Adobe Arabic" pitchFamily="18" charset="-78"/>
              </a:rPr>
              <a:t>8</a:t>
            </a:r>
            <a:r>
              <a:rPr lang="ar-SA" sz="2800" dirty="0" smtClean="0">
                <a:latin typeface="Adobe Arabic" pitchFamily="18" charset="-78"/>
                <a:cs typeface="Adobe Arabic" pitchFamily="18" charset="-78"/>
              </a:rPr>
              <a:t> سنوات، لكن تم الافراج عنه بشكل مبكر بعد توقيع اتفاق بين ستالين ورئيس حكومة بولندا والتي بموجبه تفرج روسيا عن السجناء البولنديين.</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تجند مع الجيش البولندي وهاجر لفلسطين عام </a:t>
            </a:r>
            <a:r>
              <a:rPr lang="ar-SA" sz="2800" dirty="0" smtClean="0">
                <a:solidFill>
                  <a:srgbClr val="C00000"/>
                </a:solidFill>
                <a:latin typeface="Adobe Arabic" pitchFamily="18" charset="-78"/>
                <a:cs typeface="Adobe Arabic" pitchFamily="18" charset="-78"/>
              </a:rPr>
              <a:t>1942</a:t>
            </a:r>
            <a:r>
              <a:rPr lang="ar-SA" sz="2800" dirty="0" smtClean="0">
                <a:latin typeface="Adobe Arabic" pitchFamily="18" charset="-78"/>
                <a:cs typeface="Adobe Arabic" pitchFamily="18" charset="-78"/>
              </a:rPr>
              <a:t> وخدم لمدة سنة ونصف اثنائها كان يترأس حركة بيتار في فلسطين مع محافظته على علاقاته السرية مع تنظيم الاتسل العسكري.</a:t>
            </a:r>
            <a:endParaRPr lang="en-US" sz="2800" dirty="0" smtClean="0">
              <a:latin typeface="Adobe Arabic" pitchFamily="18" charset="-78"/>
              <a:cs typeface="Adobe Arabic"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ثيودور هرتزل</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764704"/>
            <a:ext cx="8229600" cy="4968552"/>
          </a:xfrm>
        </p:spPr>
        <p:txBody>
          <a:bodyPr/>
          <a:lstStyle/>
          <a:p>
            <a:pPr algn="just"/>
            <a:r>
              <a:rPr lang="ar-SA" dirty="0" smtClean="0">
                <a:latin typeface="Adobe Arabic" pitchFamily="18" charset="-78"/>
                <a:cs typeface="Adobe Arabic" pitchFamily="18" charset="-78"/>
              </a:rPr>
              <a:t>حاول هرتزل مع بداية العام </a:t>
            </a:r>
            <a:r>
              <a:rPr lang="ar-SA" dirty="0" smtClean="0">
                <a:solidFill>
                  <a:srgbClr val="C00000"/>
                </a:solidFill>
                <a:latin typeface="Adobe Arabic" pitchFamily="18" charset="-78"/>
                <a:cs typeface="Adobe Arabic" pitchFamily="18" charset="-78"/>
              </a:rPr>
              <a:t>1895</a:t>
            </a:r>
            <a:r>
              <a:rPr lang="ar-SA" dirty="0" smtClean="0">
                <a:latin typeface="Adobe Arabic" pitchFamily="18" charset="-78"/>
                <a:cs typeface="Adobe Arabic" pitchFamily="18" charset="-78"/>
              </a:rPr>
              <a:t> اقناع أغنياء اليهود بفكرة إقامة دولة لليهود فقام بمراسلة البارون هيرش والبارون روتشيلد، لكنهما لما يتجاوبا مع طرحه.</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قام هرتزل بنشر كتابه الدولة اليهودية عام </a:t>
            </a:r>
            <a:r>
              <a:rPr lang="ar-SA" dirty="0" smtClean="0">
                <a:solidFill>
                  <a:srgbClr val="C00000"/>
                </a:solidFill>
                <a:latin typeface="Adobe Arabic" pitchFamily="18" charset="-78"/>
                <a:cs typeface="Adobe Arabic" pitchFamily="18" charset="-78"/>
              </a:rPr>
              <a:t>1896</a:t>
            </a:r>
            <a:r>
              <a:rPr lang="ar-SA" dirty="0" smtClean="0">
                <a:latin typeface="Adobe Arabic" pitchFamily="18" charset="-78"/>
                <a:cs typeface="Adobe Arabic" pitchFamily="18" charset="-78"/>
              </a:rPr>
              <a:t> الذي اقترح فيه حل المشكلة اليهودية عبر اعتراف اوروبا بحق الشعب اليهودي بإقامة دولة له في الأرجنتين أو في فلسطين؛ يعتبر كتاب الدولة اليهودية من المراجع الفكرية للصهيونية السياسية حيث يتضمن خطة عمل لإقامة الدولة عبر الاعتراف الدولي بحق اليهود في الاستيطان بفلسطين بعكس الصهيونية العملية بزعامة احباب صهيون التي كانت تعمل على فرض الأمر الواقع عبر تشجيع الهجرة لفلسطين.</a:t>
            </a:r>
            <a:endParaRPr lang="en-US" dirty="0" smtClean="0">
              <a:latin typeface="Adobe Arabic" pitchFamily="18" charset="-78"/>
              <a:cs typeface="Adobe Arabic" pitchFamily="18"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ar-SA" sz="4000" b="1" dirty="0" smtClean="0">
                <a:solidFill>
                  <a:srgbClr val="C00000"/>
                </a:solidFill>
                <a:latin typeface="Adobe Arabic" pitchFamily="18" charset="-78"/>
                <a:cs typeface="Adobe Arabic" pitchFamily="18" charset="-78"/>
              </a:rPr>
              <a:t>مناحيم بيغن – نشاطه أثناء الحرب العالمية الثانية..</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51309"/>
            <a:ext cx="8229600" cy="4525963"/>
          </a:xfrm>
        </p:spPr>
        <p:txBody>
          <a:bodyPr/>
          <a:lstStyle/>
          <a:p>
            <a:pPr algn="just"/>
            <a:r>
              <a:rPr lang="ar-SA" sz="2800" dirty="0" smtClean="0">
                <a:latin typeface="Adobe Arabic" pitchFamily="18" charset="-78"/>
                <a:cs typeface="Adobe Arabic" pitchFamily="18" charset="-78"/>
              </a:rPr>
              <a:t>تخلى عن الخدمة في الجيش عام </a:t>
            </a:r>
            <a:r>
              <a:rPr lang="ar-SA" sz="2800" dirty="0" smtClean="0">
                <a:solidFill>
                  <a:srgbClr val="C00000"/>
                </a:solidFill>
                <a:latin typeface="Adobe Arabic" pitchFamily="18" charset="-78"/>
                <a:cs typeface="Adobe Arabic" pitchFamily="18" charset="-78"/>
              </a:rPr>
              <a:t>1943</a:t>
            </a:r>
            <a:r>
              <a:rPr lang="ar-SA" sz="2800" dirty="0" smtClean="0">
                <a:latin typeface="Adobe Arabic" pitchFamily="18" charset="-78"/>
                <a:cs typeface="Adobe Arabic" pitchFamily="18" charset="-78"/>
              </a:rPr>
              <a:t> وتفرغ بعمر ال30 لقيادة اتسل، قاد بيغن التنظيم وكان اسمه الحركي بن دافيد، أصدر عام </a:t>
            </a:r>
            <a:r>
              <a:rPr lang="ar-SA" sz="2800" dirty="0" smtClean="0">
                <a:solidFill>
                  <a:srgbClr val="C00000"/>
                </a:solidFill>
                <a:latin typeface="Adobe Arabic" pitchFamily="18" charset="-78"/>
                <a:cs typeface="Adobe Arabic" pitchFamily="18" charset="-78"/>
              </a:rPr>
              <a:t>1944</a:t>
            </a:r>
            <a:r>
              <a:rPr lang="ar-SA" sz="2800" dirty="0" smtClean="0">
                <a:latin typeface="Adobe Arabic" pitchFamily="18" charset="-78"/>
                <a:cs typeface="Adobe Arabic" pitchFamily="18" charset="-78"/>
              </a:rPr>
              <a:t> بيان باسم اتسل يتهم فيها بريطانيا بخيانة اليهود والصهيونية لذلك لا مناص من شن حرب ضد البريطانيين.</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أثناء قيادته لإتسل وخلال أربع سنوات نفذ التنظيم ما يقارب ال300 عملية من ضمنها عملية تفجير فندق الملك داود في عام </a:t>
            </a:r>
            <a:r>
              <a:rPr lang="ar-SA" sz="2800" dirty="0" smtClean="0">
                <a:solidFill>
                  <a:srgbClr val="C00000"/>
                </a:solidFill>
                <a:latin typeface="Adobe Arabic" pitchFamily="18" charset="-78"/>
                <a:cs typeface="Adobe Arabic" pitchFamily="18" charset="-78"/>
              </a:rPr>
              <a:t>1946</a:t>
            </a:r>
            <a:r>
              <a:rPr lang="ar-SA" sz="2800" dirty="0" smtClean="0">
                <a:latin typeface="Adobe Arabic" pitchFamily="18" charset="-78"/>
                <a:cs typeface="Adobe Arabic" pitchFamily="18" charset="-78"/>
              </a:rPr>
              <a:t> التي كان يتواجد فيه مركز القيادة البريطانية، بالإضافة إلى اقتحام سجن عكا عام </a:t>
            </a:r>
            <a:r>
              <a:rPr lang="ar-SA" sz="2800" dirty="0" smtClean="0">
                <a:solidFill>
                  <a:srgbClr val="C00000"/>
                </a:solidFill>
                <a:latin typeface="Adobe Arabic" pitchFamily="18" charset="-78"/>
                <a:cs typeface="Adobe Arabic" pitchFamily="18" charset="-78"/>
              </a:rPr>
              <a:t>1947</a:t>
            </a:r>
            <a:r>
              <a:rPr lang="ar-SA" sz="2800" dirty="0" smtClean="0">
                <a:latin typeface="Adobe Arabic" pitchFamily="18" charset="-78"/>
                <a:cs typeface="Adobe Arabic" pitchFamily="18" charset="-78"/>
              </a:rPr>
              <a:t> وتحرير جنود الاتسل وليحي علاوة على مشاركة اتسل في احتلال يافا.</a:t>
            </a:r>
            <a:endParaRPr lang="en-US" sz="2800" dirty="0">
              <a:latin typeface="Adobe Arabic" pitchFamily="18" charset="-78"/>
              <a:cs typeface="Adobe Arabic" pitchFamily="18"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lstStyle/>
          <a:p>
            <a:r>
              <a:rPr lang="ar-SA" sz="4000" b="1" dirty="0" smtClean="0">
                <a:solidFill>
                  <a:srgbClr val="C00000"/>
                </a:solidFill>
                <a:latin typeface="Adobe Arabic" pitchFamily="18" charset="-78"/>
                <a:cs typeface="Adobe Arabic" pitchFamily="18" charset="-78"/>
              </a:rPr>
              <a:t>مناحيم بيغن – نشاطه أثناء الحرب العالمية الثانية..</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124744"/>
            <a:ext cx="8229600" cy="4525963"/>
          </a:xfrm>
        </p:spPr>
        <p:txBody>
          <a:bodyPr/>
          <a:lstStyle/>
          <a:p>
            <a:pPr algn="just"/>
            <a:r>
              <a:rPr lang="ar-SA" sz="2800" dirty="0" smtClean="0">
                <a:latin typeface="Adobe Arabic" pitchFamily="18" charset="-78"/>
                <a:cs typeface="Adobe Arabic" pitchFamily="18" charset="-78"/>
              </a:rPr>
              <a:t>فشل البريطانيين في إلقاء القبض عليه بسبب قدرته على التخفي وتنقله المستمر؛ وبسبب عدم التزامه بتعليمات قيادة الهاجاناة بوقف اطلاق النار ضد البريطانيين، أصدرت قيادة الهاجاناة أمر بملاحقة أفراد الاتسل فأصدر بيغن أوامره المشدده لأفراد الاتسل بعدم الانجرار لحرب أهلية بين اليهود وعدم الرد على الهاجاناة  </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قام عام </a:t>
            </a:r>
            <a:r>
              <a:rPr lang="ar-SA" sz="2800" dirty="0" smtClean="0">
                <a:solidFill>
                  <a:srgbClr val="C00000"/>
                </a:solidFill>
                <a:latin typeface="Adobe Arabic" pitchFamily="18" charset="-78"/>
                <a:cs typeface="Adobe Arabic" pitchFamily="18" charset="-78"/>
              </a:rPr>
              <a:t>1947</a:t>
            </a:r>
            <a:r>
              <a:rPr lang="ar-SA" sz="2800" dirty="0" smtClean="0">
                <a:latin typeface="Adobe Arabic" pitchFamily="18" charset="-78"/>
                <a:cs typeface="Adobe Arabic" pitchFamily="18" charset="-78"/>
              </a:rPr>
              <a:t> بخطف جنديين بريطانيين وهدد بقتلهم في حال تم تنفيذ حكم الاعدام بحق ثلاثة من أفراد الاتسل؛ وبالفعل نفذ تهديده بعدما تم شنق اعضاء الاتسل ومن حينها امتنعت بريطانيا عن شنق افراد الاتسل.</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عارض قرار التقسيم الصادر عام </a:t>
            </a:r>
            <a:r>
              <a:rPr lang="ar-SA" sz="2800" dirty="0" smtClean="0">
                <a:solidFill>
                  <a:srgbClr val="C00000"/>
                </a:solidFill>
                <a:latin typeface="Adobe Arabic" pitchFamily="18" charset="-78"/>
                <a:cs typeface="Adobe Arabic" pitchFamily="18" charset="-78"/>
              </a:rPr>
              <a:t>1947</a:t>
            </a:r>
            <a:r>
              <a:rPr lang="ar-SA" sz="2800" dirty="0" smtClean="0">
                <a:latin typeface="Adobe Arabic" pitchFamily="18" charset="-78"/>
                <a:cs typeface="Adobe Arabic" pitchFamily="18" charset="-78"/>
              </a:rPr>
              <a:t>. </a:t>
            </a:r>
            <a:endParaRPr lang="en-US" sz="2800" dirty="0" smtClean="0">
              <a:latin typeface="Adobe Arabic" pitchFamily="18" charset="-78"/>
              <a:cs typeface="Adobe Arabic" pitchFamily="18" charset="-7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000" b="1" dirty="0" smtClean="0">
                <a:solidFill>
                  <a:srgbClr val="C00000"/>
                </a:solidFill>
                <a:latin typeface="Adobe Arabic" pitchFamily="18" charset="-78"/>
                <a:cs typeface="Adobe Arabic" pitchFamily="18" charset="-78"/>
              </a:rPr>
              <a:t>مناحيم بيغن – نشاطه أثناء الحرب العالمية الثانية</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51309"/>
            <a:ext cx="8229600" cy="4525963"/>
          </a:xfrm>
        </p:spPr>
        <p:txBody>
          <a:bodyPr/>
          <a:lstStyle/>
          <a:p>
            <a:pPr algn="just"/>
            <a:r>
              <a:rPr lang="ar-SA" dirty="0" smtClean="0">
                <a:latin typeface="Adobe Arabic" pitchFamily="18" charset="-78"/>
                <a:cs typeface="Adobe Arabic" pitchFamily="18" charset="-78"/>
              </a:rPr>
              <a:t>قام بحل تنظيم الاتسل وضمه للجيش الإسرائيلي عام </a:t>
            </a:r>
            <a:r>
              <a:rPr lang="ar-SA" dirty="0" smtClean="0">
                <a:solidFill>
                  <a:srgbClr val="C00000"/>
                </a:solidFill>
                <a:latin typeface="Adobe Arabic" pitchFamily="18" charset="-78"/>
                <a:cs typeface="Adobe Arabic" pitchFamily="18" charset="-78"/>
              </a:rPr>
              <a:t>1948</a:t>
            </a:r>
            <a:r>
              <a:rPr lang="ar-SA" dirty="0" smtClean="0">
                <a:latin typeface="Adobe Arabic" pitchFamily="18" charset="-78"/>
                <a:cs typeface="Adobe Arabic" pitchFamily="18" charset="-78"/>
              </a:rPr>
              <a:t> بعدما تم الاعلان عن قيام "إسرائيل".</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رفض فتح النار والاشتباك مع الجيش الإسرائيلي على إثر تفجير سفينة السلاح (ألتالينا) التابعة للاتسل على يد الجيش عام </a:t>
            </a:r>
            <a:r>
              <a:rPr lang="ar-SA" dirty="0" smtClean="0">
                <a:solidFill>
                  <a:srgbClr val="C00000"/>
                </a:solidFill>
                <a:latin typeface="Adobe Arabic" pitchFamily="18" charset="-78"/>
                <a:cs typeface="Adobe Arabic" pitchFamily="18" charset="-78"/>
              </a:rPr>
              <a:t>1948</a:t>
            </a:r>
            <a:r>
              <a:rPr lang="ar-SA" dirty="0" smtClean="0">
                <a:latin typeface="Adobe Arabic" pitchFamily="18" charset="-78"/>
                <a:cs typeface="Adobe Arabic" pitchFamily="18" charset="-78"/>
              </a:rPr>
              <a:t> وبعد أن رفض الاتسل اعطاء السلاح للجيش؛ حصل اشتباك بين الجيش وايتسل قتل فيه 16 من الاتسيل و3 من الجيش. </a:t>
            </a:r>
            <a:endParaRPr lang="en-US" dirty="0" smtClean="0">
              <a:latin typeface="Adobe Arabic" pitchFamily="18" charset="-78"/>
              <a:cs typeface="Adobe Arabic" pitchFamily="18" charset="-7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000" b="1" dirty="0" smtClean="0">
                <a:solidFill>
                  <a:srgbClr val="C00000"/>
                </a:solidFill>
                <a:latin typeface="Adobe Arabic" pitchFamily="18" charset="-78"/>
                <a:cs typeface="Adobe Arabic" pitchFamily="18" charset="-78"/>
              </a:rPr>
              <a:t>مناحيم بيغن – نشاطه أثناء الحرب العالمية الثانية</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611560" y="1556792"/>
            <a:ext cx="8229600" cy="4525963"/>
          </a:xfrm>
        </p:spPr>
        <p:txBody>
          <a:bodyPr/>
          <a:lstStyle/>
          <a:p>
            <a:pPr algn="just"/>
            <a:r>
              <a:rPr lang="ar-SA" sz="2800" dirty="0" smtClean="0">
                <a:latin typeface="Adobe Arabic" pitchFamily="18" charset="-78"/>
                <a:cs typeface="Adobe Arabic" pitchFamily="18" charset="-78"/>
              </a:rPr>
              <a:t>أسس حزب حيروت (يمين قومي) بعدما حل تنظيم الايتسل عام </a:t>
            </a:r>
            <a:r>
              <a:rPr lang="ar-SA" sz="2800" dirty="0" smtClean="0">
                <a:solidFill>
                  <a:srgbClr val="C00000"/>
                </a:solidFill>
                <a:latin typeface="Adobe Arabic" pitchFamily="18" charset="-78"/>
                <a:cs typeface="Adobe Arabic" pitchFamily="18" charset="-78"/>
              </a:rPr>
              <a:t>1948</a:t>
            </a:r>
            <a:r>
              <a:rPr lang="ar-SA" sz="2800" dirty="0" smtClean="0">
                <a:latin typeface="Adobe Arabic" pitchFamily="18" charset="-78"/>
                <a:cs typeface="Adobe Arabic" pitchFamily="18" charset="-78"/>
              </a:rPr>
              <a:t>؛ وحصل في انتخابات الكنيست الأول على 11.52% من الأصوات أي ما يعادل 14 مقعد بالكنيست، اختار البقاء في المعارضة وعدم الانضمام لحكومة مباي العمالية، في الانتخابات الثانية عام </a:t>
            </a:r>
            <a:r>
              <a:rPr lang="ar-SA" sz="2800" dirty="0" smtClean="0">
                <a:solidFill>
                  <a:srgbClr val="C00000"/>
                </a:solidFill>
                <a:latin typeface="Adobe Arabic" pitchFamily="18" charset="-78"/>
                <a:cs typeface="Adobe Arabic" pitchFamily="18" charset="-78"/>
              </a:rPr>
              <a:t>1951</a:t>
            </a:r>
            <a:r>
              <a:rPr lang="ar-SA" sz="2800" dirty="0" smtClean="0">
                <a:latin typeface="Adobe Arabic" pitchFamily="18" charset="-78"/>
                <a:cs typeface="Adobe Arabic" pitchFamily="18" charset="-78"/>
              </a:rPr>
              <a:t> حصل حيروت على 8 مقاعد فقدم بيغن استقالته من الحزب.</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قاد المظاهرات المعارضة لاتمام تسوية التعويضات مع  ألمانيا  عام </a:t>
            </a:r>
            <a:r>
              <a:rPr lang="ar-SA" sz="2800" dirty="0" smtClean="0">
                <a:solidFill>
                  <a:srgbClr val="C00000"/>
                </a:solidFill>
                <a:latin typeface="Adobe Arabic" pitchFamily="18" charset="-78"/>
                <a:cs typeface="Adobe Arabic" pitchFamily="18" charset="-78"/>
              </a:rPr>
              <a:t>1952</a:t>
            </a:r>
            <a:r>
              <a:rPr lang="ar-SA" sz="2800" dirty="0" smtClean="0">
                <a:latin typeface="Adobe Arabic" pitchFamily="18" charset="-78"/>
                <a:cs typeface="Adobe Arabic" pitchFamily="18" charset="-78"/>
              </a:rPr>
              <a:t>؛ حيث اعتبر الاتفاق بمثابة خيانة لدماء اليهود القتلى على يد النازية؛ تطورت المظاهرات لمواجهات مع الأمن مما قاد إلى تجميد عضويته في الكنيست لمدة 3 أشهر.</a:t>
            </a:r>
            <a:endParaRPr lang="en-US" sz="2800" dirty="0" smtClean="0">
              <a:latin typeface="Adobe Arabic" pitchFamily="18" charset="-78"/>
              <a:cs typeface="Adobe Arabic" pitchFamily="18"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000" b="1" dirty="0" smtClean="0">
                <a:solidFill>
                  <a:srgbClr val="C00000"/>
                </a:solidFill>
                <a:latin typeface="Adobe Arabic" pitchFamily="18" charset="-78"/>
                <a:cs typeface="Adobe Arabic" pitchFamily="18" charset="-78"/>
              </a:rPr>
              <a:t>مناحيم بيغن – نشاطه أثناء الحرب العالمية الثانية</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51309"/>
            <a:ext cx="8229600" cy="4525963"/>
          </a:xfrm>
        </p:spPr>
        <p:txBody>
          <a:bodyPr/>
          <a:lstStyle/>
          <a:p>
            <a:pPr algn="just"/>
            <a:r>
              <a:rPr lang="ar-SA" sz="2800" dirty="0" smtClean="0">
                <a:latin typeface="Adobe Arabic" pitchFamily="18" charset="-78"/>
                <a:cs typeface="Adobe Arabic" pitchFamily="18" charset="-78"/>
              </a:rPr>
              <a:t>شارك مع حزبه بانتخابات </a:t>
            </a:r>
            <a:r>
              <a:rPr lang="ar-SA" sz="2800" dirty="0" smtClean="0">
                <a:solidFill>
                  <a:srgbClr val="C00000"/>
                </a:solidFill>
                <a:latin typeface="Adobe Arabic" pitchFamily="18" charset="-78"/>
                <a:cs typeface="Adobe Arabic" pitchFamily="18" charset="-78"/>
              </a:rPr>
              <a:t>1955</a:t>
            </a:r>
            <a:r>
              <a:rPr lang="ar-SA" sz="2800" dirty="0" smtClean="0">
                <a:latin typeface="Adobe Arabic" pitchFamily="18" charset="-78"/>
                <a:cs typeface="Adobe Arabic" pitchFamily="18" charset="-78"/>
              </a:rPr>
              <a:t> وفاز ب15 مقعد بعدما اتهم مباي بالفساد السياسي والمالي لأن الولايات المتحدة عوضت "إسرائيل" مالياً بحيث يصل لكل فرد ألف دولار؛ لكن حكومة مباي لم توزعها.</a:t>
            </a:r>
          </a:p>
          <a:p>
            <a:pPr algn="just"/>
            <a:r>
              <a:rPr lang="ar-SA" sz="2800" dirty="0" smtClean="0">
                <a:latin typeface="Adobe Arabic" pitchFamily="18" charset="-78"/>
                <a:cs typeface="Adobe Arabic" pitchFamily="18" charset="-78"/>
              </a:rPr>
              <a:t>حصل حزبه  في الانتخابات الرابعة والخامسة على 17 مقعد.</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عارض حصول "إسرائيل" على التعويضات من ألمانيا وكذلك عقد صفقات السلاح معها كما تظاهر ضد اعتماد "إسرائيل" أوراق سفير ألمانيا.</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انضم للحكومة ليفي أشكول اثناء حرب </a:t>
            </a:r>
            <a:r>
              <a:rPr lang="ar-SA" sz="2800" dirty="0" smtClean="0">
                <a:solidFill>
                  <a:srgbClr val="C00000"/>
                </a:solidFill>
                <a:latin typeface="Adobe Arabic" pitchFamily="18" charset="-78"/>
                <a:cs typeface="Adobe Arabic" pitchFamily="18" charset="-78"/>
              </a:rPr>
              <a:t>1967</a:t>
            </a:r>
            <a:r>
              <a:rPr lang="ar-SA" sz="2800" dirty="0" smtClean="0">
                <a:latin typeface="Adobe Arabic" pitchFamily="18" charset="-78"/>
                <a:cs typeface="Adobe Arabic" pitchFamily="18" charset="-78"/>
              </a:rPr>
              <a:t> كوزير بلا حقيبة في أول حكومة وحدة وطنية في تاريخ "إسرائيل”.</a:t>
            </a:r>
            <a:endParaRPr lang="en-US" sz="2800" dirty="0" smtClean="0">
              <a:latin typeface="Adobe Arabic" pitchFamily="18" charset="-78"/>
              <a:cs typeface="Adobe Arabic" pitchFamily="18" charset="-7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000" b="1" dirty="0" smtClean="0">
                <a:solidFill>
                  <a:srgbClr val="C00000"/>
                </a:solidFill>
                <a:latin typeface="Adobe Arabic" pitchFamily="18" charset="-78"/>
                <a:cs typeface="Adobe Arabic" pitchFamily="18" charset="-78"/>
              </a:rPr>
              <a:t>مناحيم بيغن – نشاطه أثناء الحرب العالمية الثانية</a:t>
            </a:r>
            <a:endParaRPr lang="en-US" sz="4000"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124744"/>
            <a:ext cx="8229600" cy="4525963"/>
          </a:xfrm>
        </p:spPr>
        <p:txBody>
          <a:bodyPr/>
          <a:lstStyle/>
          <a:p>
            <a:pPr algn="just"/>
            <a:r>
              <a:rPr lang="ar-SA" sz="2800" dirty="0" smtClean="0">
                <a:latin typeface="Adobe Arabic" pitchFamily="18" charset="-78"/>
                <a:cs typeface="Adobe Arabic" pitchFamily="18" charset="-78"/>
              </a:rPr>
              <a:t>دعى عام </a:t>
            </a:r>
            <a:r>
              <a:rPr lang="ar-SA" sz="2800" dirty="0" smtClean="0">
                <a:solidFill>
                  <a:srgbClr val="C00000"/>
                </a:solidFill>
                <a:latin typeface="Adobe Arabic" pitchFamily="18" charset="-78"/>
                <a:cs typeface="Adobe Arabic" pitchFamily="18" charset="-78"/>
              </a:rPr>
              <a:t>1968</a:t>
            </a:r>
            <a:r>
              <a:rPr lang="ar-SA" sz="2800" dirty="0" smtClean="0">
                <a:latin typeface="Adobe Arabic" pitchFamily="18" charset="-78"/>
                <a:cs typeface="Adobe Arabic" pitchFamily="18" charset="-78"/>
              </a:rPr>
              <a:t> للاستيطان في الأراضي المحتلة عام </a:t>
            </a:r>
            <a:r>
              <a:rPr lang="ar-SA" sz="2800" dirty="0" smtClean="0">
                <a:solidFill>
                  <a:srgbClr val="C00000"/>
                </a:solidFill>
                <a:latin typeface="Adobe Arabic" pitchFamily="18" charset="-78"/>
                <a:cs typeface="Adobe Arabic" pitchFamily="18" charset="-78"/>
              </a:rPr>
              <a:t>1967</a:t>
            </a:r>
            <a:r>
              <a:rPr lang="ar-SA" sz="2800" dirty="0" smtClean="0">
                <a:latin typeface="Adobe Arabic" pitchFamily="18" charset="-78"/>
                <a:cs typeface="Adobe Arabic" pitchFamily="18" charset="-78"/>
              </a:rPr>
              <a:t> وطالب رئيس الحكومة بالسماح بالاستيطان، بعد وفاة اشكول واستلام غولدا مائير الحكم عام </a:t>
            </a:r>
            <a:r>
              <a:rPr lang="ar-SA" sz="2800" dirty="0" smtClean="0">
                <a:solidFill>
                  <a:srgbClr val="C00000"/>
                </a:solidFill>
                <a:latin typeface="Adobe Arabic" pitchFamily="18" charset="-78"/>
                <a:cs typeface="Adobe Arabic" pitchFamily="18" charset="-78"/>
              </a:rPr>
              <a:t>1970</a:t>
            </a:r>
            <a:r>
              <a:rPr lang="ar-SA" sz="2800" dirty="0" smtClean="0">
                <a:latin typeface="Adobe Arabic" pitchFamily="18" charset="-78"/>
                <a:cs typeface="Adobe Arabic" pitchFamily="18" charset="-78"/>
              </a:rPr>
              <a:t> استقال مع وزراء حزبه من الحكوم بسبب قبول الحكومة مبادرة روجز التي نصت على الالتزام بقرار </a:t>
            </a:r>
            <a:r>
              <a:rPr lang="ar-SA" sz="2800" dirty="0" smtClean="0">
                <a:solidFill>
                  <a:srgbClr val="C00000"/>
                </a:solidFill>
                <a:latin typeface="Adobe Arabic" pitchFamily="18" charset="-78"/>
                <a:cs typeface="Adobe Arabic" pitchFamily="18" charset="-78"/>
              </a:rPr>
              <a:t>242</a:t>
            </a:r>
            <a:r>
              <a:rPr lang="ar-SA" sz="2800" dirty="0" smtClean="0">
                <a:latin typeface="Adobe Arabic" pitchFamily="18" charset="-78"/>
                <a:cs typeface="Adobe Arabic" pitchFamily="18" charset="-78"/>
              </a:rPr>
              <a:t>.</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أسس مع أرئيل شارون حزب الليكود عام </a:t>
            </a:r>
            <a:r>
              <a:rPr lang="ar-SA" sz="2800" dirty="0" smtClean="0">
                <a:solidFill>
                  <a:srgbClr val="C00000"/>
                </a:solidFill>
                <a:latin typeface="Adobe Arabic" pitchFamily="18" charset="-78"/>
                <a:cs typeface="Adobe Arabic" pitchFamily="18" charset="-78"/>
              </a:rPr>
              <a:t>1973</a:t>
            </a:r>
            <a:r>
              <a:rPr lang="ar-SA" sz="2800" dirty="0" smtClean="0">
                <a:latin typeface="Adobe Arabic" pitchFamily="18" charset="-78"/>
                <a:cs typeface="Adobe Arabic" pitchFamily="18" charset="-78"/>
              </a:rPr>
              <a:t> وحصل الليكود عقب حرب </a:t>
            </a:r>
            <a:r>
              <a:rPr lang="ar-SA" sz="2800" dirty="0" smtClean="0">
                <a:solidFill>
                  <a:srgbClr val="C00000"/>
                </a:solidFill>
                <a:latin typeface="Adobe Arabic" pitchFamily="18" charset="-78"/>
                <a:cs typeface="Adobe Arabic" pitchFamily="18" charset="-78"/>
              </a:rPr>
              <a:t>1973</a:t>
            </a:r>
            <a:r>
              <a:rPr lang="ar-SA" sz="2800" dirty="0" smtClean="0">
                <a:latin typeface="Adobe Arabic" pitchFamily="18" charset="-78"/>
                <a:cs typeface="Adobe Arabic" pitchFamily="18" charset="-78"/>
              </a:rPr>
              <a:t> على 39 مقعد وحل بالمركز الثاني بعد المعراخ بقيادة غولدا مائير الذي حصل على 51 وشكلت الحكومة.</a:t>
            </a:r>
            <a:endParaRPr lang="en-US" sz="2800" dirty="0" smtClean="0">
              <a:latin typeface="Adobe Arabic" pitchFamily="18" charset="-78"/>
              <a:cs typeface="Adobe Arabic" pitchFamily="18" charset="-78"/>
            </a:endParaRPr>
          </a:p>
          <a:p>
            <a:pPr algn="just"/>
            <a:r>
              <a:rPr lang="ar-SA" sz="2800" dirty="0" smtClean="0">
                <a:latin typeface="Adobe Arabic" pitchFamily="18" charset="-78"/>
                <a:cs typeface="Adobe Arabic" pitchFamily="18" charset="-78"/>
              </a:rPr>
              <a:t>فاز بانتخابات عام </a:t>
            </a:r>
            <a:r>
              <a:rPr lang="ar-SA" sz="2800" dirty="0" smtClean="0">
                <a:solidFill>
                  <a:srgbClr val="C00000"/>
                </a:solidFill>
                <a:latin typeface="Adobe Arabic" pitchFamily="18" charset="-78"/>
                <a:cs typeface="Adobe Arabic" pitchFamily="18" charset="-78"/>
              </a:rPr>
              <a:t>1977</a:t>
            </a:r>
            <a:r>
              <a:rPr lang="ar-SA" sz="2800" dirty="0" smtClean="0">
                <a:latin typeface="Adobe Arabic" pitchFamily="18" charset="-78"/>
                <a:cs typeface="Adobe Arabic" pitchFamily="18" charset="-78"/>
              </a:rPr>
              <a:t> للكنيست التاسع فيما اعتبر بمثابة انقلاب ابيض على سلطة الحكم القائمة؛ حيث حصل على الليكود على 43 مقعد مقابل 32 للمعراخ.</a:t>
            </a:r>
            <a:endParaRPr lang="en-US" sz="2800" dirty="0" smtClean="0">
              <a:latin typeface="Adobe Arabic" pitchFamily="18" charset="-78"/>
              <a:cs typeface="Adobe Arabic" pitchFamily="18" charset="-78"/>
            </a:endParaRPr>
          </a:p>
          <a:p>
            <a:pPr algn="just"/>
            <a:endParaRPr lang="en-US" sz="2800" dirty="0">
              <a:latin typeface="Adobe Arabic" pitchFamily="18" charset="-78"/>
              <a:cs typeface="Adobe Arabic" pitchFamily="18" charset="-7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latin typeface="Adobe Arabic" pitchFamily="18" charset="-78"/>
                <a:cs typeface="Adobe Arabic" pitchFamily="18" charset="-78"/>
              </a:rPr>
              <a:t>مناحيم بيغن – نشاطاته كرئيس للوزراء</a:t>
            </a:r>
            <a:endParaRPr lang="en-US"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51309"/>
            <a:ext cx="8229600" cy="4525963"/>
          </a:xfrm>
        </p:spPr>
        <p:txBody>
          <a:bodyPr/>
          <a:lstStyle/>
          <a:p>
            <a:pPr algn="just"/>
            <a:r>
              <a:rPr lang="ar-SA" dirty="0" smtClean="0">
                <a:latin typeface="Adobe Arabic" pitchFamily="18" charset="-78"/>
                <a:cs typeface="Adobe Arabic" pitchFamily="18" charset="-78"/>
              </a:rPr>
              <a:t>عين موشيه دايان أحد قادة حزب العمل كوزير للخارجية.</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تعهد بدعم الاستيطان وزيادة عدد المستوطنات؛ وقام بزيادة ميزانية الاستيطان وفي فترة ترؤسه للوزراء أشرف على إقامة مايزيد عن </a:t>
            </a:r>
            <a:r>
              <a:rPr lang="ar-SA" dirty="0" smtClean="0">
                <a:solidFill>
                  <a:srgbClr val="C00000"/>
                </a:solidFill>
                <a:latin typeface="Adobe Arabic" pitchFamily="18" charset="-78"/>
                <a:cs typeface="Adobe Arabic" pitchFamily="18" charset="-78"/>
              </a:rPr>
              <a:t>144</a:t>
            </a:r>
            <a:r>
              <a:rPr lang="ar-SA" dirty="0" smtClean="0">
                <a:latin typeface="Adobe Arabic" pitchFamily="18" charset="-78"/>
                <a:cs typeface="Adobe Arabic" pitchFamily="18" charset="-78"/>
              </a:rPr>
              <a:t> مستوطنة في أراضي العام </a:t>
            </a:r>
            <a:r>
              <a:rPr lang="ar-SA" dirty="0" smtClean="0">
                <a:solidFill>
                  <a:srgbClr val="C00000"/>
                </a:solidFill>
                <a:latin typeface="Adobe Arabic" pitchFamily="18" charset="-78"/>
                <a:cs typeface="Adobe Arabic" pitchFamily="18" charset="-78"/>
              </a:rPr>
              <a:t>1967</a:t>
            </a:r>
            <a:r>
              <a:rPr lang="ar-SA" dirty="0" smtClean="0">
                <a:latin typeface="Adobe Arabic" pitchFamily="18" charset="-78"/>
                <a:cs typeface="Adobe Arabic" pitchFamily="18" charset="-78"/>
              </a:rPr>
              <a:t>. </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انجز عام </a:t>
            </a:r>
            <a:r>
              <a:rPr lang="ar-SA" dirty="0" smtClean="0">
                <a:solidFill>
                  <a:srgbClr val="C00000"/>
                </a:solidFill>
                <a:latin typeface="Adobe Arabic" pitchFamily="18" charset="-78"/>
                <a:cs typeface="Adobe Arabic" pitchFamily="18" charset="-78"/>
              </a:rPr>
              <a:t>1978</a:t>
            </a:r>
            <a:r>
              <a:rPr lang="ar-SA" dirty="0" smtClean="0">
                <a:latin typeface="Adobe Arabic" pitchFamily="18" charset="-78"/>
                <a:cs typeface="Adobe Arabic" pitchFamily="18" charset="-78"/>
              </a:rPr>
              <a:t> اتفاقية كامب ديفيد مع مصر السادات التي تم فيها الانسحاب من سيناء والتعهد بمنح حكم ذاتي للفلسطينيين مما أثار حفيظة أبناء حزبه من اليمين؛ بالرغم من ذلك تم الاتفاق في الكنيست بأغلبية 84 مقابل 19 عارضوا الاتفاق و17 امتنعوا عن التصويت.</a:t>
            </a:r>
            <a:endParaRPr lang="en-US" dirty="0" smtClean="0">
              <a:latin typeface="Adobe Arabic" pitchFamily="18" charset="-78"/>
              <a:cs typeface="Adobe Arabic" pitchFamily="18" charset="-78"/>
            </a:endParaRPr>
          </a:p>
          <a:p>
            <a:pPr algn="just"/>
            <a:endParaRPr lang="en-US" dirty="0">
              <a:latin typeface="Adobe Arabic" pitchFamily="18" charset="-78"/>
              <a:cs typeface="Adobe Arabic" pitchFamily="18" charset="-7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latin typeface="Adobe Arabic" pitchFamily="18" charset="-78"/>
                <a:cs typeface="Adobe Arabic" pitchFamily="18" charset="-78"/>
              </a:rPr>
              <a:t>مناحيم بيغن – نشاطاته كرئيس للوزراء</a:t>
            </a:r>
            <a:endParaRPr lang="en-US"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51309"/>
            <a:ext cx="8229600" cy="4525963"/>
          </a:xfrm>
        </p:spPr>
        <p:txBody>
          <a:bodyPr/>
          <a:lstStyle/>
          <a:p>
            <a:pPr algn="just"/>
            <a:r>
              <a:rPr lang="ar-SA" dirty="0" smtClean="0">
                <a:latin typeface="Adobe Arabic" pitchFamily="18" charset="-78"/>
                <a:cs typeface="Adobe Arabic" pitchFamily="18" charset="-78"/>
              </a:rPr>
              <a:t>حصل سوية مع السادات على جائزة نوبل للسلام التي تم توقيعها بشكل رسمي عام </a:t>
            </a:r>
            <a:r>
              <a:rPr lang="ar-SA" dirty="0" smtClean="0">
                <a:solidFill>
                  <a:srgbClr val="C00000"/>
                </a:solidFill>
                <a:latin typeface="Adobe Arabic" pitchFamily="18" charset="-78"/>
                <a:cs typeface="Adobe Arabic" pitchFamily="18" charset="-78"/>
              </a:rPr>
              <a:t>1979</a:t>
            </a:r>
            <a:r>
              <a:rPr lang="ar-SA" dirty="0" smtClean="0">
                <a:latin typeface="Adobe Arabic" pitchFamily="18" charset="-78"/>
                <a:cs typeface="Adobe Arabic" pitchFamily="18" charset="-78"/>
              </a:rPr>
              <a:t>؛ ورغم اغتيال السادات عام </a:t>
            </a:r>
            <a:r>
              <a:rPr lang="ar-SA" dirty="0" smtClean="0">
                <a:solidFill>
                  <a:srgbClr val="C00000"/>
                </a:solidFill>
                <a:latin typeface="Adobe Arabic" pitchFamily="18" charset="-78"/>
                <a:cs typeface="Adobe Arabic" pitchFamily="18" charset="-78"/>
              </a:rPr>
              <a:t>1982</a:t>
            </a:r>
            <a:r>
              <a:rPr lang="ar-SA" dirty="0" smtClean="0">
                <a:latin typeface="Adobe Arabic" pitchFamily="18" charset="-78"/>
                <a:cs typeface="Adobe Arabic" pitchFamily="18" charset="-78"/>
              </a:rPr>
              <a:t> إلا انه التزم بتنفيذ اتفاق مستوطنة ياميت في سيناء عام </a:t>
            </a:r>
            <a:r>
              <a:rPr lang="ar-SA" dirty="0" smtClean="0">
                <a:solidFill>
                  <a:srgbClr val="C00000"/>
                </a:solidFill>
                <a:latin typeface="Adobe Arabic" pitchFamily="18" charset="-78"/>
                <a:cs typeface="Adobe Arabic" pitchFamily="18" charset="-78"/>
              </a:rPr>
              <a:t>1982</a:t>
            </a:r>
            <a:r>
              <a:rPr lang="ar-SA" dirty="0" smtClean="0">
                <a:latin typeface="Adobe Arabic" pitchFamily="18" charset="-78"/>
                <a:cs typeface="Adobe Arabic" pitchFamily="18" charset="-78"/>
              </a:rPr>
              <a:t> في عهد الرئيس مبارك.</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قام بتحويل اقتصاد دولة إسرائيل من اقتصاد مركزي لاقتصاد حر ليبرالي؛ مما تسبب بدوث تغيرات اجتماعية كبيرة في المجتمع الإسرائيلي.</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تحالف مع حزب المتدينين (أجودات يسرائيل) وقدم لهم امتيازات مالية واعفاءات من التجنيد. </a:t>
            </a:r>
            <a:endParaRPr lang="en-US" dirty="0" smtClean="0">
              <a:latin typeface="Adobe Arabic" pitchFamily="18" charset="-78"/>
              <a:cs typeface="Adobe Arabic" pitchFamily="18" charset="-7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latin typeface="Adobe Arabic" pitchFamily="18" charset="-78"/>
                <a:cs typeface="Adobe Arabic" pitchFamily="18" charset="-78"/>
              </a:rPr>
              <a:t>مناحيم بيغن – نشاطاته كرئيس للوزراء</a:t>
            </a:r>
            <a:endParaRPr lang="en-US"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467544" y="1351309"/>
            <a:ext cx="8229600" cy="4525963"/>
          </a:xfrm>
        </p:spPr>
        <p:txBody>
          <a:bodyPr/>
          <a:lstStyle/>
          <a:p>
            <a:pPr algn="just"/>
            <a:r>
              <a:rPr lang="ar-SA" dirty="0" smtClean="0">
                <a:latin typeface="Adobe Arabic" pitchFamily="18" charset="-78"/>
                <a:cs typeface="Adobe Arabic" pitchFamily="18" charset="-78"/>
              </a:rPr>
              <a:t>أصدر عام </a:t>
            </a:r>
            <a:r>
              <a:rPr lang="ar-SA" dirty="0" smtClean="0">
                <a:solidFill>
                  <a:srgbClr val="C00000"/>
                </a:solidFill>
                <a:latin typeface="Adobe Arabic" pitchFamily="18" charset="-78"/>
                <a:cs typeface="Adobe Arabic" pitchFamily="18" charset="-78"/>
              </a:rPr>
              <a:t>1978</a:t>
            </a:r>
            <a:r>
              <a:rPr lang="ar-SA" dirty="0" smtClean="0">
                <a:latin typeface="Adobe Arabic" pitchFamily="18" charset="-78"/>
                <a:cs typeface="Adobe Arabic" pitchFamily="18" charset="-78"/>
              </a:rPr>
              <a:t> الأمر ببدء عملية الليطاني؛  ضد قواعد منظمة التحرير الفلسطينية في لبنان، توغل فيها الجيش الإسرائيلي حتى نهر الليطاني في جنوب لبنان ومكث لمدة 3 شهور ثم انسحب تحت الضغط الدولي وصدور القرار 425 من مجلس الأمن وتشكيل اليونيفيل</a:t>
            </a:r>
            <a:r>
              <a:rPr lang="en-US" dirty="0" smtClean="0">
                <a:latin typeface="Adobe Arabic" pitchFamily="18" charset="-78"/>
                <a:cs typeface="Adobe Arabic" pitchFamily="18" charset="-78"/>
              </a:rPr>
              <a:t>.</a:t>
            </a:r>
          </a:p>
          <a:p>
            <a:pPr algn="just"/>
            <a:r>
              <a:rPr lang="ar-SA" dirty="0" smtClean="0">
                <a:latin typeface="Adobe Arabic" pitchFamily="18" charset="-78"/>
                <a:cs typeface="Adobe Arabic" pitchFamily="18" charset="-78"/>
              </a:rPr>
              <a:t>أصدر عام </a:t>
            </a:r>
            <a:r>
              <a:rPr lang="ar-SA" dirty="0" smtClean="0">
                <a:solidFill>
                  <a:srgbClr val="C00000"/>
                </a:solidFill>
                <a:latin typeface="Adobe Arabic" pitchFamily="18" charset="-78"/>
                <a:cs typeface="Adobe Arabic" pitchFamily="18" charset="-78"/>
              </a:rPr>
              <a:t>1981</a:t>
            </a:r>
            <a:r>
              <a:rPr lang="ar-SA" dirty="0" smtClean="0">
                <a:latin typeface="Adobe Arabic" pitchFamily="18" charset="-78"/>
                <a:cs typeface="Adobe Arabic" pitchFamily="18" charset="-78"/>
              </a:rPr>
              <a:t> أمر بقصف المفاعل النووي العراقي؛ في نفس السنة وقف خلف سن قانون في الكنيست يتم بموجبه فرض السيادة القانونية الإسرائيلية على الجولان.</a:t>
            </a:r>
            <a:endParaRPr lang="en-US" dirty="0" smtClean="0">
              <a:latin typeface="Adobe Arabic" pitchFamily="18" charset="-78"/>
              <a:cs typeface="Adobe Arabic" pitchFamily="18" charset="-7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latin typeface="Adobe Arabic" pitchFamily="18" charset="-78"/>
                <a:cs typeface="Adobe Arabic" pitchFamily="18" charset="-78"/>
              </a:rPr>
              <a:t>مناحيم بيغن – نشاطاته كرئيس للوزراء</a:t>
            </a:r>
            <a:endParaRPr lang="en-US" b="1" dirty="0" smtClean="0">
              <a:solidFill>
                <a:srgbClr val="C00000"/>
              </a:solidFill>
              <a:latin typeface="Adobe Arabic" pitchFamily="18" charset="-78"/>
              <a:ea typeface="Tahoma" pitchFamily="34" charset="0"/>
              <a:cs typeface="Adobe Arabic" pitchFamily="18" charset="-78"/>
            </a:endParaRPr>
          </a:p>
        </p:txBody>
      </p:sp>
      <p:sp>
        <p:nvSpPr>
          <p:cNvPr id="3" name="Content Placeholder 2"/>
          <p:cNvSpPr>
            <a:spLocks noGrp="1"/>
          </p:cNvSpPr>
          <p:nvPr>
            <p:ph idx="1"/>
          </p:nvPr>
        </p:nvSpPr>
        <p:spPr>
          <a:xfrm>
            <a:off x="590872" y="1124744"/>
            <a:ext cx="8229600" cy="4525963"/>
          </a:xfrm>
        </p:spPr>
        <p:txBody>
          <a:bodyPr/>
          <a:lstStyle/>
          <a:p>
            <a:pPr algn="just"/>
            <a:r>
              <a:rPr lang="ar-SA" dirty="0" smtClean="0">
                <a:latin typeface="Adobe Arabic" pitchFamily="18" charset="-78"/>
                <a:cs typeface="Adobe Arabic" pitchFamily="18" charset="-78"/>
              </a:rPr>
              <a:t>اندلعت في عهده حرب لبنان عام </a:t>
            </a:r>
            <a:r>
              <a:rPr lang="ar-SA" dirty="0" smtClean="0">
                <a:solidFill>
                  <a:srgbClr val="C00000"/>
                </a:solidFill>
                <a:latin typeface="Adobe Arabic" pitchFamily="18" charset="-78"/>
                <a:cs typeface="Adobe Arabic" pitchFamily="18" charset="-78"/>
              </a:rPr>
              <a:t>1982</a:t>
            </a:r>
            <a:r>
              <a:rPr lang="ar-SA" dirty="0" smtClean="0">
                <a:latin typeface="Adobe Arabic" pitchFamily="18" charset="-78"/>
                <a:cs typeface="Adobe Arabic" pitchFamily="18" charset="-78"/>
              </a:rPr>
              <a:t> تحت مسمى عملية سلامة الجليل، والتي كان من نتيجتها إجلاء حوالي 9000 من مقاتلي منظمة التحرير الفلسطينية وعلى رأسهم ياسر عرفات وذلك بعد حصار مدينة بيروت، أدى دخول "إسرائيل" إلى لبنان لغرقها في المستنقع اللبناني وخسارتها العديد من الجنود؛ بالإضافة لفضح الجيش الإسرائيلي أمام الرأي العام العالمي واتهامه بالتواطؤ في مجزرة صبرا وشاتيلا.</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اعتزل الحياة السياسية مع حلول شهر سبتمبر من عام </a:t>
            </a:r>
            <a:r>
              <a:rPr lang="ar-SA" dirty="0" smtClean="0">
                <a:solidFill>
                  <a:srgbClr val="C00000"/>
                </a:solidFill>
                <a:latin typeface="Adobe Arabic" pitchFamily="18" charset="-78"/>
                <a:cs typeface="Adobe Arabic" pitchFamily="18" charset="-78"/>
              </a:rPr>
              <a:t>1983</a:t>
            </a:r>
            <a:r>
              <a:rPr lang="ar-SA" dirty="0" smtClean="0">
                <a:latin typeface="Adobe Arabic" pitchFamily="18" charset="-78"/>
                <a:cs typeface="Adobe Arabic" pitchFamily="18" charset="-78"/>
              </a:rPr>
              <a:t> وقدم استقالته من رئاسة الحكومة؛ وتوفي عن عمر 78 سنة عام </a:t>
            </a:r>
            <a:r>
              <a:rPr lang="ar-SA" dirty="0" smtClean="0">
                <a:solidFill>
                  <a:srgbClr val="C00000"/>
                </a:solidFill>
                <a:latin typeface="Adobe Arabic" pitchFamily="18" charset="-78"/>
                <a:cs typeface="Adobe Arabic" pitchFamily="18" charset="-78"/>
              </a:rPr>
              <a:t>1992</a:t>
            </a:r>
            <a:r>
              <a:rPr lang="ar-SA" dirty="0" smtClean="0">
                <a:latin typeface="Adobe Arabic" pitchFamily="18" charset="-78"/>
                <a:cs typeface="Adobe Arabic" pitchFamily="18" charset="-78"/>
              </a:rPr>
              <a:t>.</a:t>
            </a:r>
            <a:endParaRPr lang="en-US" dirty="0">
              <a:latin typeface="Adobe Arabic" pitchFamily="18" charset="-78"/>
              <a:cs typeface="Adobe Arabic"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ثيودور هرتزل</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التقى مع السلطان عبد الحميد عام </a:t>
            </a:r>
            <a:r>
              <a:rPr lang="ar-SA" dirty="0" smtClean="0">
                <a:solidFill>
                  <a:srgbClr val="C00000"/>
                </a:solidFill>
                <a:latin typeface="Adobe Arabic" pitchFamily="18" charset="-78"/>
                <a:cs typeface="Adobe Arabic" pitchFamily="18" charset="-78"/>
              </a:rPr>
              <a:t>1896</a:t>
            </a:r>
            <a:r>
              <a:rPr lang="ar-SA" dirty="0" smtClean="0">
                <a:latin typeface="Adobe Arabic" pitchFamily="18" charset="-78"/>
                <a:cs typeface="Adobe Arabic" pitchFamily="18" charset="-78"/>
              </a:rPr>
              <a:t> من أجل اقناعه بالسماح بهجرة اليهود لفلسطين وإقامة دولة لهم مقابل تسديد ديون الدولة العثمانية؛ لكن السلطان رفض ذلك، رغم ذلك أعاد الكرة مرة ثانية عام </a:t>
            </a:r>
            <a:r>
              <a:rPr lang="ar-SA" dirty="0" smtClean="0">
                <a:solidFill>
                  <a:srgbClr val="C00000"/>
                </a:solidFill>
                <a:latin typeface="Adobe Arabic" pitchFamily="18" charset="-78"/>
                <a:cs typeface="Adobe Arabic" pitchFamily="18" charset="-78"/>
              </a:rPr>
              <a:t>1901</a:t>
            </a:r>
            <a:r>
              <a:rPr lang="ar-SA" dirty="0" smtClean="0">
                <a:latin typeface="Adobe Arabic" pitchFamily="18" charset="-78"/>
                <a:cs typeface="Adobe Arabic" pitchFamily="18" charset="-78"/>
              </a:rPr>
              <a:t> وفشل.</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حاول الاجتماع بقيصر ألمانيا وليام الثاني من أجل التوسط لدى السلطان العثماني؛ لكنه لم ينجح فالتقى بعم القيصر دوق باودن (فردريخ) وعرض عليه الفكرة.</a:t>
            </a:r>
            <a:endParaRPr lang="en-US" dirty="0" smtClean="0">
              <a:latin typeface="Adobe Arabic" pitchFamily="18" charset="-78"/>
              <a:cs typeface="Adobe Arabic" pitchFamily="18" charset="-7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2255382"/>
            <a:ext cx="4824536" cy="1569660"/>
          </a:xfrm>
          <a:prstGeom prst="rect">
            <a:avLst/>
          </a:prstGeom>
          <a:noFill/>
        </p:spPr>
        <p:txBody>
          <a:bodyPr wrap="square" rtlCol="0">
            <a:spAutoFit/>
          </a:bodyPr>
          <a:lstStyle/>
          <a:p>
            <a:r>
              <a:rPr lang="ar-SA" sz="9600" dirty="0" smtClean="0">
                <a:cs typeface="AGA Granada Regular" pitchFamily="2" charset="-78"/>
              </a:rPr>
              <a:t>تم بحمد الله</a:t>
            </a:r>
            <a:endParaRPr lang="en-US" sz="9600" dirty="0">
              <a:cs typeface="AGA Granada Regular" pitchFamily="2" charset="-78"/>
            </a:endParaRPr>
          </a:p>
        </p:txBody>
      </p:sp>
    </p:spTree>
    <p:extLst>
      <p:ext uri="{BB962C8B-B14F-4D97-AF65-F5344CB8AC3E}">
        <p14:creationId xmlns:p14="http://schemas.microsoft.com/office/powerpoint/2010/main" val="208328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smtClean="0">
                <a:solidFill>
                  <a:srgbClr val="C00000"/>
                </a:solidFill>
                <a:latin typeface="Adobe Arabic" pitchFamily="18" charset="-78"/>
                <a:ea typeface="Tahoma" pitchFamily="34" charset="0"/>
                <a:cs typeface="Adobe Arabic" pitchFamily="18" charset="-78"/>
              </a:rPr>
              <a:t>ثيودور هرتزل</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1340768"/>
            <a:ext cx="8229600" cy="4525963"/>
          </a:xfrm>
        </p:spPr>
        <p:txBody>
          <a:bodyPr/>
          <a:lstStyle/>
          <a:p>
            <a:pPr algn="just"/>
            <a:r>
              <a:rPr lang="ar-SA" dirty="0" smtClean="0">
                <a:latin typeface="Adobe Arabic" pitchFamily="18" charset="-78"/>
                <a:cs typeface="Adobe Arabic" pitchFamily="18" charset="-78"/>
              </a:rPr>
              <a:t>اجتمع عدة مرات برئيس وزراء النمسا أرنست فون كربر من أجل اقناعه بدعم فكرته.</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بعد يأسه من الوصول للقيصر الألماني واقناعه توجه للجمهور اليهودي من أجل اقناعهم بالفكرة فأسس عام </a:t>
            </a:r>
            <a:r>
              <a:rPr lang="ar-SA" dirty="0" smtClean="0">
                <a:solidFill>
                  <a:srgbClr val="C00000"/>
                </a:solidFill>
                <a:latin typeface="Adobe Arabic" pitchFamily="18" charset="-78"/>
                <a:cs typeface="Adobe Arabic" pitchFamily="18" charset="-78"/>
              </a:rPr>
              <a:t>1897</a:t>
            </a:r>
            <a:r>
              <a:rPr lang="ar-SA" dirty="0" smtClean="0">
                <a:latin typeface="Adobe Arabic" pitchFamily="18" charset="-78"/>
                <a:cs typeface="Adobe Arabic" pitchFamily="18" charset="-78"/>
              </a:rPr>
              <a:t> بمدينة فيينا صحيفة دي فلت (العالم).</a:t>
            </a:r>
            <a:endParaRPr lang="en-US" dirty="0" smtClean="0">
              <a:latin typeface="Adobe Arabic" pitchFamily="18" charset="-78"/>
              <a:cs typeface="Adobe Arabic" pitchFamily="18" charset="-78"/>
            </a:endParaRPr>
          </a:p>
          <a:p>
            <a:pPr algn="just"/>
            <a:r>
              <a:rPr lang="ar-SA" dirty="0" smtClean="0">
                <a:latin typeface="Adobe Arabic" pitchFamily="18" charset="-78"/>
                <a:cs typeface="Adobe Arabic" pitchFamily="18" charset="-78"/>
              </a:rPr>
              <a:t>سافر على رأس وفد صهيوني للقدس في أكتوبر </a:t>
            </a:r>
            <a:r>
              <a:rPr lang="ar-SA" dirty="0" smtClean="0">
                <a:solidFill>
                  <a:srgbClr val="C00000"/>
                </a:solidFill>
                <a:latin typeface="Adobe Arabic" pitchFamily="18" charset="-78"/>
                <a:cs typeface="Adobe Arabic" pitchFamily="18" charset="-78"/>
              </a:rPr>
              <a:t>1898</a:t>
            </a:r>
            <a:r>
              <a:rPr lang="ar-SA" dirty="0" smtClean="0">
                <a:latin typeface="Adobe Arabic" pitchFamily="18" charset="-78"/>
                <a:cs typeface="Adobe Arabic" pitchFamily="18" charset="-78"/>
              </a:rPr>
              <a:t> بهدف الالتثقاء بالقيصر الألماني وليام الثاني أثناء زيارته لفلسطين؛ فالتقى به مرتين ونجح بأخذ تعهد منه بالتوسط لدى السلطان العثماني. </a:t>
            </a:r>
            <a:endParaRPr lang="en-US" dirty="0" smtClean="0">
              <a:latin typeface="Adobe Arabic" pitchFamily="18" charset="-78"/>
              <a:cs typeface="Adobe Arabic" pitchFamily="18"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ar-JO" b="1" dirty="0" smtClean="0">
                <a:solidFill>
                  <a:srgbClr val="C00000"/>
                </a:solidFill>
                <a:latin typeface="Adobe Arabic" pitchFamily="18" charset="-78"/>
                <a:ea typeface="Tahoma" pitchFamily="34" charset="0"/>
                <a:cs typeface="Adobe Arabic" pitchFamily="18" charset="-78"/>
              </a:rPr>
              <a:t>ثيودور هرتزل</a:t>
            </a:r>
            <a:r>
              <a:rPr lang="ar-SA" b="1" dirty="0" smtClean="0">
                <a:solidFill>
                  <a:srgbClr val="C00000"/>
                </a:solidFill>
                <a:latin typeface="Adobe Arabic" pitchFamily="18" charset="-78"/>
                <a:ea typeface="Tahoma" pitchFamily="34" charset="0"/>
                <a:cs typeface="Adobe Arabic" pitchFamily="18" charset="-78"/>
              </a:rPr>
              <a:t> – نشاطاته..</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467544" y="908720"/>
            <a:ext cx="8229600" cy="4525963"/>
          </a:xfrm>
        </p:spPr>
        <p:txBody>
          <a:bodyPr/>
          <a:lstStyle/>
          <a:p>
            <a:pPr algn="just"/>
            <a:r>
              <a:rPr lang="ar-SA" dirty="0" smtClean="0">
                <a:latin typeface="Adobe Arabic" pitchFamily="18" charset="-78"/>
                <a:cs typeface="Adobe Arabic" pitchFamily="18" charset="-78"/>
              </a:rPr>
              <a:t>توجه لبريطانيا في الفترة ما بين </a:t>
            </a:r>
            <a:r>
              <a:rPr lang="ar-SA" dirty="0" smtClean="0">
                <a:solidFill>
                  <a:srgbClr val="C00000"/>
                </a:solidFill>
                <a:latin typeface="Adobe Arabic" pitchFamily="18" charset="-78"/>
                <a:cs typeface="Adobe Arabic" pitchFamily="18" charset="-78"/>
              </a:rPr>
              <a:t>1902-1903</a:t>
            </a:r>
            <a:r>
              <a:rPr lang="ar-SA" dirty="0" smtClean="0">
                <a:latin typeface="Adobe Arabic" pitchFamily="18" charset="-78"/>
                <a:cs typeface="Adobe Arabic" pitchFamily="18" charset="-78"/>
              </a:rPr>
              <a:t> وشهد في لجنة برلمانية عام </a:t>
            </a:r>
            <a:r>
              <a:rPr lang="ar-SA" dirty="0" smtClean="0">
                <a:solidFill>
                  <a:srgbClr val="C00000"/>
                </a:solidFill>
                <a:latin typeface="Adobe Arabic" pitchFamily="18" charset="-78"/>
                <a:cs typeface="Adobe Arabic" pitchFamily="18" charset="-78"/>
              </a:rPr>
              <a:t>1902</a:t>
            </a:r>
            <a:r>
              <a:rPr lang="ar-SA" dirty="0" smtClean="0">
                <a:latin typeface="Adobe Arabic" pitchFamily="18" charset="-78"/>
                <a:cs typeface="Adobe Arabic" pitchFamily="18" charset="-78"/>
              </a:rPr>
              <a:t> حول الاضطهاد الذي تعرض له اليهود وتسبب بهجرتهم لبريطانيا؛ ودعى لإقامة دولة لليهود من أجل حل المشكلة اليهودية في العريش شمال سيناء أو في قبرص، على إثر ذلك تم إرسال بعثة عام </a:t>
            </a:r>
            <a:r>
              <a:rPr lang="ar-SA" dirty="0" smtClean="0">
                <a:solidFill>
                  <a:srgbClr val="C00000"/>
                </a:solidFill>
                <a:latin typeface="Adobe Arabic" pitchFamily="18" charset="-78"/>
                <a:cs typeface="Adobe Arabic" pitchFamily="18" charset="-78"/>
              </a:rPr>
              <a:t>1903</a:t>
            </a:r>
            <a:r>
              <a:rPr lang="ar-SA" dirty="0" smtClean="0">
                <a:latin typeface="Adobe Arabic" pitchFamily="18" charset="-78"/>
                <a:cs typeface="Adobe Arabic" pitchFamily="18" charset="-78"/>
              </a:rPr>
              <a:t> بقيادة هرتسل لدراسة الظروف الحياتية في العريش؛ خلال الزيارة التقى بوزير المستوطنات تشمبرلين الذي لم يتشجع للفكرة ونصح بالاستيطان في أوغندا (كما نصحه سابقاً روتشيلد)، في شهر مايو </a:t>
            </a:r>
            <a:r>
              <a:rPr lang="ar-SA" dirty="0" smtClean="0">
                <a:solidFill>
                  <a:srgbClr val="C00000"/>
                </a:solidFill>
                <a:latin typeface="Adobe Arabic" pitchFamily="18" charset="-78"/>
                <a:cs typeface="Adobe Arabic" pitchFamily="18" charset="-78"/>
              </a:rPr>
              <a:t>1903</a:t>
            </a:r>
            <a:r>
              <a:rPr lang="ar-SA" dirty="0" smtClean="0">
                <a:latin typeface="Adobe Arabic" pitchFamily="18" charset="-78"/>
                <a:cs typeface="Adobe Arabic" pitchFamily="18" charset="-78"/>
              </a:rPr>
              <a:t> أعلنت بريطانيا عن رفضها لفكرة الاستيطان في العريش بسبب عدم كفاية المياه مما دفع هرتزل للتفكير مجدداً بخطة أوغندا.</a:t>
            </a:r>
            <a:endParaRPr lang="en-US" dirty="0" smtClean="0">
              <a:latin typeface="Adobe Arabic" pitchFamily="18" charset="-78"/>
              <a:cs typeface="Adobe Arabic" pitchFamily="18" charset="-78"/>
            </a:endParaRPr>
          </a:p>
        </p:txBody>
      </p:sp>
    </p:spTree>
  </p:cSld>
  <p:clrMapOvr>
    <a:masterClrMapping/>
  </p:clrMapOvr>
</p:sld>
</file>

<file path=ppt/theme/theme1.xml><?xml version="1.0" encoding="utf-8"?>
<a:theme xmlns:a="http://schemas.openxmlformats.org/drawingml/2006/main" name="عرض تقديمي1">
  <a:themeElements>
    <a:clrScheme name="مخصص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TotalTime>
  <Words>4285</Words>
  <Application>Microsoft Office PowerPoint</Application>
  <PresentationFormat>On-screen Show (4:3)</PresentationFormat>
  <Paragraphs>248</Paragraphs>
  <Slides>70</Slides>
  <Notes>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عرض تقديمي1</vt:lpstr>
      <vt:lpstr>PowerPoint Presentation</vt:lpstr>
      <vt:lpstr>قادة ومنظرون صهاينة</vt:lpstr>
      <vt:lpstr>أولاً: ثيودور هرتزل</vt:lpstr>
      <vt:lpstr>ثيودور هرتزل..</vt:lpstr>
      <vt:lpstr>ثيودور هرتزل..</vt:lpstr>
      <vt:lpstr>ثيودور هرتزل - نشاطاته</vt:lpstr>
      <vt:lpstr>ثيودور هرتزل – نشاطاته..</vt:lpstr>
      <vt:lpstr>ثيودور هرتزل – نشاطاته..</vt:lpstr>
      <vt:lpstr>ثيودور هرتزل – نشاطاته..</vt:lpstr>
      <vt:lpstr>ثيودور هرتزل – نشاطاته..</vt:lpstr>
      <vt:lpstr>اجتماعات المؤتمر الصهيوني</vt:lpstr>
      <vt:lpstr>اجتماعات المؤتمر الصهيوني</vt:lpstr>
      <vt:lpstr>PowerPoint Presentation</vt:lpstr>
      <vt:lpstr>اجتماعات المؤتمر الصهيوني ..</vt:lpstr>
      <vt:lpstr>اجتماعات المؤتمر الصهيوني ..</vt:lpstr>
      <vt:lpstr>اجتماعات المؤتمر الصهيوني..</vt:lpstr>
      <vt:lpstr>أفكار هرتزل السياسية</vt:lpstr>
      <vt:lpstr>أفكار هرتزل السياسية..</vt:lpstr>
      <vt:lpstr>أفكار هرتزل السياسية..</vt:lpstr>
      <vt:lpstr>ثانياً: فلاديمير جابوتينسكي</vt:lpstr>
      <vt:lpstr>فلاديمير جابوتينسكي..</vt:lpstr>
      <vt:lpstr>فلاديمير جابوتينسكي..</vt:lpstr>
      <vt:lpstr>فلاديمير جابوتينسكي - نشاطاته</vt:lpstr>
      <vt:lpstr>فلاديمير جابوتينسكي - نشاطاته</vt:lpstr>
      <vt:lpstr>فلاديمير جابوتينسكي - نشاطاته</vt:lpstr>
      <vt:lpstr>فلاديمير جابوتينسكي - نشاطاته</vt:lpstr>
      <vt:lpstr>فلاديمير جابوتينسكي - نشاطاته</vt:lpstr>
      <vt:lpstr>فلاديمير جابوتينسكي - نشاطاته</vt:lpstr>
      <vt:lpstr>فلاديمير جابوتينسكي - نشاطاته</vt:lpstr>
      <vt:lpstr>فلاديمير جابوتينسكي - نشاطاته</vt:lpstr>
      <vt:lpstr>فلاديمير جابوتينسكي - نشاطاته</vt:lpstr>
      <vt:lpstr>فلاديمير جابوتينسكي - نشاطاته</vt:lpstr>
      <vt:lpstr>أفكار جابوتينسكي السياسية</vt:lpstr>
      <vt:lpstr>ثالثاً: حاييم وايزمن</vt:lpstr>
      <vt:lpstr>ثالثاً: حاييم وايزمن</vt:lpstr>
      <vt:lpstr>حاييم وايزمن - نشاطاته</vt:lpstr>
      <vt:lpstr>حاييم وايزمن - نشاطاته</vt:lpstr>
      <vt:lpstr>حاييم وايزمن - نشاطاته</vt:lpstr>
      <vt:lpstr>حاييم وايزمن - نشاطاته</vt:lpstr>
      <vt:lpstr>حاييم وايزمن - نشاطاته</vt:lpstr>
      <vt:lpstr>حاييم وايزمن - نشاطاته</vt:lpstr>
      <vt:lpstr>حاييم وايزمن - نشاطاته</vt:lpstr>
      <vt:lpstr>رابعاً: دافيد بن غوريون</vt:lpstr>
      <vt:lpstr> دافيد بن غوريون..</vt:lpstr>
      <vt:lpstr>دافيد بن غوريون..</vt:lpstr>
      <vt:lpstr>دافيد بن غوريون..</vt:lpstr>
      <vt:lpstr>دافيد بن غوريون - نشاطاته كأول رئيس وزراء</vt:lpstr>
      <vt:lpstr>دافيد بن غوريون - نشاطاته كأول رئيس وزراء</vt:lpstr>
      <vt:lpstr>دافيد بن غوريون - نشاطاته كأول رئيس وزراء</vt:lpstr>
      <vt:lpstr>PowerPoint Presentation</vt:lpstr>
      <vt:lpstr>دافيد بن غوريون - نشاطاته كأول رئيس وزراء</vt:lpstr>
      <vt:lpstr>دافيد بن غوريون - نشاطاته كأول رئيس وزراء</vt:lpstr>
      <vt:lpstr>دافيد بن غوريون - نشاطاته كأول رئيس وزراء</vt:lpstr>
      <vt:lpstr>بن غوريون في المعارضة</vt:lpstr>
      <vt:lpstr>بن غوريون - أفكاره</vt:lpstr>
      <vt:lpstr>خامساً: مناحيم بيغن</vt:lpstr>
      <vt:lpstr>مناحيم بيغن – بداية نشاطاته</vt:lpstr>
      <vt:lpstr>مناحيم بيغن – بداية نشاطاته..</vt:lpstr>
      <vt:lpstr>مناحيم بيغن – نشاطه أثناء الحرب العالمية الثانية</vt:lpstr>
      <vt:lpstr>مناحيم بيغن – نشاطه أثناء الحرب العالمية الثانية..</vt:lpstr>
      <vt:lpstr>مناحيم بيغن – نشاطه أثناء الحرب العالمية الثانية..</vt:lpstr>
      <vt:lpstr>مناحيم بيغن – نشاطه أثناء الحرب العالمية الثانية</vt:lpstr>
      <vt:lpstr>مناحيم بيغن – نشاطه أثناء الحرب العالمية الثانية</vt:lpstr>
      <vt:lpstr>مناحيم بيغن – نشاطه أثناء الحرب العالمية الثانية</vt:lpstr>
      <vt:lpstr>مناحيم بيغن – نشاطه أثناء الحرب العالمية الثانية</vt:lpstr>
      <vt:lpstr>مناحيم بيغن – نشاطاته كرئيس للوزراء</vt:lpstr>
      <vt:lpstr>مناحيم بيغن – نشاطاته كرئيس للوزراء</vt:lpstr>
      <vt:lpstr>مناحيم بيغن – نشاطاته كرئيس للوزراء</vt:lpstr>
      <vt:lpstr>مناحيم بيغن – نشاطاته كرئيس للوزراء</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user</cp:lastModifiedBy>
  <cp:revision>163</cp:revision>
  <dcterms:created xsi:type="dcterms:W3CDTF">2015-01-19T10:37:52Z</dcterms:created>
  <dcterms:modified xsi:type="dcterms:W3CDTF">2017-01-10T15:18:31Z</dcterms:modified>
</cp:coreProperties>
</file>