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sldIdLst>
    <p:sldId id="375"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79" autoAdjust="0"/>
    <p:restoredTop sz="9463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29DB509-2F6B-4763-A37E-C039A8649309}" type="datetimeFigureOut">
              <a:rPr lang="ar-BH" smtClean="0"/>
              <a:pPr/>
              <a:t>19/04/1438</a:t>
            </a:fld>
            <a:endParaRPr lang="ar-B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3820812-9B03-4C05-8FCA-8E04DB1954D1}" type="slidenum">
              <a:rPr lang="ar-BH" smtClean="0"/>
              <a:pPr/>
              <a:t>‹#›</a:t>
            </a:fld>
            <a:endParaRPr lang="ar-BH"/>
          </a:p>
        </p:txBody>
      </p:sp>
    </p:spTree>
    <p:extLst>
      <p:ext uri="{BB962C8B-B14F-4D97-AF65-F5344CB8AC3E}">
        <p14:creationId xmlns:p14="http://schemas.microsoft.com/office/powerpoint/2010/main" xmlns="" val="323794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7" name="عنصر نائب للتاريخ 6"/>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ar-BH"/>
          </a:p>
        </p:txBody>
      </p:sp>
      <p:sp>
        <p:nvSpPr>
          <p:cNvPr id="9" name="عنصر نائب لرقم الشريحة 8"/>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تاريخ 2"/>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ar-BH"/>
          </a:p>
        </p:txBody>
      </p:sp>
      <p:sp>
        <p:nvSpPr>
          <p:cNvPr id="5" name="عنصر نائب لرقم الشريحة 4"/>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ar-BH"/>
          </a:p>
        </p:txBody>
      </p:sp>
      <p:sp>
        <p:nvSpPr>
          <p:cNvPr id="4" name="عنصر نائب لرقم الشريحة 3"/>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ar-BH"/>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alpha val="0"/>
              </a:schemeClr>
            </a:gs>
            <a:gs pos="82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9" name="صورة 8" descr="خط الثلث.jpg"/>
          <p:cNvPicPr>
            <a:picLocks noChangeAspect="1"/>
          </p:cNvPicPr>
          <p:nvPr userDrawn="1"/>
        </p:nvPicPr>
        <p:blipFill>
          <a:blip r:embed="rId13"/>
          <a:stretch>
            <a:fillRect/>
          </a:stretch>
        </p:blipFill>
        <p:spPr>
          <a:xfrm>
            <a:off x="1071538" y="6000768"/>
            <a:ext cx="3000396" cy="857232"/>
          </a:xfrm>
          <a:prstGeom prst="rect">
            <a:avLst/>
          </a:prstGeom>
        </p:spPr>
      </p:pic>
      <p:pic>
        <p:nvPicPr>
          <p:cNvPr id="23" name="صورة 22" descr="الشعار بخط الثلث جميييييييييييل وجديد.png"/>
          <p:cNvPicPr>
            <a:picLocks noChangeAspect="1"/>
          </p:cNvPicPr>
          <p:nvPr userDrawn="1"/>
        </p:nvPicPr>
        <p:blipFill>
          <a:blip r:embed="rId14" cstate="print"/>
          <a:stretch>
            <a:fillRect/>
          </a:stretch>
        </p:blipFill>
        <p:spPr>
          <a:xfrm>
            <a:off x="50860" y="5715016"/>
            <a:ext cx="949240" cy="1107635"/>
          </a:xfrm>
          <a:prstGeom prst="rect">
            <a:avLst/>
          </a:prstGeom>
        </p:spPr>
      </p:pic>
      <p:cxnSp>
        <p:nvCxnSpPr>
          <p:cNvPr id="1029" name="AutoShape 5"/>
          <p:cNvCxnSpPr>
            <a:cxnSpLocks noChangeShapeType="1"/>
          </p:cNvCxnSpPr>
          <p:nvPr userDrawn="1"/>
        </p:nvCxnSpPr>
        <p:spPr bwMode="auto">
          <a:xfrm rot="5400000">
            <a:off x="-896976" y="4460882"/>
            <a:ext cx="2071702" cy="7938"/>
          </a:xfrm>
          <a:prstGeom prst="straightConnector1">
            <a:avLst/>
          </a:prstGeom>
          <a:noFill/>
          <a:ln w="127000">
            <a:solidFill>
              <a:srgbClr val="C00000"/>
            </a:solidFill>
            <a:round/>
            <a:headEnd/>
            <a:tailEnd/>
          </a:ln>
          <a:effectLst/>
        </p:spPr>
      </p:cxnSp>
      <p:cxnSp>
        <p:nvCxnSpPr>
          <p:cNvPr id="1030" name="AutoShape 6"/>
          <p:cNvCxnSpPr>
            <a:cxnSpLocks noChangeShapeType="1"/>
          </p:cNvCxnSpPr>
          <p:nvPr userDrawn="1"/>
        </p:nvCxnSpPr>
        <p:spPr bwMode="auto">
          <a:xfrm rot="5400000">
            <a:off x="-1223" y="3207939"/>
            <a:ext cx="273052" cy="794"/>
          </a:xfrm>
          <a:prstGeom prst="straightConnector1">
            <a:avLst/>
          </a:prstGeom>
          <a:noFill/>
          <a:ln w="127000">
            <a:solidFill>
              <a:schemeClr val="accent2">
                <a:lumMod val="50000"/>
              </a:schemeClr>
            </a:solidFill>
            <a:round/>
            <a:headEnd/>
            <a:tailEn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ar.wikipedia.org/wiki/1958" TargetMode="External"/><Relationship Id="rId2" Type="http://schemas.openxmlformats.org/officeDocument/2006/relationships/hyperlink" Target="http://ar.wikipedia.org/wiki/%D8%AA%D9%84_%D8%A3%D8%A8%D9%8A%D8%A8" TargetMode="External"/><Relationship Id="rId1" Type="http://schemas.openxmlformats.org/officeDocument/2006/relationships/slideLayout" Target="../slideLayouts/slideLayout7.xml"/><Relationship Id="rId5" Type="http://schemas.openxmlformats.org/officeDocument/2006/relationships/hyperlink" Target="http://ar.wikipedia.org/wiki/%D9%85%D9%88%D8%B3%D8%A7%D8%AF" TargetMode="External"/><Relationship Id="rId4" Type="http://schemas.openxmlformats.org/officeDocument/2006/relationships/hyperlink" Target="http://ar.wikipedia.org/wiki/%D8%A8%D9%8A%D8%AA%D8%A7%D8%B1_(%D8%AD%D8%B1%D9%83%D8%A9_%D8%B5%D9%87%D9%8A%D9%88%D9%86%D9%8A%D8%A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ar.wikipedia.org/wiki/1999" TargetMode="External"/><Relationship Id="rId2" Type="http://schemas.openxmlformats.org/officeDocument/2006/relationships/hyperlink" Target="http://ar.wikipedia.org/wiki/%D8%A3%D8%B1%D9%8A%D8%A6%D9%8A%D9%84_%D8%B4%D8%A7%D8%B1%D9%88%D9%86"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ar.wikipedia.org/wiki/%D8%B5%D9%87%D9%8A%D9%88%D9%86%D9%8A%D8%A9" TargetMode="External"/><Relationship Id="rId2" Type="http://schemas.openxmlformats.org/officeDocument/2006/relationships/hyperlink" Target="http://ar.wikipedia.org/wiki/1938" TargetMode="External"/><Relationship Id="rId1" Type="http://schemas.openxmlformats.org/officeDocument/2006/relationships/slideLayout" Target="../slideLayouts/slideLayout2.xml"/><Relationship Id="rId4" Type="http://schemas.openxmlformats.org/officeDocument/2006/relationships/hyperlink" Target="http://ar.wikipedia.org/wiki/%D8%A5%D8%B1%D8%AC%D9%88%D9%86_(%D9%85%D9%86%D8%B8%D9%85%D8%A9_%D8%B9%D8%B3%D9%83%D8%B1%D9%8A%D8%A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ar.wikipedia.org/wiki/1942" TargetMode="External"/><Relationship Id="rId3" Type="http://schemas.openxmlformats.org/officeDocument/2006/relationships/hyperlink" Target="http://ar.wikipedia.org/wiki/1935" TargetMode="External"/><Relationship Id="rId7" Type="http://schemas.openxmlformats.org/officeDocument/2006/relationships/hyperlink" Target="http://ar.wikipedia.org/wiki/%D8%A5%D8%A8%D8%B1%D8%A7%D9%87%D8%A7%D9%85_%D8%B4%D8%AA%D9%8A%D8%B1%D9%86" TargetMode="External"/><Relationship Id="rId12" Type="http://schemas.openxmlformats.org/officeDocument/2006/relationships/hyperlink" Target="http://ar.wikipedia.org/wiki/1980" TargetMode="External"/><Relationship Id="rId2" Type="http://schemas.openxmlformats.org/officeDocument/2006/relationships/hyperlink" Target="http://ar.wikipedia.org/wiki/%D9%81%D9%84%D8%B3%D8%B7%D9%8A%D9%86" TargetMode="External"/><Relationship Id="rId1" Type="http://schemas.openxmlformats.org/officeDocument/2006/relationships/slideLayout" Target="../slideLayouts/slideLayout2.xml"/><Relationship Id="rId6" Type="http://schemas.openxmlformats.org/officeDocument/2006/relationships/hyperlink" Target="http://ar.wikipedia.org/wiki/%D8%B4%D8%AA%D9%8A%D8%B1%D9%86_(%D9%85%D9%86%D8%B8%D9%85%D8%A9)" TargetMode="External"/><Relationship Id="rId11" Type="http://schemas.openxmlformats.org/officeDocument/2006/relationships/hyperlink" Target="http://ar.wikipedia.org/wiki/1977" TargetMode="External"/><Relationship Id="rId5" Type="http://schemas.openxmlformats.org/officeDocument/2006/relationships/hyperlink" Target="http://ar.wikipedia.org/wiki/1940" TargetMode="External"/><Relationship Id="rId10" Type="http://schemas.openxmlformats.org/officeDocument/2006/relationships/hyperlink" Target="http://ar.wikipedia.org/wiki/1973" TargetMode="External"/><Relationship Id="rId4" Type="http://schemas.openxmlformats.org/officeDocument/2006/relationships/hyperlink" Target="http://ar.wikipedia.org/wiki/%D8%A5%D8%B1%D8%AC%D9%88%D9%86_(%D9%85%D9%86%D8%B8%D9%85%D8%A9_%D8%B9%D8%B3%D9%83%D8%B1%D9%8A%D8%A9)" TargetMode="External"/><Relationship Id="rId9" Type="http://schemas.openxmlformats.org/officeDocument/2006/relationships/hyperlink" Target="http://ar.wikipedia.org/wiki/1948"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ar.wikipedia.org/wiki/1953" TargetMode="External"/><Relationship Id="rId7" Type="http://schemas.openxmlformats.org/officeDocument/2006/relationships/hyperlink" Target="http://ar.wikipedia.org/wiki/%D8%B9%D9%85%D9%84%D9%8A%D8%A9_%D8%A7%D9%84%D8%B3%D9%88%D8%B1_%D8%A7%D9%84%D9%88%D8%A7%D9%82%D9%8A" TargetMode="External"/><Relationship Id="rId2" Type="http://schemas.openxmlformats.org/officeDocument/2006/relationships/hyperlink" Target="http://ar.wikipedia.org/wiki/%D8%A7%D9%84%D9%84%D8%AF" TargetMode="External"/><Relationship Id="rId1" Type="http://schemas.openxmlformats.org/officeDocument/2006/relationships/slideLayout" Target="../slideLayouts/slideLayout2.xml"/><Relationship Id="rId6" Type="http://schemas.openxmlformats.org/officeDocument/2006/relationships/hyperlink" Target="http://ar.wikipedia.org/wiki/%D9%85%D8%B0%D8%A8%D8%AD%D8%A9_%D8%AC%D9%86%D9%8A%D9%86" TargetMode="External"/><Relationship Id="rId5" Type="http://schemas.openxmlformats.org/officeDocument/2006/relationships/hyperlink" Target="http://ar.wikipedia.org/wiki/%D8%A7%D9%86%D8%AA%D9%81%D8%A7%D8%B6%D8%A9_%D8%A7%D9%84%D8%A3%D9%82%D8%B5%D9%89" TargetMode="External"/><Relationship Id="rId4" Type="http://schemas.openxmlformats.org/officeDocument/2006/relationships/hyperlink" Target="http://ar.wikipedia.org/w/index.php?title=%D8%A7%D9%84%D8%A3%D8%B3%D8%B1%D9%89_%D8%A7%D9%84%D9%85%D8%B5%D8%B1%D9%8A%D9%8A%D9%86&amp;action=edit&amp;redlink=1"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ar.wikipedia.org/wiki/5_%D9%86%D9%88%D9%81%D9%85%D8%A8%D8%B1" TargetMode="External"/><Relationship Id="rId2" Type="http://schemas.openxmlformats.org/officeDocument/2006/relationships/hyperlink" Target="http://ar.wikipedia.org/w/index.php?title=%D8%A7%D9%84%D8%A5%D8%B0%D8%A7%D8%B9%D8%A9_%D8%A7%D9%84%D8%A5%D8%B3%D8%B1%D8%A7%D8%A6%D9%8A%D9%84%D9%8A%D8%A9&amp;action=edit&amp;redlink=1" TargetMode="External"/><Relationship Id="rId1" Type="http://schemas.openxmlformats.org/officeDocument/2006/relationships/slideLayout" Target="../slideLayouts/slideLayout2.xml"/><Relationship Id="rId4" Type="http://schemas.openxmlformats.org/officeDocument/2006/relationships/hyperlink" Target="http://ar.wikipedia.org/wiki/1998"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ar.wikipedia.org/wiki/1991" TargetMode="External"/><Relationship Id="rId3" Type="http://schemas.openxmlformats.org/officeDocument/2006/relationships/hyperlink" Target="http://ar.wikipedia.org/wiki/%D8%AD%D8%B2%D8%A8_%D8%A7%D9%84%D9%84%D9%8A%D9%83%D9%88%D8%AF" TargetMode="External"/><Relationship Id="rId7" Type="http://schemas.openxmlformats.org/officeDocument/2006/relationships/hyperlink" Target="http://ar.wikipedia.org/w/index.php?title=%D9%85%D8%A4%D8%AA%D9%85%D8%B1_%D9%85%D8%AF%D8%B1%D9%8A%D8%AF_%D9%84%D9%84%D8%B3%D9%84%D8%A7%D9%85&amp;action=edit&amp;redlink=1" TargetMode="External"/><Relationship Id="rId2" Type="http://schemas.openxmlformats.org/officeDocument/2006/relationships/hyperlink" Target="http://ar.wikipedia.org/wiki/%D8%AA%D9%84_%D8%A3%D8%A8%D9%8A%D8%A8" TargetMode="External"/><Relationship Id="rId1" Type="http://schemas.openxmlformats.org/officeDocument/2006/relationships/slideLayout" Target="../slideLayouts/slideLayout2.xml"/><Relationship Id="rId6" Type="http://schemas.openxmlformats.org/officeDocument/2006/relationships/hyperlink" Target="http://ar.wikipedia.org/w/index.php?title=%D9%88%D8%AD%D8%AF%D8%A9_%D8%A7%D9%84%D9%83%D9%88%D9%85%D8%A7%D9%86%D8%AF%D9%88_%D8%A7%D9%84%D8%AE%D8%A7%D8%B5%D8%A9&amp;action=edit&amp;redlink=1" TargetMode="External"/><Relationship Id="rId5" Type="http://schemas.openxmlformats.org/officeDocument/2006/relationships/hyperlink" Target="http://ar.wikipedia.org/wiki/%D8%A7%D9%84%D8%A3%D9%85%D9%85_%D8%A7%D9%84%D9%85%D8%AA%D8%AD%D8%AF%D8%A9" TargetMode="External"/><Relationship Id="rId10" Type="http://schemas.openxmlformats.org/officeDocument/2006/relationships/hyperlink" Target="http://ar.wikipedia.org/wiki/1993" TargetMode="External"/><Relationship Id="rId4" Type="http://schemas.openxmlformats.org/officeDocument/2006/relationships/hyperlink" Target="http://ar.wikipedia.org/wiki/%D8%A5%D8%B3%D8%B1%D8%A7%D8%A6%D9%8A%D9%84" TargetMode="External"/><Relationship Id="rId9" Type="http://schemas.openxmlformats.org/officeDocument/2006/relationships/hyperlink" Target="http://ar.wikipedia.org/wiki/%D8%A7%D9%84%D9%83%D9%86%D9%8A%D8%B3%D8%A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1</a:t>
            </a:fld>
            <a:endParaRPr lang="ar-BH"/>
          </a:p>
        </p:txBody>
      </p:sp>
      <p:sp>
        <p:nvSpPr>
          <p:cNvPr id="171009" name="Rectangle 1"/>
          <p:cNvSpPr>
            <a:spLocks noChangeArrowheads="1"/>
          </p:cNvSpPr>
          <p:nvPr/>
        </p:nvSpPr>
        <p:spPr bwMode="auto">
          <a:xfrm>
            <a:off x="785786" y="1214422"/>
            <a:ext cx="78581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ar-JO" sz="26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شارك في الانتخابات 25 قائمة انتخابية، والتي يمكن  تقسيمها إلى صنفين:</a:t>
            </a:r>
            <a:endParaRPr kumimoji="0" lang="en-US" sz="2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JO" sz="2400" b="1" i="0" u="sng" strike="noStrike" cap="none" normalizeH="0" baseline="0" dirty="0">
                <a:ln>
                  <a:noFill/>
                </a:ln>
                <a:solidFill>
                  <a:srgbClr val="FF3399"/>
                </a:solidFill>
                <a:effectLst/>
                <a:latin typeface="Simplified Arabic" pitchFamily="18" charset="-78"/>
                <a:ea typeface="Calibri" pitchFamily="34" charset="0"/>
                <a:cs typeface="Simplified Arabic" pitchFamily="18" charset="-78"/>
              </a:rPr>
              <a:t>أولاً: قوائم ليس لها امتداد جماهيري:</a:t>
            </a:r>
          </a:p>
          <a:p>
            <a:pPr marL="0" marR="0" lvl="0" indent="0" algn="just" defTabSz="914400" rtl="1" eaLnBrk="0" fontAlgn="base" latinLnBrk="0" hangingPunct="0">
              <a:lnSpc>
                <a:spcPct val="150000"/>
              </a:lnSpc>
              <a:spcBef>
                <a:spcPct val="0"/>
              </a:spcBef>
              <a:spcAft>
                <a:spcPct val="0"/>
              </a:spcAft>
              <a:buClrTx/>
              <a:buSzTx/>
              <a:buFontTx/>
              <a:buNone/>
              <a:tabLst/>
            </a:pPr>
            <a:r>
              <a:rPr kumimoji="0" lang="ar-JO" sz="24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 </a:t>
            </a:r>
            <a:r>
              <a:rPr kumimoji="0" lang="ar-JO" sz="2400" b="0" i="0" u="none" strike="noStrike" cap="none" normalizeH="0" baseline="0" dirty="0">
                <a:ln>
                  <a:noFill/>
                </a:ln>
                <a:solidFill>
                  <a:srgbClr val="0066FF"/>
                </a:solidFill>
                <a:effectLst/>
                <a:latin typeface="Simplified Arabic" pitchFamily="18" charset="-78"/>
                <a:ea typeface="Calibri" pitchFamily="34" charset="0"/>
                <a:cs typeface="Simplified Arabic" pitchFamily="18" charset="-78"/>
              </a:rPr>
              <a:t>وهي عبارة عن قوائم لأحزاب "افتراضية" (لم تبلغ نسبة الحسم)، وهي عبارة عن 14 قائمة (مؤيدو الحزب الديمقراطي، كلنا أصدقاء، بحقهن، قيادة اجتماعية، ايجار المنازل باحترام، الأمل للتغيير، الخضر، عوليه يروك، القراصنة، النور، منتخب الشعب، زهرة، القائمة العربية، حزب الإقتصاد). </a:t>
            </a:r>
            <a:endParaRPr kumimoji="0" lang="ar-JO" sz="2400" b="0" i="0" u="none" strike="noStrike" cap="none" normalizeH="0" baseline="0" dirty="0">
              <a:ln>
                <a:noFill/>
              </a:ln>
              <a:solidFill>
                <a:srgbClr val="0066FF"/>
              </a:solidFill>
              <a:effectLst/>
              <a:latin typeface="Arial" pitchFamily="34" charset="0"/>
              <a:cs typeface="Arial" pitchFamily="34" charset="0"/>
            </a:endParaRPr>
          </a:p>
        </p:txBody>
      </p:sp>
    </p:spTree>
    <p:extLst>
      <p:ext uri="{BB962C8B-B14F-4D97-AF65-F5344CB8AC3E}">
        <p14:creationId xmlns:p14="http://schemas.microsoft.com/office/powerpoint/2010/main" xmlns="" val="2855712141"/>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143932" cy="4367127"/>
          </a:xfrm>
        </p:spPr>
        <p:txBody>
          <a:bodyPr>
            <a:normAutofit fontScale="77500" lnSpcReduction="20000"/>
          </a:bodyPr>
          <a:lstStyle/>
          <a:p>
            <a:pPr lvl="0" algn="just">
              <a:lnSpc>
                <a:spcPct val="160000"/>
              </a:lnSpc>
              <a:buClrTx/>
              <a:buNone/>
            </a:pPr>
            <a:r>
              <a:rPr lang="ar-SA" sz="3600" b="1" dirty="0">
                <a:latin typeface="Adobe Arabic" pitchFamily="18" charset="-78"/>
              </a:rPr>
              <a:t>1- </a:t>
            </a:r>
            <a:r>
              <a:rPr lang="ar-SA" sz="2600" b="1" dirty="0">
                <a:latin typeface="Adobe Arabic" pitchFamily="18" charset="-78"/>
              </a:rPr>
              <a:t>التيار الصهيوني الاشتراكي: </a:t>
            </a:r>
            <a:r>
              <a:rPr lang="ar-SA" sz="2600" dirty="0">
                <a:latin typeface="Adobe Arabic" pitchFamily="18" charset="-78"/>
              </a:rPr>
              <a:t>يمثل هذا التيار، المنظمات الصهيونية التي ارتكزت إلى أفكار الصهيوني الروسي </a:t>
            </a:r>
            <a:r>
              <a:rPr lang="en-US" sz="2600" dirty="0">
                <a:latin typeface="Adobe Arabic" pitchFamily="18" charset="-78"/>
              </a:rPr>
              <a:t> </a:t>
            </a:r>
            <a:r>
              <a:rPr lang="ar-SA" sz="2600" dirty="0">
                <a:latin typeface="Adobe Arabic" pitchFamily="18" charset="-78"/>
              </a:rPr>
              <a:t>“</a:t>
            </a:r>
            <a:r>
              <a:rPr lang="en-US" sz="2600" dirty="0">
                <a:latin typeface="Adobe Arabic" pitchFamily="18" charset="-78"/>
              </a:rPr>
              <a:t> </a:t>
            </a:r>
            <a:r>
              <a:rPr lang="ar-SA" sz="2600" dirty="0">
                <a:latin typeface="Adobe Arabic" pitchFamily="18" charset="-78"/>
              </a:rPr>
              <a:t>بورشوف" الذي حاول العثور على أساس ماركسي للصهيونية في كتابه "المسألة القومية والصراع الطبقي" الصادر عام 1905.</a:t>
            </a:r>
            <a:endParaRPr lang="en-US" sz="2600" b="1" dirty="0">
              <a:latin typeface="Adobe Arabic" pitchFamily="18" charset="-78"/>
            </a:endParaRPr>
          </a:p>
          <a:p>
            <a:pPr marL="514350" indent="-514350" algn="just">
              <a:lnSpc>
                <a:spcPct val="160000"/>
              </a:lnSpc>
              <a:buClrTx/>
              <a:buFont typeface="+mj-lt"/>
              <a:buAutoNum type="arabicPeriod"/>
            </a:pPr>
            <a:r>
              <a:rPr lang="ar-SA" sz="2600" dirty="0">
                <a:latin typeface="Adobe Arabic" pitchFamily="18" charset="-78"/>
              </a:rPr>
              <a:t>منظمة عمال صهيون</a:t>
            </a:r>
            <a:r>
              <a:rPr lang="en-US" sz="2600" dirty="0">
                <a:latin typeface="Adobe Arabic" pitchFamily="18" charset="-78"/>
              </a:rPr>
              <a:t>    .</a:t>
            </a:r>
          </a:p>
          <a:p>
            <a:pPr marL="514350" indent="-514350" algn="just">
              <a:lnSpc>
                <a:spcPct val="160000"/>
              </a:lnSpc>
              <a:buClrTx/>
              <a:buFont typeface="+mj-lt"/>
              <a:buAutoNum type="arabicPeriod"/>
            </a:pPr>
            <a:r>
              <a:rPr lang="ar-SA" sz="2600" dirty="0">
                <a:latin typeface="Adobe Arabic" pitchFamily="18" charset="-78"/>
              </a:rPr>
              <a:t>منظمة الحارس الفتي : هاشومير هاتسعير </a:t>
            </a:r>
            <a:r>
              <a:rPr lang="en-US" sz="2600" dirty="0">
                <a:latin typeface="Adobe Arabic" pitchFamily="18" charset="-78"/>
              </a:rPr>
              <a:t>.</a:t>
            </a:r>
          </a:p>
          <a:p>
            <a:pPr marL="514350" indent="-514350" algn="just">
              <a:lnSpc>
                <a:spcPct val="160000"/>
              </a:lnSpc>
              <a:buClrTx/>
              <a:buFont typeface="+mj-lt"/>
              <a:buAutoNum type="arabicPeriod"/>
            </a:pPr>
            <a:r>
              <a:rPr lang="ar-SA" sz="2600" dirty="0">
                <a:latin typeface="Adobe Arabic" pitchFamily="18" charset="-78"/>
              </a:rPr>
              <a:t> منظمة العامل الفتي: هابوعيل هاتسعير</a:t>
            </a:r>
            <a:r>
              <a:rPr lang="en-US" sz="2600" dirty="0">
                <a:latin typeface="Adobe Arabic" pitchFamily="18" charset="-78"/>
              </a:rPr>
              <a:t>.</a:t>
            </a:r>
          </a:p>
          <a:p>
            <a:pPr marL="514350" indent="-514350" algn="just">
              <a:lnSpc>
                <a:spcPct val="160000"/>
              </a:lnSpc>
              <a:buClrTx/>
              <a:buFont typeface="+mj-lt"/>
              <a:buAutoNum type="arabicPeriod"/>
            </a:pPr>
            <a:r>
              <a:rPr lang="ar-SA" sz="2600" dirty="0">
                <a:latin typeface="Adobe Arabic" pitchFamily="18" charset="-78"/>
              </a:rPr>
              <a:t> احدوت هعفودا الاتحاد الصهيوني الاشتراكي للعمال العبريين في "أرض إسرائيل</a:t>
            </a:r>
            <a:r>
              <a:rPr lang="en-US" sz="2600" dirty="0">
                <a:latin typeface="Adobe Arabic" pitchFamily="18" charset="-78"/>
              </a:rPr>
              <a:t>”.</a:t>
            </a:r>
          </a:p>
          <a:p>
            <a:pPr marL="514350" indent="-514350" algn="just">
              <a:lnSpc>
                <a:spcPct val="160000"/>
              </a:lnSpc>
              <a:buClrTx/>
              <a:buFont typeface="+mj-lt"/>
              <a:buAutoNum type="arabicPeriod"/>
            </a:pPr>
            <a:r>
              <a:rPr lang="ar-SA" sz="2600" dirty="0">
                <a:latin typeface="Adobe Arabic" pitchFamily="18" charset="-78"/>
              </a:rPr>
              <a:t> حزب رافي</a:t>
            </a:r>
            <a:r>
              <a:rPr lang="en-US" sz="2600" dirty="0">
                <a:latin typeface="Adobe Arabic" pitchFamily="18" charset="-78"/>
              </a:rPr>
              <a:t> .</a:t>
            </a:r>
            <a:endParaRPr lang="ar-SA" sz="2600" dirty="0">
              <a:latin typeface="Adobe Arabic" pitchFamily="18" charset="-78"/>
            </a:endParaRPr>
          </a:p>
          <a:p>
            <a:endParaRPr lang="ar-SA" dirty="0"/>
          </a:p>
        </p:txBody>
      </p:sp>
      <p:sp>
        <p:nvSpPr>
          <p:cNvPr id="4" name="Date Placeholder 3"/>
          <p:cNvSpPr>
            <a:spLocks noGrp="1"/>
          </p:cNvSpPr>
          <p:nvPr>
            <p:ph type="dt" sz="half" idx="10"/>
          </p:nvPr>
        </p:nvSpPr>
        <p:spPr/>
        <p:txBody>
          <a:bodyPr/>
          <a:lstStyle/>
          <a:p>
            <a:fld id="{2F6D41A3-9BDD-4E68-93B8-ECABC87F582F}" type="datetime1">
              <a:rPr lang="en-US" smtClean="0"/>
              <a:pPr/>
              <a:t>1/17/2017</a:t>
            </a:fld>
            <a:endParaRPr lang="ar-BH" dirty="0"/>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10</a:t>
            </a:fld>
            <a:endParaRPr lang="ar-BH"/>
          </a:p>
        </p:txBody>
      </p:sp>
      <p:sp>
        <p:nvSpPr>
          <p:cNvPr id="2" name="Title 1"/>
          <p:cNvSpPr>
            <a:spLocks noGrp="1"/>
          </p:cNvSpPr>
          <p:nvPr>
            <p:ph type="title"/>
          </p:nvPr>
        </p:nvSpPr>
        <p:spPr>
          <a:xfrm>
            <a:off x="571472" y="285728"/>
            <a:ext cx="8186766" cy="725470"/>
          </a:xfrm>
        </p:spPr>
        <p:txBody>
          <a:bodyPr/>
          <a:lstStyle/>
          <a:p>
            <a:pPr algn="ctr"/>
            <a:r>
              <a:rPr lang="ar-SA" b="1" dirty="0">
                <a:solidFill>
                  <a:srgbClr val="FF0000"/>
                </a:solidFill>
                <a:latin typeface="Adobe Arabic" pitchFamily="18" charset="-78"/>
                <a:cs typeface="+mn-cs"/>
              </a:rPr>
              <a:t>الأحزاب والتكتلات</a:t>
            </a:r>
            <a:endParaRPr lang="ar-SA" dirty="0">
              <a:solidFill>
                <a:srgbClr val="FF0000"/>
              </a:solidFill>
              <a:latin typeface="Adobe Arabic" pitchFamily="18" charset="-78"/>
              <a:cs typeface="+mn-cs"/>
            </a:endParaRPr>
          </a:p>
        </p:txBody>
      </p:sp>
    </p:spTree>
    <p:extLst>
      <p:ext uri="{BB962C8B-B14F-4D97-AF65-F5344CB8AC3E}">
        <p14:creationId xmlns:p14="http://schemas.microsoft.com/office/powerpoint/2010/main" xmlns="" val="2156341173"/>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8229600" cy="5429288"/>
          </a:xfrm>
        </p:spPr>
        <p:txBody>
          <a:bodyPr>
            <a:noAutofit/>
          </a:bodyPr>
          <a:lstStyle/>
          <a:p>
            <a:pPr algn="just" fontAlgn="base">
              <a:lnSpc>
                <a:spcPct val="150000"/>
              </a:lnSpc>
              <a:buNone/>
            </a:pPr>
            <a:r>
              <a:rPr lang="ar-SA" sz="2400" dirty="0"/>
              <a:t>2</a:t>
            </a:r>
            <a:r>
              <a:rPr lang="ar-SA" sz="2400" dirty="0">
                <a:latin typeface="Adobe Arabic" pitchFamily="18" charset="-78"/>
              </a:rPr>
              <a:t>- </a:t>
            </a:r>
            <a:r>
              <a:rPr lang="ar-SA" sz="2400" b="1" dirty="0">
                <a:latin typeface="Adobe Arabic" pitchFamily="18" charset="-78"/>
              </a:rPr>
              <a:t>التيار</a:t>
            </a:r>
            <a:r>
              <a:rPr lang="en-US" sz="2400" b="1" dirty="0">
                <a:latin typeface="Adobe Arabic" pitchFamily="18" charset="-78"/>
              </a:rPr>
              <a:t> </a:t>
            </a:r>
            <a:r>
              <a:rPr lang="ar-SA" sz="2400" b="1" dirty="0">
                <a:latin typeface="Adobe Arabic" pitchFamily="18" charset="-78"/>
              </a:rPr>
              <a:t>الصهيوني الليبرالي</a:t>
            </a:r>
            <a:r>
              <a:rPr lang="en-US" sz="2400" b="1" dirty="0">
                <a:latin typeface="Adobe Arabic" pitchFamily="18" charset="-78"/>
              </a:rPr>
              <a:t> :</a:t>
            </a:r>
            <a:r>
              <a:rPr lang="en-US" sz="2400" dirty="0">
                <a:latin typeface="Adobe Arabic" pitchFamily="18" charset="-78"/>
              </a:rPr>
              <a:t> </a:t>
            </a:r>
            <a:r>
              <a:rPr lang="ar-SA" sz="2400" dirty="0">
                <a:latin typeface="Adobe Arabic" pitchFamily="18" charset="-78"/>
              </a:rPr>
              <a:t>ظهر هذا التيار داخل الحركة الصهيونية في مطلع القرن العشرين معبراً عن اتجاهين متمايزين</a:t>
            </a:r>
            <a:r>
              <a:rPr lang="ar-JO" sz="2400" dirty="0">
                <a:latin typeface="Adobe Arabic" pitchFamily="18" charset="-78"/>
              </a:rPr>
              <a:t>:</a:t>
            </a:r>
          </a:p>
          <a:p>
            <a:pPr algn="just" fontAlgn="base">
              <a:lnSpc>
                <a:spcPct val="150000"/>
              </a:lnSpc>
              <a:buNone/>
            </a:pPr>
            <a:r>
              <a:rPr lang="ar-SA" sz="2400" b="1" dirty="0">
                <a:solidFill>
                  <a:srgbClr val="7030A0"/>
                </a:solidFill>
                <a:latin typeface="Adobe Arabic" pitchFamily="18" charset="-78"/>
              </a:rPr>
              <a:t>الأول</a:t>
            </a:r>
            <a:r>
              <a:rPr lang="en-US" sz="2400" b="1" dirty="0">
                <a:solidFill>
                  <a:srgbClr val="7030A0"/>
                </a:solidFill>
                <a:latin typeface="Adobe Arabic" pitchFamily="18" charset="-78"/>
              </a:rPr>
              <a:t>: </a:t>
            </a:r>
            <a:r>
              <a:rPr lang="ar-SA" sz="2400" b="1" dirty="0">
                <a:solidFill>
                  <a:srgbClr val="7030A0"/>
                </a:solidFill>
                <a:latin typeface="Adobe Arabic" pitchFamily="18" charset="-78"/>
              </a:rPr>
              <a:t> </a:t>
            </a:r>
            <a:r>
              <a:rPr lang="ar-SA" sz="2400" dirty="0">
                <a:solidFill>
                  <a:srgbClr val="7030A0"/>
                </a:solidFill>
                <a:latin typeface="Adobe Arabic" pitchFamily="18" charset="-78"/>
              </a:rPr>
              <a:t>عرف فيما بعد باليمين المتطرف وتلخص مبادئه في</a:t>
            </a:r>
            <a:r>
              <a:rPr lang="en-US" sz="2400" dirty="0">
                <a:solidFill>
                  <a:srgbClr val="7030A0"/>
                </a:solidFill>
                <a:latin typeface="Adobe Arabic" pitchFamily="18" charset="-78"/>
              </a:rPr>
              <a:t> :</a:t>
            </a:r>
          </a:p>
          <a:p>
            <a:pPr algn="just" fontAlgn="base">
              <a:lnSpc>
                <a:spcPct val="150000"/>
              </a:lnSpc>
              <a:buClrTx/>
              <a:buFont typeface="Wingdings" pitchFamily="2" charset="2"/>
              <a:buChar char="q"/>
            </a:pPr>
            <a:r>
              <a:rPr lang="ar-SA" sz="2400" dirty="0">
                <a:latin typeface="Adobe Arabic" pitchFamily="18" charset="-78"/>
              </a:rPr>
              <a:t>أرض الدولة اليهودية هي فلسطين وشرقي الأردن.</a:t>
            </a:r>
            <a:endParaRPr lang="en-US" sz="2400" dirty="0">
              <a:latin typeface="Adobe Arabic" pitchFamily="18" charset="-78"/>
            </a:endParaRPr>
          </a:p>
          <a:p>
            <a:pPr algn="just" fontAlgn="base">
              <a:lnSpc>
                <a:spcPct val="150000"/>
              </a:lnSpc>
              <a:buClrTx/>
              <a:buFont typeface="Wingdings" pitchFamily="2" charset="2"/>
              <a:buChar char="q"/>
            </a:pPr>
            <a:r>
              <a:rPr lang="ar-SA" sz="2400" dirty="0">
                <a:latin typeface="Adobe Arabic" pitchFamily="18" charset="-78"/>
              </a:rPr>
              <a:t>تجميع اليهود المشتتين .</a:t>
            </a:r>
            <a:endParaRPr lang="en-US" sz="2400" dirty="0">
              <a:latin typeface="Adobe Arabic" pitchFamily="18" charset="-78"/>
            </a:endParaRPr>
          </a:p>
          <a:p>
            <a:pPr algn="just" fontAlgn="base">
              <a:lnSpc>
                <a:spcPct val="150000"/>
              </a:lnSpc>
              <a:buClrTx/>
              <a:buFont typeface="Wingdings" pitchFamily="2" charset="2"/>
              <a:buChar char="q"/>
            </a:pPr>
            <a:r>
              <a:rPr lang="ar-SA" sz="2400" dirty="0">
                <a:latin typeface="Adobe Arabic" pitchFamily="18" charset="-78"/>
              </a:rPr>
              <a:t>بناء حضارة يهودية لغتها: العبرية وروحها التوراة ونظامها الحرية و العدالة الاجتماعية.</a:t>
            </a:r>
          </a:p>
          <a:p>
            <a:pPr lvl="0" algn="just" fontAlgn="base">
              <a:lnSpc>
                <a:spcPct val="150000"/>
              </a:lnSpc>
              <a:buNone/>
            </a:pPr>
            <a:r>
              <a:rPr lang="ar-SA" sz="2400" b="1" dirty="0">
                <a:solidFill>
                  <a:srgbClr val="7030A0"/>
                </a:solidFill>
                <a:latin typeface="Adobe Arabic" pitchFamily="18" charset="-78"/>
              </a:rPr>
              <a:t>    الثاني  </a:t>
            </a:r>
            <a:r>
              <a:rPr lang="ar-SA" sz="2400" dirty="0">
                <a:solidFill>
                  <a:srgbClr val="7030A0"/>
                </a:solidFill>
                <a:latin typeface="Adobe Arabic" pitchFamily="18" charset="-78"/>
              </a:rPr>
              <a:t>: يمثله الصهيونيين العموميين أتباع ( حايم وايزمان) </a:t>
            </a:r>
            <a:r>
              <a:rPr lang="ar-SA" sz="2400" dirty="0">
                <a:latin typeface="Adobe Arabic" pitchFamily="18" charset="-78"/>
              </a:rPr>
              <a:t>:</a:t>
            </a:r>
            <a:endParaRPr lang="en-US" sz="2400" dirty="0">
              <a:latin typeface="Adobe Arabic" pitchFamily="18" charset="-78"/>
            </a:endParaRPr>
          </a:p>
          <a:p>
            <a:pPr algn="just" fontAlgn="base">
              <a:lnSpc>
                <a:spcPct val="150000"/>
              </a:lnSpc>
              <a:buNone/>
            </a:pPr>
            <a:r>
              <a:rPr lang="ar-SA" sz="2400" dirty="0">
                <a:latin typeface="Adobe Arabic" pitchFamily="18" charset="-78"/>
              </a:rPr>
              <a:t>هدف هذا التيار هو اقامة دولة يهودية في فلسطين على الأسس الرأسمالية البحتة</a:t>
            </a:r>
            <a:r>
              <a:rPr lang="ar-JO" sz="2400" dirty="0">
                <a:latin typeface="Adobe Arabic" pitchFamily="18" charset="-78"/>
              </a:rPr>
              <a:t>.</a:t>
            </a:r>
            <a:endParaRPr lang="en-US" sz="2400" dirty="0">
              <a:latin typeface="Adobe Arabic" pitchFamily="18" charset="-78"/>
            </a:endParaRPr>
          </a:p>
        </p:txBody>
      </p:sp>
      <p:sp>
        <p:nvSpPr>
          <p:cNvPr id="4" name="Date Placeholder 3"/>
          <p:cNvSpPr>
            <a:spLocks noGrp="1"/>
          </p:cNvSpPr>
          <p:nvPr>
            <p:ph type="dt" sz="half" idx="10"/>
          </p:nvPr>
        </p:nvSpPr>
        <p:spPr/>
        <p:txBody>
          <a:bodyPr/>
          <a:lstStyle/>
          <a:p>
            <a:fld id="{3724257B-C20D-4021-B032-12CAF05EB24A}"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11</a:t>
            </a:fld>
            <a:endParaRPr lang="ar-BH"/>
          </a:p>
        </p:txBody>
      </p:sp>
    </p:spTree>
    <p:extLst>
      <p:ext uri="{BB962C8B-B14F-4D97-AF65-F5344CB8AC3E}">
        <p14:creationId xmlns:p14="http://schemas.microsoft.com/office/powerpoint/2010/main" xmlns="" val="3868630406"/>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3"/>
            <a:ext cx="8229600" cy="4357718"/>
          </a:xfrm>
        </p:spPr>
        <p:txBody>
          <a:bodyPr/>
          <a:lstStyle/>
          <a:p>
            <a:pPr algn="just">
              <a:lnSpc>
                <a:spcPct val="150000"/>
              </a:lnSpc>
              <a:buNone/>
            </a:pPr>
            <a:r>
              <a:rPr lang="ar-SA" dirty="0"/>
              <a:t>3- </a:t>
            </a:r>
            <a:r>
              <a:rPr lang="ar-SA" sz="2400" b="1" dirty="0">
                <a:latin typeface="Adobe Arabic" pitchFamily="18" charset="-78"/>
              </a:rPr>
              <a:t>التيار الديني: </a:t>
            </a:r>
          </a:p>
          <a:p>
            <a:pPr algn="just">
              <a:lnSpc>
                <a:spcPct val="150000"/>
              </a:lnSpc>
              <a:buNone/>
            </a:pPr>
            <a:r>
              <a:rPr lang="ar-SA" sz="2400" dirty="0">
                <a:latin typeface="Adobe Arabic" pitchFamily="18" charset="-78"/>
              </a:rPr>
              <a:t>يضم جناحين:</a:t>
            </a:r>
          </a:p>
          <a:p>
            <a:pPr algn="just">
              <a:lnSpc>
                <a:spcPct val="150000"/>
              </a:lnSpc>
              <a:buNone/>
            </a:pPr>
            <a:r>
              <a:rPr lang="ar-SA" sz="2400" b="1" dirty="0">
                <a:latin typeface="Adobe Arabic" pitchFamily="18" charset="-78"/>
              </a:rPr>
              <a:t>الأول : </a:t>
            </a:r>
            <a:r>
              <a:rPr lang="ar-SA" sz="2400" dirty="0">
                <a:latin typeface="Adobe Arabic" pitchFamily="18" charset="-78"/>
              </a:rPr>
              <a:t>نشأ داخل المنظمة الصهيونية، مؤيدا للأفكار الصهيونية و يتمثل في حركة  " المركز الروحي </a:t>
            </a:r>
            <a:r>
              <a:rPr lang="ar-SA" sz="2400" dirty="0" err="1">
                <a:latin typeface="Adobe Arabic" pitchFamily="18" charset="-78"/>
              </a:rPr>
              <a:t>المزراحي</a:t>
            </a:r>
            <a:r>
              <a:rPr lang="ar-SA" sz="2400" dirty="0">
                <a:latin typeface="Adobe Arabic" pitchFamily="18" charset="-78"/>
              </a:rPr>
              <a:t> </a:t>
            </a:r>
            <a:r>
              <a:rPr lang="en-US" sz="2400" dirty="0">
                <a:latin typeface="Adobe Arabic" pitchFamily="18" charset="-78"/>
              </a:rPr>
              <a:t>“</a:t>
            </a:r>
            <a:r>
              <a:rPr lang="ar-SA" sz="2400" dirty="0">
                <a:latin typeface="Adobe Arabic" pitchFamily="18" charset="-78"/>
              </a:rPr>
              <a:t> الذي تأسس عام 1902 في أوروبا و هو عضو مستقل في المنظمة الصهيونية العالمية</a:t>
            </a:r>
            <a:r>
              <a:rPr lang="en-US" sz="2400" dirty="0">
                <a:latin typeface="Adobe Arabic" pitchFamily="18" charset="-78"/>
              </a:rPr>
              <a:t>.</a:t>
            </a:r>
            <a:endParaRPr lang="ar-SA" sz="2400" dirty="0">
              <a:latin typeface="Adobe Arabic" pitchFamily="18" charset="-78"/>
            </a:endParaRPr>
          </a:p>
          <a:p>
            <a:pPr algn="just">
              <a:lnSpc>
                <a:spcPct val="150000"/>
              </a:lnSpc>
              <a:buNone/>
            </a:pPr>
            <a:r>
              <a:rPr lang="ar-SA" sz="2400" b="1" dirty="0">
                <a:latin typeface="Adobe Arabic" pitchFamily="18" charset="-78"/>
              </a:rPr>
              <a:t>الثاني: </a:t>
            </a:r>
            <a:r>
              <a:rPr lang="ar-SA" sz="2400" dirty="0">
                <a:latin typeface="Adobe Arabic" pitchFamily="18" charset="-78"/>
              </a:rPr>
              <a:t>نشأ خارج المنظمة الصهيونية، معارضا للصهيونية تمثله حركة  "  اغودات اسرائيل العالمية" و حركة  " عمال اغودات اسرائيل</a:t>
            </a:r>
            <a:r>
              <a:rPr lang="ar-SA" sz="2800" dirty="0">
                <a:latin typeface="Adobe Arabic" pitchFamily="18" charset="-78"/>
              </a:rPr>
              <a:t>.</a:t>
            </a:r>
          </a:p>
          <a:p>
            <a:pPr>
              <a:buNone/>
            </a:pPr>
            <a:endParaRPr lang="ar-SA" dirty="0"/>
          </a:p>
        </p:txBody>
      </p:sp>
      <p:sp>
        <p:nvSpPr>
          <p:cNvPr id="4" name="Date Placeholder 3"/>
          <p:cNvSpPr>
            <a:spLocks noGrp="1"/>
          </p:cNvSpPr>
          <p:nvPr>
            <p:ph type="dt" sz="half" idx="10"/>
          </p:nvPr>
        </p:nvSpPr>
        <p:spPr/>
        <p:txBody>
          <a:bodyPr/>
          <a:lstStyle/>
          <a:p>
            <a:fld id="{334DA4DD-A3AE-4CE4-A7B9-6FA54A9B739E}"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12</a:t>
            </a:fld>
            <a:endParaRPr lang="ar-BH"/>
          </a:p>
        </p:txBody>
      </p:sp>
    </p:spTree>
    <p:extLst>
      <p:ext uri="{BB962C8B-B14F-4D97-AF65-F5344CB8AC3E}">
        <p14:creationId xmlns:p14="http://schemas.microsoft.com/office/powerpoint/2010/main" xmlns="" val="308543228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Desktop\ابحاث\المحاضرة\begorun.jpg"/>
          <p:cNvPicPr>
            <a:picLocks noGrp="1" noChangeAspect="1" noChangeArrowheads="1"/>
          </p:cNvPicPr>
          <p:nvPr>
            <p:ph idx="1"/>
          </p:nvPr>
        </p:nvPicPr>
        <p:blipFill>
          <a:blip r:embed="rId2" cstate="print"/>
          <a:srcRect/>
          <a:stretch>
            <a:fillRect/>
          </a:stretch>
        </p:blipFill>
        <p:spPr bwMode="auto">
          <a:xfrm>
            <a:off x="3929058" y="1142984"/>
            <a:ext cx="1857388" cy="2083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p:cNvSpPr>
            <a:spLocks noGrp="1"/>
          </p:cNvSpPr>
          <p:nvPr>
            <p:ph type="dt" sz="half" idx="10"/>
          </p:nvPr>
        </p:nvSpPr>
        <p:spPr/>
        <p:txBody>
          <a:bodyPr/>
          <a:lstStyle/>
          <a:p>
            <a:fld id="{ABB079A3-6AC2-4B80-A3E7-B9A4A62894E6}"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7" name="Slide Number Placeholder 6"/>
          <p:cNvSpPr>
            <a:spLocks noGrp="1"/>
          </p:cNvSpPr>
          <p:nvPr>
            <p:ph type="sldNum" sz="quarter" idx="12"/>
          </p:nvPr>
        </p:nvSpPr>
        <p:spPr/>
        <p:txBody>
          <a:bodyPr/>
          <a:lstStyle/>
          <a:p>
            <a:fld id="{A0DF2489-C9EB-4BF8-8FFF-E1C20C01AED3}" type="slidenum">
              <a:rPr lang="ar-BH" smtClean="0"/>
              <a:pPr/>
              <a:t>13</a:t>
            </a:fld>
            <a:endParaRPr lang="ar-BH"/>
          </a:p>
        </p:txBody>
      </p:sp>
      <p:sp>
        <p:nvSpPr>
          <p:cNvPr id="8" name="Rounded Rectangle 7"/>
          <p:cNvSpPr/>
          <p:nvPr/>
        </p:nvSpPr>
        <p:spPr>
          <a:xfrm>
            <a:off x="1285852" y="3571876"/>
            <a:ext cx="7199660" cy="185738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000" b="1" dirty="0">
                <a:solidFill>
                  <a:schemeClr val="tx1"/>
                </a:solidFill>
                <a:latin typeface="Adobe Arabic" pitchFamily="18" charset="-78"/>
              </a:rPr>
              <a:t>حاييم أفجدور جرين  -  بن غوريون </a:t>
            </a:r>
          </a:p>
          <a:p>
            <a:pPr algn="ctr"/>
            <a:r>
              <a:rPr lang="ar-SA" sz="4000" b="1" dirty="0">
                <a:solidFill>
                  <a:schemeClr val="tx1"/>
                </a:solidFill>
                <a:latin typeface="Adobe Arabic" pitchFamily="18" charset="-78"/>
              </a:rPr>
              <a:t> عبقرية الشر الصهيونية</a:t>
            </a:r>
          </a:p>
        </p:txBody>
      </p:sp>
    </p:spTree>
    <p:extLst>
      <p:ext uri="{BB962C8B-B14F-4D97-AF65-F5344CB8AC3E}">
        <p14:creationId xmlns:p14="http://schemas.microsoft.com/office/powerpoint/2010/main" xmlns="" val="3035288826"/>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6"/>
            <a:ext cx="7960398" cy="4665130"/>
          </a:xfrm>
        </p:spPr>
        <p:txBody>
          <a:bodyPr>
            <a:noAutofit/>
          </a:bodyPr>
          <a:lstStyle/>
          <a:p>
            <a:pPr algn="just">
              <a:lnSpc>
                <a:spcPct val="150000"/>
              </a:lnSpc>
              <a:buClrTx/>
              <a:buFont typeface="Wingdings" pitchFamily="2" charset="2"/>
              <a:buChar char="v"/>
            </a:pPr>
            <a:r>
              <a:rPr lang="ar-SA" sz="2400" dirty="0">
                <a:latin typeface="Adobe Arabic" pitchFamily="18" charset="-78"/>
              </a:rPr>
              <a:t>كان عنصرياً بدرجة تفوق ما كان عليه أمثاله من زعماء الصهيونية حيث جسد قمة الهرم في إرهاب الحركة الصهيونية !!</a:t>
            </a:r>
          </a:p>
          <a:p>
            <a:pPr algn="just">
              <a:lnSpc>
                <a:spcPct val="150000"/>
              </a:lnSpc>
              <a:buClrTx/>
              <a:buFont typeface="Wingdings" pitchFamily="2" charset="2"/>
              <a:buChar char="v"/>
            </a:pPr>
            <a:r>
              <a:rPr lang="ar-SA" sz="2400" dirty="0">
                <a:latin typeface="Adobe Arabic" pitchFamily="18" charset="-78"/>
              </a:rPr>
              <a:t>يطلق عليه الأكاديمي إيلان بابي في كتابه (التطهير العرقي في فلسطين) </a:t>
            </a:r>
            <a:r>
              <a:rPr lang="ar-SA" sz="2400" b="1" dirty="0">
                <a:latin typeface="Adobe Arabic" pitchFamily="18" charset="-78"/>
              </a:rPr>
              <a:t>"مهندس التطهير العرقي" </a:t>
            </a:r>
          </a:p>
          <a:p>
            <a:pPr algn="just">
              <a:lnSpc>
                <a:spcPct val="150000"/>
              </a:lnSpc>
              <a:buClrTx/>
              <a:buFont typeface="Wingdings" pitchFamily="2" charset="2"/>
              <a:buChar char="v"/>
            </a:pPr>
            <a:r>
              <a:rPr lang="ar-SA" sz="2400" dirty="0">
                <a:latin typeface="Adobe Arabic" pitchFamily="18" charset="-78"/>
              </a:rPr>
              <a:t>"إن الأوامر جاءت مع وصف دقيق للأساليب التي تستخدم لطرد الناس عنوة : التخويف على نطاق واسع ؛ محاصرة وقصف القرى والمراكز السكانية ، إشعال النار في المنازل والممتلكات والبضائع ؛ الطرد ؛ الهدم ؛ وأخيرا زرع الألغام بين الأنقاض لمنع السكان المطرودين من </a:t>
            </a:r>
            <a:r>
              <a:rPr lang="ar-SA" sz="2400" dirty="0" err="1">
                <a:latin typeface="Adobe Arabic" pitchFamily="18" charset="-78"/>
              </a:rPr>
              <a:t>العودة </a:t>
            </a:r>
            <a:r>
              <a:rPr lang="ar-SA" sz="2400" dirty="0">
                <a:solidFill>
                  <a:srgbClr val="FF0000"/>
                </a:solidFill>
                <a:latin typeface="Adobe Arabic" pitchFamily="18" charset="-78"/>
              </a:rPr>
              <a:t>( الخطة </a:t>
            </a:r>
            <a:r>
              <a:rPr lang="ar-SA" sz="2400" dirty="0" err="1">
                <a:solidFill>
                  <a:srgbClr val="FF0000"/>
                </a:solidFill>
                <a:latin typeface="Adobe Arabic" pitchFamily="18" charset="-78"/>
              </a:rPr>
              <a:t>د )</a:t>
            </a:r>
            <a:endParaRPr lang="ar-SA" sz="2400" b="1" dirty="0">
              <a:solidFill>
                <a:srgbClr val="FF0000"/>
              </a:solidFill>
              <a:latin typeface="Adobe Arabic" pitchFamily="18" charset="-78"/>
            </a:endParaRPr>
          </a:p>
          <a:p>
            <a:pPr algn="just">
              <a:buNone/>
            </a:pPr>
            <a:endParaRPr lang="ar-SA" sz="2400" dirty="0">
              <a:latin typeface="Adobe Arabic" pitchFamily="18" charset="-78"/>
            </a:endParaRPr>
          </a:p>
          <a:p>
            <a:pPr algn="just">
              <a:buNone/>
            </a:pPr>
            <a:endParaRPr lang="en-GB" sz="2000" dirty="0"/>
          </a:p>
        </p:txBody>
      </p:sp>
      <p:sp>
        <p:nvSpPr>
          <p:cNvPr id="4" name="Date Placeholder 3"/>
          <p:cNvSpPr>
            <a:spLocks noGrp="1"/>
          </p:cNvSpPr>
          <p:nvPr>
            <p:ph type="dt" sz="half" idx="10"/>
          </p:nvPr>
        </p:nvSpPr>
        <p:spPr/>
        <p:txBody>
          <a:bodyPr/>
          <a:lstStyle/>
          <a:p>
            <a:fld id="{3C1A3CD4-16D2-4DF6-A406-DFB126180A69}"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14</a:t>
            </a:fld>
            <a:endParaRPr lang="ar-BH"/>
          </a:p>
        </p:txBody>
      </p:sp>
    </p:spTree>
    <p:extLst>
      <p:ext uri="{BB962C8B-B14F-4D97-AF65-F5344CB8AC3E}">
        <p14:creationId xmlns:p14="http://schemas.microsoft.com/office/powerpoint/2010/main" xmlns="" val="267178047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15</a:t>
            </a:fld>
            <a:endParaRPr lang="ar-BH"/>
          </a:p>
        </p:txBody>
      </p:sp>
      <p:sp>
        <p:nvSpPr>
          <p:cNvPr id="5" name="Rectangle 4"/>
          <p:cNvSpPr/>
          <p:nvPr/>
        </p:nvSpPr>
        <p:spPr>
          <a:xfrm>
            <a:off x="1142976" y="1357298"/>
            <a:ext cx="7429552" cy="2862322"/>
          </a:xfrm>
          <a:prstGeom prst="rect">
            <a:avLst/>
          </a:prstGeom>
        </p:spPr>
        <p:txBody>
          <a:bodyPr wrap="square">
            <a:spAutoFit/>
          </a:bodyPr>
          <a:lstStyle/>
          <a:p>
            <a:pPr algn="just">
              <a:lnSpc>
                <a:spcPct val="150000"/>
              </a:lnSpc>
              <a:buClrTx/>
              <a:buFont typeface="Wingdings" pitchFamily="2" charset="2"/>
              <a:buChar char="v"/>
            </a:pPr>
            <a:r>
              <a:rPr lang="ar-SA" sz="2400" dirty="0">
                <a:latin typeface="Adobe Arabic" pitchFamily="18" charset="-78"/>
              </a:rPr>
              <a:t>"إنني لا أجد حرجاً من الاعتراف بأنه لو كان لدي من السلطة ما لديّ من الرغبة والمطامح لانتقيت الشباب الموهوب المتطور المنتظم المخلص لقضيتنا المفعم بالحماسة لنهضة اليهود ، ولأرسلته الى تلك البلدان ، حيث ينغمس اليهود بحياتهم الخاصة الخاطئة ، ولأصدرت أمراً لهذا الشباب بأن يتخفى تحت قناع غير يهودي ليلاحق اليهود بأشنع طرق اللاسامية " !!</a:t>
            </a:r>
          </a:p>
        </p:txBody>
      </p:sp>
    </p:spTree>
    <p:extLst>
      <p:ext uri="{BB962C8B-B14F-4D97-AF65-F5344CB8AC3E}">
        <p14:creationId xmlns:p14="http://schemas.microsoft.com/office/powerpoint/2010/main" xmlns="" val="2774630482"/>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FCB47-BFDC-4068-ACF4-7A2368182C39}"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6" name="Slide Number Placeholder 5"/>
          <p:cNvSpPr>
            <a:spLocks noGrp="1"/>
          </p:cNvSpPr>
          <p:nvPr>
            <p:ph type="sldNum" sz="quarter" idx="12"/>
          </p:nvPr>
        </p:nvSpPr>
        <p:spPr/>
        <p:txBody>
          <a:bodyPr/>
          <a:lstStyle/>
          <a:p>
            <a:fld id="{A0DF2489-C9EB-4BF8-8FFF-E1C20C01AED3}" type="slidenum">
              <a:rPr lang="ar-BH" smtClean="0"/>
              <a:pPr/>
              <a:t>16</a:t>
            </a:fld>
            <a:endParaRPr lang="ar-BH"/>
          </a:p>
        </p:txBody>
      </p:sp>
      <p:pic>
        <p:nvPicPr>
          <p:cNvPr id="3075" name="Picture 3" descr="C:\Users\User\Desktop\ابحاث\المحاضرة\shareet.jpg"/>
          <p:cNvPicPr>
            <a:picLocks noChangeAspect="1" noChangeArrowheads="1"/>
          </p:cNvPicPr>
          <p:nvPr/>
        </p:nvPicPr>
        <p:blipFill>
          <a:blip r:embed="rId2" cstate="print"/>
          <a:srcRect/>
          <a:stretch>
            <a:fillRect/>
          </a:stretch>
        </p:blipFill>
        <p:spPr bwMode="auto">
          <a:xfrm>
            <a:off x="3857620" y="1643050"/>
            <a:ext cx="1607370" cy="199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1214414" y="3929066"/>
            <a:ext cx="7199660" cy="157163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latin typeface="Adobe Arabic" pitchFamily="18" charset="-78"/>
              </a:rPr>
              <a:t>موشيه شاريت </a:t>
            </a:r>
          </a:p>
        </p:txBody>
      </p:sp>
    </p:spTree>
    <p:extLst>
      <p:ext uri="{BB962C8B-B14F-4D97-AF65-F5344CB8AC3E}">
        <p14:creationId xmlns:p14="http://schemas.microsoft.com/office/powerpoint/2010/main" xmlns="" val="1884991957"/>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115328" cy="4286279"/>
          </a:xfrm>
        </p:spPr>
        <p:txBody>
          <a:bodyPr>
            <a:normAutofit/>
          </a:bodyPr>
          <a:lstStyle/>
          <a:p>
            <a:pPr algn="just"/>
            <a:endParaRPr lang="ar-SA" sz="3000" dirty="0">
              <a:latin typeface="Adobe Arabic" pitchFamily="18" charset="-78"/>
            </a:endParaRPr>
          </a:p>
          <a:p>
            <a:pPr algn="just">
              <a:lnSpc>
                <a:spcPct val="150000"/>
              </a:lnSpc>
              <a:buClrTx/>
              <a:buFont typeface="Wingdings" pitchFamily="2" charset="2"/>
              <a:buChar char="v"/>
            </a:pPr>
            <a:r>
              <a:rPr lang="ar-SA" sz="2400" dirty="0">
                <a:latin typeface="Adobe Arabic" pitchFamily="18" charset="-78"/>
              </a:rPr>
              <a:t>هاجر مع عائلته إلى فلسطين عام 1908، واستقر في قرية عين سينيا بين نابلس والقدس .</a:t>
            </a:r>
          </a:p>
          <a:p>
            <a:pPr algn="just">
              <a:lnSpc>
                <a:spcPct val="150000"/>
              </a:lnSpc>
              <a:buClrTx/>
              <a:buFont typeface="Wingdings" pitchFamily="2" charset="2"/>
              <a:buChar char="v"/>
            </a:pPr>
            <a:r>
              <a:rPr lang="ar-SA" sz="2400" dirty="0">
                <a:latin typeface="Adobe Arabic" pitchFamily="18" charset="-78"/>
              </a:rPr>
              <a:t>في عام 1949 اختير موشيه شاريت أول وزير خارجية لدولة إسرائيل وعمل آنذاك للحصول على اعتراف أكبر عدد من الدول ببلاده وفتح السفارات في الأماكن المختلفة من العالم ووضع قواعد الدبلوماسية الإسرائيلية الأولى. </a:t>
            </a:r>
          </a:p>
          <a:p>
            <a:pPr algn="just">
              <a:lnSpc>
                <a:spcPct val="150000"/>
              </a:lnSpc>
              <a:buClrTx/>
              <a:buFont typeface="Wingdings" pitchFamily="2" charset="2"/>
              <a:buChar char="v"/>
            </a:pPr>
            <a:r>
              <a:rPr lang="ar-SA" sz="2400" dirty="0">
                <a:latin typeface="Adobe Arabic" pitchFamily="18" charset="-78"/>
              </a:rPr>
              <a:t>وقع على وقف إطلاق النار بين إسرائيل والدول العربية بعد حرب 1948. </a:t>
            </a:r>
          </a:p>
          <a:p>
            <a:pPr algn="just"/>
            <a:endParaRPr lang="en-GB" dirty="0"/>
          </a:p>
        </p:txBody>
      </p:sp>
      <p:sp>
        <p:nvSpPr>
          <p:cNvPr id="4" name="Date Placeholder 3"/>
          <p:cNvSpPr>
            <a:spLocks noGrp="1"/>
          </p:cNvSpPr>
          <p:nvPr>
            <p:ph type="dt" sz="half" idx="10"/>
          </p:nvPr>
        </p:nvSpPr>
        <p:spPr/>
        <p:txBody>
          <a:bodyPr/>
          <a:lstStyle/>
          <a:p>
            <a:fld id="{74A6E249-4DD9-4295-8E7B-262817B60D68}"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17</a:t>
            </a:fld>
            <a:endParaRPr lang="ar-BH"/>
          </a:p>
        </p:txBody>
      </p:sp>
    </p:spTree>
    <p:extLst>
      <p:ext uri="{BB962C8B-B14F-4D97-AF65-F5344CB8AC3E}">
        <p14:creationId xmlns:p14="http://schemas.microsoft.com/office/powerpoint/2010/main" xmlns="" val="4287422250"/>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18</a:t>
            </a:fld>
            <a:endParaRPr lang="ar-BH"/>
          </a:p>
        </p:txBody>
      </p:sp>
      <p:sp>
        <p:nvSpPr>
          <p:cNvPr id="5" name="Rectangle 4"/>
          <p:cNvSpPr/>
          <p:nvPr/>
        </p:nvSpPr>
        <p:spPr>
          <a:xfrm>
            <a:off x="1071538" y="1000108"/>
            <a:ext cx="7500990" cy="3416320"/>
          </a:xfrm>
          <a:prstGeom prst="rect">
            <a:avLst/>
          </a:prstGeom>
        </p:spPr>
        <p:txBody>
          <a:bodyPr wrap="square">
            <a:spAutoFit/>
          </a:bodyPr>
          <a:lstStyle/>
          <a:p>
            <a:pPr algn="just">
              <a:lnSpc>
                <a:spcPct val="150000"/>
              </a:lnSpc>
              <a:buClrTx/>
              <a:buFont typeface="Wingdings" pitchFamily="2" charset="2"/>
              <a:buChar char="v"/>
            </a:pPr>
            <a:r>
              <a:rPr lang="ar-SA" sz="2400" dirty="0">
                <a:latin typeface="Adobe Arabic" pitchFamily="18" charset="-78"/>
              </a:rPr>
              <a:t>عمل على تدعيم العلاقات والروابط السياسية والاقتصادية مع بريطانيا .</a:t>
            </a:r>
          </a:p>
          <a:p>
            <a:pPr algn="just">
              <a:lnSpc>
                <a:spcPct val="150000"/>
              </a:lnSpc>
              <a:buClrTx/>
              <a:buFont typeface="Wingdings" pitchFamily="2" charset="2"/>
              <a:buChar char="v"/>
            </a:pPr>
            <a:r>
              <a:rPr lang="ar-SA" sz="2400" dirty="0">
                <a:latin typeface="Adobe Arabic" pitchFamily="18" charset="-78"/>
              </a:rPr>
              <a:t>أهم إنجازاته هو إعادة تنظيم الوكالة اليهودية والمنظمة الصهيونية العالمية التي اختير رئيسا لها عام 1960.</a:t>
            </a:r>
          </a:p>
          <a:p>
            <a:pPr algn="just">
              <a:lnSpc>
                <a:spcPct val="150000"/>
              </a:lnSpc>
              <a:buClrTx/>
              <a:buFont typeface="Wingdings" pitchFamily="2" charset="2"/>
              <a:buChar char="v"/>
            </a:pPr>
            <a:r>
              <a:rPr lang="ar-SA" sz="2400" dirty="0">
                <a:latin typeface="Adobe Arabic" pitchFamily="18" charset="-78"/>
              </a:rPr>
              <a:t>كان موشيه شاريت يؤمن شأنه شأن المؤسسين الأوائل للدولة الإسرائيلية بالأفكار الصهيونية الداعية إلى تهجير اليهود إلى فلسطين وإقامة دولة لهم في هذه المنطقة بالقوة المسلحة وبالدعم السياسي والمالي من الدول الكبرى.</a:t>
            </a:r>
          </a:p>
        </p:txBody>
      </p:sp>
    </p:spTree>
    <p:extLst>
      <p:ext uri="{BB962C8B-B14F-4D97-AF65-F5344CB8AC3E}">
        <p14:creationId xmlns:p14="http://schemas.microsoft.com/office/powerpoint/2010/main" xmlns="" val="2876428308"/>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ابحاث\المحاضرة\golda.jpg"/>
          <p:cNvPicPr>
            <a:picLocks noGrp="1" noChangeAspect="1" noChangeArrowheads="1"/>
          </p:cNvPicPr>
          <p:nvPr>
            <p:ph idx="1"/>
          </p:nvPr>
        </p:nvPicPr>
        <p:blipFill>
          <a:blip r:embed="rId2" cstate="print"/>
          <a:srcRect/>
          <a:stretch>
            <a:fillRect/>
          </a:stretch>
        </p:blipFill>
        <p:spPr bwMode="auto">
          <a:xfrm>
            <a:off x="4000496" y="1357298"/>
            <a:ext cx="1785950" cy="21166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Date Placeholder 6"/>
          <p:cNvSpPr>
            <a:spLocks noGrp="1"/>
          </p:cNvSpPr>
          <p:nvPr>
            <p:ph type="dt" sz="half" idx="10"/>
          </p:nvPr>
        </p:nvSpPr>
        <p:spPr/>
        <p:txBody>
          <a:bodyPr/>
          <a:lstStyle/>
          <a:p>
            <a:fld id="{A2E42F40-0719-4B8B-8919-D667B2EC9707}" type="datetime1">
              <a:rPr lang="en-US" smtClean="0"/>
              <a:pPr/>
              <a:t>1/17/2017</a:t>
            </a:fld>
            <a:endParaRPr lang="ar-BH"/>
          </a:p>
        </p:txBody>
      </p:sp>
      <p:sp>
        <p:nvSpPr>
          <p:cNvPr id="10" name="Footer Placeholder 9"/>
          <p:cNvSpPr>
            <a:spLocks noGrp="1"/>
          </p:cNvSpPr>
          <p:nvPr>
            <p:ph type="ftr" sz="quarter" idx="11"/>
          </p:nvPr>
        </p:nvSpPr>
        <p:spPr/>
        <p:txBody>
          <a:bodyPr/>
          <a:lstStyle/>
          <a:p>
            <a:r>
              <a:rPr lang="ar-BH"/>
              <a:t>بعض الأحزاب والقادة الصهاينة</a:t>
            </a:r>
          </a:p>
        </p:txBody>
      </p:sp>
      <p:sp>
        <p:nvSpPr>
          <p:cNvPr id="8" name="Slide Number Placeholder 7"/>
          <p:cNvSpPr>
            <a:spLocks noGrp="1"/>
          </p:cNvSpPr>
          <p:nvPr>
            <p:ph type="sldNum" sz="quarter" idx="12"/>
          </p:nvPr>
        </p:nvSpPr>
        <p:spPr/>
        <p:txBody>
          <a:bodyPr/>
          <a:lstStyle/>
          <a:p>
            <a:fld id="{A0DF2489-C9EB-4BF8-8FFF-E1C20C01AED3}" type="slidenum">
              <a:rPr lang="ar-BH" smtClean="0"/>
              <a:pPr/>
              <a:t>19</a:t>
            </a:fld>
            <a:endParaRPr lang="ar-BH"/>
          </a:p>
        </p:txBody>
      </p:sp>
      <p:sp>
        <p:nvSpPr>
          <p:cNvPr id="2" name="Title 1"/>
          <p:cNvSpPr>
            <a:spLocks noGrp="1"/>
          </p:cNvSpPr>
          <p:nvPr>
            <p:ph type="title"/>
          </p:nvPr>
        </p:nvSpPr>
        <p:spPr/>
        <p:txBody>
          <a:bodyPr>
            <a:normAutofit fontScale="90000"/>
          </a:bodyPr>
          <a:lstStyle/>
          <a:p>
            <a:pPr algn="r"/>
            <a:r>
              <a:rPr lang="ar-SA" b="1" dirty="0"/>
              <a:t/>
            </a:r>
            <a:br>
              <a:rPr lang="ar-SA" b="1" dirty="0"/>
            </a:br>
            <a:endParaRPr lang="ar-SA" dirty="0"/>
          </a:p>
        </p:txBody>
      </p:sp>
      <p:sp>
        <p:nvSpPr>
          <p:cNvPr id="9" name="Rounded Rectangle 8"/>
          <p:cNvSpPr/>
          <p:nvPr/>
        </p:nvSpPr>
        <p:spPr>
          <a:xfrm>
            <a:off x="1214414" y="3857628"/>
            <a:ext cx="7128222" cy="157163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latin typeface="Adobe Arabic" pitchFamily="18" charset="-78"/>
              </a:rPr>
              <a:t>جولدا مائير </a:t>
            </a:r>
          </a:p>
          <a:p>
            <a:pPr algn="ctr"/>
            <a:endParaRPr lang="ar-SA" sz="2800" b="1" u="sng" dirty="0">
              <a:latin typeface="Arial" pitchFamily="34" charset="0"/>
            </a:endParaRPr>
          </a:p>
        </p:txBody>
      </p:sp>
    </p:spTree>
    <p:extLst>
      <p:ext uri="{BB962C8B-B14F-4D97-AF65-F5344CB8AC3E}">
        <p14:creationId xmlns:p14="http://schemas.microsoft.com/office/powerpoint/2010/main" xmlns="" val="60204524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2</a:t>
            </a:fld>
            <a:endParaRPr lang="ar-BH"/>
          </a:p>
        </p:txBody>
      </p:sp>
      <p:sp>
        <p:nvSpPr>
          <p:cNvPr id="172033" name="Rectangle 1"/>
          <p:cNvSpPr>
            <a:spLocks noChangeArrowheads="1"/>
          </p:cNvSpPr>
          <p:nvPr/>
        </p:nvSpPr>
        <p:spPr bwMode="auto">
          <a:xfrm>
            <a:off x="500034" y="1285860"/>
            <a:ext cx="82867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ar-JO" sz="2400" b="1" i="0" u="sng" strike="noStrike" cap="none" normalizeH="0" baseline="0" dirty="0">
                <a:ln>
                  <a:noFill/>
                </a:ln>
                <a:solidFill>
                  <a:srgbClr val="FF3399"/>
                </a:solidFill>
                <a:effectLst/>
                <a:latin typeface="Simplified Arabic" pitchFamily="18" charset="-78"/>
                <a:ea typeface="Calibri" pitchFamily="34" charset="0"/>
                <a:cs typeface="Simplified Arabic" pitchFamily="18" charset="-78"/>
              </a:rPr>
              <a:t>ثانياً: قوائم ذات امتداد جماهيري، وتقسم إلى ثلاثة أقسام:</a:t>
            </a:r>
            <a:endParaRPr kumimoji="0" lang="en-US" sz="2400" b="1" i="0" u="sng" strike="noStrike" cap="none" normalizeH="0" baseline="0" dirty="0">
              <a:ln>
                <a:noFill/>
              </a:ln>
              <a:solidFill>
                <a:srgbClr val="FF3399"/>
              </a:solidFill>
              <a:effectLst/>
              <a:latin typeface="Arial" pitchFamily="34" charset="0"/>
              <a:cs typeface="Arial" pitchFamily="34" charset="0"/>
            </a:endParaRPr>
          </a:p>
          <a:p>
            <a:pPr marL="457200" marR="0" lvl="0" indent="-457200" algn="just" defTabSz="914400" rtl="1" eaLnBrk="0" fontAlgn="base" latinLnBrk="0" hangingPunct="0">
              <a:lnSpc>
                <a:spcPct val="150000"/>
              </a:lnSpc>
              <a:spcBef>
                <a:spcPct val="0"/>
              </a:spcBef>
              <a:spcAft>
                <a:spcPct val="0"/>
              </a:spcAft>
              <a:buClrTx/>
              <a:buSzTx/>
              <a:buFont typeface="+mj-lt"/>
              <a:buAutoNum type="arabicPeriod"/>
              <a:tabLst/>
            </a:pPr>
            <a:r>
              <a:rPr kumimoji="0" lang="ar-JO" sz="2400" b="0" i="0" u="none" strike="noStrike" cap="none" normalizeH="0" baseline="0" dirty="0">
                <a:ln>
                  <a:noFill/>
                </a:ln>
                <a:solidFill>
                  <a:srgbClr val="0066FF"/>
                </a:solidFill>
                <a:effectLst/>
                <a:latin typeface="Simplified Arabic" pitchFamily="18" charset="-78"/>
                <a:ea typeface="Calibri" pitchFamily="34" charset="0"/>
                <a:cs typeface="Simplified Arabic" pitchFamily="18" charset="-78"/>
              </a:rPr>
              <a:t>قوائم لأحزاب لها تاريخ: (الليكود بقيادة بنيامين نتنياهو، إسرائيل بيتنا بقيادة أفيغدور ليبرمان، شاس بقيادة أرييه درعي، ميرتس بقيادة زهافا غلئون).</a:t>
            </a:r>
            <a:endParaRPr kumimoji="0" lang="en-US" sz="2400" b="0" i="0" u="none" strike="noStrike" cap="none" normalizeH="0" baseline="0" dirty="0">
              <a:ln>
                <a:noFill/>
              </a:ln>
              <a:solidFill>
                <a:srgbClr val="0066FF"/>
              </a:solidFill>
              <a:effectLst/>
              <a:latin typeface="Arial" pitchFamily="34" charset="0"/>
              <a:cs typeface="Arial" pitchFamily="34" charset="0"/>
            </a:endParaRPr>
          </a:p>
          <a:p>
            <a:pPr marL="457200" marR="0" lvl="0" indent="-457200" algn="just" defTabSz="914400" rtl="1" eaLnBrk="0" fontAlgn="base" latinLnBrk="0" hangingPunct="0">
              <a:lnSpc>
                <a:spcPct val="150000"/>
              </a:lnSpc>
              <a:spcBef>
                <a:spcPct val="0"/>
              </a:spcBef>
              <a:spcAft>
                <a:spcPct val="0"/>
              </a:spcAft>
              <a:buClrTx/>
              <a:buSzTx/>
              <a:buFont typeface="+mj-lt"/>
              <a:buAutoNum type="arabicPeriod"/>
              <a:tabLst/>
            </a:pPr>
            <a:r>
              <a:rPr kumimoji="0" lang="ar-JO" sz="2400" b="0" i="0" u="none" strike="noStrike" cap="none" normalizeH="0" baseline="0" dirty="0">
                <a:ln>
                  <a:noFill/>
                </a:ln>
                <a:solidFill>
                  <a:srgbClr val="0066FF"/>
                </a:solidFill>
                <a:effectLst/>
                <a:latin typeface="Simplified Arabic" pitchFamily="18" charset="-78"/>
                <a:ea typeface="Calibri" pitchFamily="34" charset="0"/>
                <a:cs typeface="Simplified Arabic" pitchFamily="18" charset="-78"/>
              </a:rPr>
              <a:t>قوائم لأحزاب جديدة: (كلنا بقيادة موشيه كحلون، سوياً بقيادة إيلي يشاي، يوجد مستقبل بقيادة يائير لبيد "أنشأ عام 2012").</a:t>
            </a:r>
            <a:endParaRPr kumimoji="0" lang="ar-JO" sz="2400" b="0" i="0" u="none" strike="noStrike" cap="none" normalizeH="0" baseline="0" dirty="0">
              <a:ln>
                <a:noFill/>
              </a:ln>
              <a:solidFill>
                <a:srgbClr val="0066FF"/>
              </a:solidFill>
              <a:effectLst/>
              <a:latin typeface="Arial" pitchFamily="34" charset="0"/>
              <a:cs typeface="Arial" pitchFamily="34" charset="0"/>
            </a:endParaRPr>
          </a:p>
        </p:txBody>
      </p:sp>
    </p:spTree>
    <p:extLst>
      <p:ext uri="{BB962C8B-B14F-4D97-AF65-F5344CB8AC3E}">
        <p14:creationId xmlns:p14="http://schemas.microsoft.com/office/powerpoint/2010/main" xmlns="" val="754627428"/>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00108"/>
            <a:ext cx="8229600" cy="3357586"/>
          </a:xfrm>
        </p:spPr>
        <p:txBody>
          <a:bodyPr>
            <a:normAutofit lnSpcReduction="10000"/>
          </a:bodyPr>
          <a:lstStyle/>
          <a:p>
            <a:pPr algn="just">
              <a:buFont typeface="Wingdings" pitchFamily="2" charset="2"/>
              <a:buChar char="v"/>
            </a:pPr>
            <a:endParaRPr lang="ar-SA" sz="3000" dirty="0">
              <a:latin typeface="Adobe Arabic" pitchFamily="18" charset="-78"/>
            </a:endParaRPr>
          </a:p>
          <a:p>
            <a:pPr algn="just">
              <a:lnSpc>
                <a:spcPct val="150000"/>
              </a:lnSpc>
              <a:buClrTx/>
              <a:buFont typeface="Wingdings" pitchFamily="2" charset="2"/>
              <a:buChar char="v"/>
            </a:pPr>
            <a:r>
              <a:rPr lang="ar-SA" sz="3000" dirty="0">
                <a:latin typeface="Adobe Arabic" pitchFamily="18" charset="-78"/>
              </a:rPr>
              <a:t> </a:t>
            </a:r>
            <a:r>
              <a:rPr lang="ar-SA" sz="2400" dirty="0">
                <a:latin typeface="Adobe Arabic" pitchFamily="18" charset="-78"/>
              </a:rPr>
              <a:t>ولدت جولدا مائير في الثالث من مايو عام 1898 لأبوين يهوديين، في مدينة "كييف" بروسيا.</a:t>
            </a:r>
          </a:p>
          <a:p>
            <a:pPr algn="just">
              <a:lnSpc>
                <a:spcPct val="150000"/>
              </a:lnSpc>
              <a:buClrTx/>
              <a:buFont typeface="Wingdings" pitchFamily="2" charset="2"/>
              <a:buChar char="v"/>
            </a:pPr>
            <a:r>
              <a:rPr lang="ar-SA" sz="2400" dirty="0">
                <a:latin typeface="Adobe Arabic" pitchFamily="18" charset="-78"/>
              </a:rPr>
              <a:t>هي أخطر امرأة في تاريخ الصهيونية بلا منازع، وواحدة من أكثر رموز هذه الحركة تطرفاً يلقبها الغربيون بـ "أم إسرائيل الحديثة", أو "المرأة الرجل"  كما يلقبها بعض المؤرخين</a:t>
            </a:r>
            <a:endParaRPr lang="en-GB" sz="2400" dirty="0"/>
          </a:p>
        </p:txBody>
      </p:sp>
      <p:sp>
        <p:nvSpPr>
          <p:cNvPr id="4" name="Date Placeholder 3"/>
          <p:cNvSpPr>
            <a:spLocks noGrp="1"/>
          </p:cNvSpPr>
          <p:nvPr>
            <p:ph type="dt" sz="half" idx="10"/>
          </p:nvPr>
        </p:nvSpPr>
        <p:spPr/>
        <p:txBody>
          <a:bodyPr/>
          <a:lstStyle/>
          <a:p>
            <a:fld id="{610A6BDE-CCE8-4D15-9C37-8F2F7BE04E26}"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20</a:t>
            </a:fld>
            <a:endParaRPr lang="ar-BH"/>
          </a:p>
        </p:txBody>
      </p:sp>
    </p:spTree>
    <p:extLst>
      <p:ext uri="{BB962C8B-B14F-4D97-AF65-F5344CB8AC3E}">
        <p14:creationId xmlns:p14="http://schemas.microsoft.com/office/powerpoint/2010/main" xmlns="" val="3407499558"/>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21</a:t>
            </a:fld>
            <a:endParaRPr lang="ar-BH"/>
          </a:p>
        </p:txBody>
      </p:sp>
      <p:sp>
        <p:nvSpPr>
          <p:cNvPr id="5" name="Rectangle 4"/>
          <p:cNvSpPr/>
          <p:nvPr/>
        </p:nvSpPr>
        <p:spPr>
          <a:xfrm>
            <a:off x="785786" y="857232"/>
            <a:ext cx="7643866" cy="4178836"/>
          </a:xfrm>
          <a:prstGeom prst="rect">
            <a:avLst/>
          </a:prstGeom>
        </p:spPr>
        <p:txBody>
          <a:bodyPr wrap="square">
            <a:spAutoFit/>
          </a:bodyPr>
          <a:lstStyle/>
          <a:p>
            <a:pPr algn="just">
              <a:buClrTx/>
              <a:buFont typeface="Wingdings" pitchFamily="2" charset="2"/>
              <a:buChar char="v"/>
            </a:pPr>
            <a:endParaRPr lang="ar-SA" dirty="0">
              <a:latin typeface="Adobe Arabic" pitchFamily="18" charset="-78"/>
            </a:endParaRPr>
          </a:p>
          <a:p>
            <a:pPr algn="just">
              <a:lnSpc>
                <a:spcPct val="150000"/>
              </a:lnSpc>
              <a:buClrTx/>
              <a:buFont typeface="Wingdings" pitchFamily="2" charset="2"/>
              <a:buChar char="v"/>
            </a:pPr>
            <a:r>
              <a:rPr lang="ar-SA" sz="2400" dirty="0">
                <a:latin typeface="Adobe Arabic" pitchFamily="18" charset="-78"/>
              </a:rPr>
              <a:t>هي جولدا مائير زعيمة حزب العمل الإسرائيلي، ورئيسة الحكومة الإسرائيلية في الفترة من 1969 وحتى 1974.</a:t>
            </a:r>
          </a:p>
          <a:p>
            <a:pPr algn="just">
              <a:lnSpc>
                <a:spcPct val="150000"/>
              </a:lnSpc>
              <a:buClrTx/>
            </a:pPr>
            <a:endParaRPr lang="ar-SA" sz="2400" dirty="0">
              <a:latin typeface="Adobe Arabic" pitchFamily="18" charset="-78"/>
            </a:endParaRPr>
          </a:p>
          <a:p>
            <a:pPr algn="just">
              <a:lnSpc>
                <a:spcPct val="150000"/>
              </a:lnSpc>
              <a:buClrTx/>
              <a:buFont typeface="Wingdings" pitchFamily="2" charset="2"/>
              <a:buChar char="v"/>
            </a:pPr>
            <a:r>
              <a:rPr lang="ar-SA" sz="2400" dirty="0">
                <a:latin typeface="Adobe Arabic" pitchFamily="18" charset="-78"/>
              </a:rPr>
              <a:t>هناك قصة معروفة قيلت خلال اجتماعها بعدد من الكتاب الإسرائيليين عام 1970، حينما عرض عليها كاتب بولندي انطباعه عن فلسطين بعد زيارته لها قائلاً: "العروس جميلة ولكن لديها عريس" فأجابته بغطرسة: "وأنا أشكر الله كل ليلة، لأنَّ العريس كان ضعيفاً، وكان من الممكن أخذ العروس منه".</a:t>
            </a:r>
          </a:p>
        </p:txBody>
      </p:sp>
    </p:spTree>
    <p:extLst>
      <p:ext uri="{BB962C8B-B14F-4D97-AF65-F5344CB8AC3E}">
        <p14:creationId xmlns:p14="http://schemas.microsoft.com/office/powerpoint/2010/main" xmlns="" val="3562874650"/>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598066-1B67-4656-9919-DEEEC8F0D24F}"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6" name="Slide Number Placeholder 5"/>
          <p:cNvSpPr>
            <a:spLocks noGrp="1"/>
          </p:cNvSpPr>
          <p:nvPr>
            <p:ph type="sldNum" sz="quarter" idx="12"/>
          </p:nvPr>
        </p:nvSpPr>
        <p:spPr/>
        <p:txBody>
          <a:bodyPr/>
          <a:lstStyle/>
          <a:p>
            <a:fld id="{A0DF2489-C9EB-4BF8-8FFF-E1C20C01AED3}" type="slidenum">
              <a:rPr lang="ar-BH" smtClean="0"/>
              <a:pPr/>
              <a:t>22</a:t>
            </a:fld>
            <a:endParaRPr lang="ar-BH"/>
          </a:p>
        </p:txBody>
      </p:sp>
      <p:pic>
        <p:nvPicPr>
          <p:cNvPr id="5123" name="Picture 3" descr="C:\Users\User\Desktop\ابحاث\المحاضرة\Rabeen.jpg"/>
          <p:cNvPicPr>
            <a:picLocks noChangeAspect="1" noChangeArrowheads="1"/>
          </p:cNvPicPr>
          <p:nvPr/>
        </p:nvPicPr>
        <p:blipFill>
          <a:blip r:embed="rId2" cstate="print"/>
          <a:srcRect/>
          <a:stretch>
            <a:fillRect/>
          </a:stretch>
        </p:blipFill>
        <p:spPr bwMode="auto">
          <a:xfrm>
            <a:off x="3929058" y="1142984"/>
            <a:ext cx="1500198" cy="1848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ounded Rectangle 7"/>
          <p:cNvSpPr/>
          <p:nvPr/>
        </p:nvSpPr>
        <p:spPr>
          <a:xfrm>
            <a:off x="1000100" y="3357562"/>
            <a:ext cx="7128222" cy="171451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latin typeface="Adobe Arabic" pitchFamily="18" charset="-78"/>
              </a:rPr>
              <a:t>اسحق رابين </a:t>
            </a:r>
          </a:p>
        </p:txBody>
      </p:sp>
    </p:spTree>
    <p:extLst>
      <p:ext uri="{BB962C8B-B14F-4D97-AF65-F5344CB8AC3E}">
        <p14:creationId xmlns:p14="http://schemas.microsoft.com/office/powerpoint/2010/main" xmlns="" val="1888695747"/>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4666840"/>
          </a:xfrm>
        </p:spPr>
        <p:txBody>
          <a:bodyPr>
            <a:noAutofit/>
          </a:bodyPr>
          <a:lstStyle/>
          <a:p>
            <a:pPr algn="just">
              <a:lnSpc>
                <a:spcPct val="150000"/>
              </a:lnSpc>
              <a:buClrTx/>
              <a:buFont typeface="Wingdings" pitchFamily="2" charset="2"/>
              <a:buChar char="v"/>
            </a:pPr>
            <a:r>
              <a:rPr lang="ar-SA" sz="2400" dirty="0">
                <a:latin typeface="Adobe Arabic" pitchFamily="18" charset="-78"/>
              </a:rPr>
              <a:t>ولد إسحق رابين في القدس عام 1922 لأبوين هاجرا من روسيا إلى الولايات المتحدة الأميركية حيث كان والده أحد أعضاء حركة "عمال صهيون“، ومنها هاجر والده إلى فلسطين عام 1917 ضمن المهاجرين الغزاة اليهود الأوائل الذين وصلوا إليها في تلك الفترة، والتحقا بعصابات الهاغانا وكانت والدته من السيدات الأوائل اللاتي لعبن أدوارا مهمة في هذه القوات.</a:t>
            </a:r>
          </a:p>
          <a:p>
            <a:pPr algn="just">
              <a:lnSpc>
                <a:spcPct val="150000"/>
              </a:lnSpc>
              <a:buClrTx/>
              <a:buFont typeface="Wingdings" pitchFamily="2" charset="2"/>
              <a:buChar char="v"/>
            </a:pPr>
            <a:r>
              <a:rPr lang="ar-SA" sz="2400" dirty="0">
                <a:latin typeface="Adobe Arabic" pitchFamily="18" charset="-78"/>
              </a:rPr>
              <a:t>عقلية صهيونية من العيار الثقيل استطاع أن يتحول من زعيم عصابات وإرهابي صهيوني يذبح الفلسطينيين في الأربعينيات مثل بيجين إلى رجل سلام، ليس هدفه – كما بيجين أيضاً – السلام كمطلب إنساني ملح، </a:t>
            </a:r>
            <a:endParaRPr lang="en-GB" sz="2400" dirty="0">
              <a:latin typeface="Adobe Arabic" pitchFamily="18" charset="-78"/>
            </a:endParaRPr>
          </a:p>
        </p:txBody>
      </p:sp>
      <p:sp>
        <p:nvSpPr>
          <p:cNvPr id="4" name="Date Placeholder 3"/>
          <p:cNvSpPr>
            <a:spLocks noGrp="1"/>
          </p:cNvSpPr>
          <p:nvPr>
            <p:ph type="dt" sz="half" idx="10"/>
          </p:nvPr>
        </p:nvSpPr>
        <p:spPr/>
        <p:txBody>
          <a:bodyPr/>
          <a:lstStyle/>
          <a:p>
            <a:fld id="{4B34DDD2-6205-44C9-B73D-3C275252A79E}"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23</a:t>
            </a:fld>
            <a:endParaRPr lang="ar-BH"/>
          </a:p>
        </p:txBody>
      </p:sp>
    </p:spTree>
    <p:extLst>
      <p:ext uri="{BB962C8B-B14F-4D97-AF65-F5344CB8AC3E}">
        <p14:creationId xmlns:p14="http://schemas.microsoft.com/office/powerpoint/2010/main" xmlns="" val="750343199"/>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24</a:t>
            </a:fld>
            <a:endParaRPr lang="ar-BH"/>
          </a:p>
        </p:txBody>
      </p:sp>
      <p:sp>
        <p:nvSpPr>
          <p:cNvPr id="5" name="Rectangle 4"/>
          <p:cNvSpPr/>
          <p:nvPr/>
        </p:nvSpPr>
        <p:spPr>
          <a:xfrm>
            <a:off x="357158" y="1142984"/>
            <a:ext cx="8429684" cy="3970318"/>
          </a:xfrm>
          <a:prstGeom prst="rect">
            <a:avLst/>
          </a:prstGeom>
        </p:spPr>
        <p:txBody>
          <a:bodyPr wrap="square">
            <a:spAutoFit/>
          </a:bodyPr>
          <a:lstStyle/>
          <a:p>
            <a:pPr algn="just">
              <a:lnSpc>
                <a:spcPct val="150000"/>
              </a:lnSpc>
              <a:buClrTx/>
            </a:pPr>
            <a:r>
              <a:rPr lang="ar-SA" sz="2400" dirty="0">
                <a:latin typeface="Adobe Arabic" pitchFamily="18" charset="-78"/>
              </a:rPr>
              <a:t>وإنما ما يمكن أن يؤدي إليه هذا السلام – على طريقته – من تحقيق ما تعجز عنه الحروب، وهو هيمنة إسرائيل على الشرق الأوسط، وتغلغلها في العالم العربي من خلال اتفاقات اقتصادية، وعلاقات ثقافية، بمعنى وضع نواة غير مباشرة لدولة إسرائيل الكبرى عبر الهيمنة والاستحواذ على المنطقة من خلال سلام يتبعه التغلغل وبسط النفوذ ومع ذلك فلم يدرك بعض اليمينيين المتطرفين اليهود ما وراء سلام رابين فاغتاله أحدهم باعتباره خائناً يسعى للسلام مع العرب.</a:t>
            </a:r>
          </a:p>
          <a:p>
            <a:pPr algn="ctr">
              <a:lnSpc>
                <a:spcPct val="150000"/>
              </a:lnSpc>
              <a:buClrTx/>
              <a:buFont typeface="Wingdings" pitchFamily="2" charset="2"/>
              <a:buChar char="v"/>
            </a:pPr>
            <a:r>
              <a:rPr lang="ar-SA" sz="2400" b="1" dirty="0">
                <a:solidFill>
                  <a:schemeClr val="accent2"/>
                </a:solidFill>
                <a:latin typeface="Adobe Arabic" pitchFamily="18" charset="-78"/>
              </a:rPr>
              <a:t>اغتيل في 4 تشرين ثاني 1995</a:t>
            </a:r>
          </a:p>
        </p:txBody>
      </p:sp>
    </p:spTree>
    <p:extLst>
      <p:ext uri="{BB962C8B-B14F-4D97-AF65-F5344CB8AC3E}">
        <p14:creationId xmlns:p14="http://schemas.microsoft.com/office/powerpoint/2010/main" xmlns="" val="2170911804"/>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2BF605-8FD0-48AD-A9E2-D40294E07C13}" type="datetime1">
              <a:rPr lang="en-US" smtClean="0"/>
              <a:pPr/>
              <a:t>1/17/2017</a:t>
            </a:fld>
            <a:endParaRPr lang="ar-BH"/>
          </a:p>
        </p:txBody>
      </p:sp>
      <p:sp>
        <p:nvSpPr>
          <p:cNvPr id="8" name="Footer Placeholder 7"/>
          <p:cNvSpPr>
            <a:spLocks noGrp="1"/>
          </p:cNvSpPr>
          <p:nvPr>
            <p:ph type="ftr" sz="quarter" idx="11"/>
          </p:nvPr>
        </p:nvSpPr>
        <p:spPr/>
        <p:txBody>
          <a:bodyPr/>
          <a:lstStyle/>
          <a:p>
            <a:r>
              <a:rPr lang="ar-BH"/>
              <a:t>بعض الأحزاب والقادة الصهاينة</a:t>
            </a:r>
          </a:p>
        </p:txBody>
      </p:sp>
      <p:sp>
        <p:nvSpPr>
          <p:cNvPr id="6" name="Slide Number Placeholder 5"/>
          <p:cNvSpPr>
            <a:spLocks noGrp="1"/>
          </p:cNvSpPr>
          <p:nvPr>
            <p:ph type="sldNum" sz="quarter" idx="12"/>
          </p:nvPr>
        </p:nvSpPr>
        <p:spPr/>
        <p:txBody>
          <a:bodyPr/>
          <a:lstStyle/>
          <a:p>
            <a:fld id="{A0DF2489-C9EB-4BF8-8FFF-E1C20C01AED3}" type="slidenum">
              <a:rPr lang="ar-BH" smtClean="0"/>
              <a:pPr/>
              <a:t>25</a:t>
            </a:fld>
            <a:endParaRPr lang="ar-BH"/>
          </a:p>
        </p:txBody>
      </p:sp>
      <p:pic>
        <p:nvPicPr>
          <p:cNvPr id="6146" name="Picture 2" descr="C:\Users\User\Desktop\ابحاث\المحاضرة\beres.JPG"/>
          <p:cNvPicPr>
            <a:picLocks noChangeAspect="1" noChangeArrowheads="1"/>
          </p:cNvPicPr>
          <p:nvPr/>
        </p:nvPicPr>
        <p:blipFill>
          <a:blip r:embed="rId2" cstate="print"/>
          <a:srcRect/>
          <a:stretch>
            <a:fillRect/>
          </a:stretch>
        </p:blipFill>
        <p:spPr bwMode="auto">
          <a:xfrm>
            <a:off x="3786182" y="1142984"/>
            <a:ext cx="1571636" cy="1810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1000100" y="3429000"/>
            <a:ext cx="7056784" cy="157163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latin typeface="Adobe Arabic" pitchFamily="18" charset="-78"/>
              </a:rPr>
              <a:t>شيمون بيرس </a:t>
            </a:r>
          </a:p>
        </p:txBody>
      </p:sp>
    </p:spTree>
    <p:extLst>
      <p:ext uri="{BB962C8B-B14F-4D97-AF65-F5344CB8AC3E}">
        <p14:creationId xmlns:p14="http://schemas.microsoft.com/office/powerpoint/2010/main" xmlns="" val="3954179808"/>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571612"/>
            <a:ext cx="8086724" cy="2571768"/>
          </a:xfrm>
        </p:spPr>
        <p:txBody>
          <a:bodyPr>
            <a:normAutofit/>
          </a:bodyPr>
          <a:lstStyle/>
          <a:p>
            <a:pPr algn="just">
              <a:lnSpc>
                <a:spcPct val="150000"/>
              </a:lnSpc>
              <a:buClrTx/>
              <a:buFont typeface="Wingdings" pitchFamily="2" charset="2"/>
              <a:buChar char="v"/>
            </a:pPr>
            <a:r>
              <a:rPr lang="ar-SA" sz="2400" dirty="0">
                <a:latin typeface="Adobe Arabic" pitchFamily="18" charset="-78"/>
              </a:rPr>
              <a:t>يتفق مؤرخون كثيرون على أن شيمون بيريز الذي نجح في أوقات كثيرة –بدهاء- في الترويج لنفسه كـ "حمامة سلام"، ليس سوى صقر صهيوني كبير، إرهابي مثله مثل غيره ممن شاركوا في ذبح العرب والفلسطينيين، وأن كل ما يميزه عن الآخرين هو قدرته الرهيبة على التلون كالحرباء.</a:t>
            </a:r>
            <a:endParaRPr lang="en-GB" sz="2400" dirty="0">
              <a:latin typeface="Adobe Arabic" pitchFamily="18" charset="-78"/>
            </a:endParaRPr>
          </a:p>
        </p:txBody>
      </p:sp>
      <p:sp>
        <p:nvSpPr>
          <p:cNvPr id="4" name="Date Placeholder 3"/>
          <p:cNvSpPr>
            <a:spLocks noGrp="1"/>
          </p:cNvSpPr>
          <p:nvPr>
            <p:ph type="dt" sz="half" idx="10"/>
          </p:nvPr>
        </p:nvSpPr>
        <p:spPr/>
        <p:txBody>
          <a:bodyPr/>
          <a:lstStyle/>
          <a:p>
            <a:fld id="{82BB9CCD-EE6F-4AE9-BBB8-00DCBFE9AB29}"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26</a:t>
            </a:fld>
            <a:endParaRPr lang="ar-BH"/>
          </a:p>
        </p:txBody>
      </p:sp>
    </p:spTree>
    <p:extLst>
      <p:ext uri="{BB962C8B-B14F-4D97-AF65-F5344CB8AC3E}">
        <p14:creationId xmlns:p14="http://schemas.microsoft.com/office/powerpoint/2010/main" xmlns="" val="832141055"/>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27</a:t>
            </a:fld>
            <a:endParaRPr lang="ar-BH"/>
          </a:p>
        </p:txBody>
      </p:sp>
      <p:sp>
        <p:nvSpPr>
          <p:cNvPr id="5" name="Rectangle 4"/>
          <p:cNvSpPr/>
          <p:nvPr/>
        </p:nvSpPr>
        <p:spPr>
          <a:xfrm>
            <a:off x="857224" y="1357298"/>
            <a:ext cx="7715304" cy="3139321"/>
          </a:xfrm>
          <a:prstGeom prst="rect">
            <a:avLst/>
          </a:prstGeom>
        </p:spPr>
        <p:txBody>
          <a:bodyPr wrap="square">
            <a:spAutoFit/>
          </a:bodyPr>
          <a:lstStyle/>
          <a:p>
            <a:pPr algn="just">
              <a:buFont typeface="Wingdings" pitchFamily="2" charset="2"/>
              <a:buChar char="v"/>
            </a:pPr>
            <a:endParaRPr lang="ar-SA" dirty="0">
              <a:latin typeface="Adobe Arabic" pitchFamily="18" charset="-78"/>
            </a:endParaRPr>
          </a:p>
          <a:p>
            <a:pPr algn="just">
              <a:lnSpc>
                <a:spcPct val="150000"/>
              </a:lnSpc>
              <a:buFont typeface="Wingdings" pitchFamily="2" charset="2"/>
              <a:buChar char="v"/>
            </a:pPr>
            <a:r>
              <a:rPr lang="en-US" sz="2400" dirty="0">
                <a:latin typeface="Adobe Arabic" pitchFamily="18" charset="-78"/>
              </a:rPr>
              <a:t> </a:t>
            </a:r>
            <a:r>
              <a:rPr lang="ar-SA" sz="2400" dirty="0">
                <a:latin typeface="Adobe Arabic" pitchFamily="18" charset="-78"/>
              </a:rPr>
              <a:t>1959 انتُخب بيريز عضوًا في الكنيست وظلّ عضوًا فيها منذ ذلك الحين</a:t>
            </a:r>
          </a:p>
          <a:p>
            <a:pPr algn="just">
              <a:lnSpc>
                <a:spcPct val="150000"/>
              </a:lnSpc>
              <a:buFont typeface="Wingdings" pitchFamily="2" charset="2"/>
              <a:buChar char="v"/>
            </a:pPr>
            <a:r>
              <a:rPr lang="en-US" sz="2400" dirty="0">
                <a:latin typeface="Adobe Arabic" pitchFamily="18" charset="-78"/>
              </a:rPr>
              <a:t> </a:t>
            </a:r>
            <a:r>
              <a:rPr lang="ar-SA" sz="2400" dirty="0">
                <a:latin typeface="Adobe Arabic" pitchFamily="18" charset="-78"/>
              </a:rPr>
              <a:t>مهندس الصناعات الحربية والعلاقات مع فرنسا </a:t>
            </a:r>
          </a:p>
          <a:p>
            <a:pPr algn="just">
              <a:lnSpc>
                <a:spcPct val="150000"/>
              </a:lnSpc>
              <a:buFont typeface="Wingdings" pitchFamily="2" charset="2"/>
              <a:buChar char="v"/>
            </a:pPr>
            <a:r>
              <a:rPr lang="en-US" sz="2400" dirty="0">
                <a:latin typeface="Adobe Arabic" pitchFamily="18" charset="-78"/>
              </a:rPr>
              <a:t> </a:t>
            </a:r>
            <a:r>
              <a:rPr lang="ar-SA" sz="2400" dirty="0">
                <a:latin typeface="Adobe Arabic" pitchFamily="18" charset="-78"/>
              </a:rPr>
              <a:t>يوصف بأبي المشروع النووي الصهيوني</a:t>
            </a:r>
          </a:p>
          <a:p>
            <a:pPr algn="just">
              <a:lnSpc>
                <a:spcPct val="150000"/>
              </a:lnSpc>
              <a:buFont typeface="Wingdings" pitchFamily="2" charset="2"/>
              <a:buChar char="v"/>
            </a:pPr>
            <a:r>
              <a:rPr lang="en-US" sz="2400" dirty="0">
                <a:latin typeface="Adobe Arabic" pitchFamily="18" charset="-78"/>
              </a:rPr>
              <a:t> </a:t>
            </a:r>
            <a:r>
              <a:rPr lang="ar-SA" sz="2400" dirty="0">
                <a:latin typeface="Adobe Arabic" pitchFamily="18" charset="-78"/>
              </a:rPr>
              <a:t>13 يونيو عام 2007 انتخبت الكنيست شمعون بيريز في منصب الرئيس التاسع لإسرائيل</a:t>
            </a:r>
          </a:p>
        </p:txBody>
      </p:sp>
    </p:spTree>
    <p:extLst>
      <p:ext uri="{BB962C8B-B14F-4D97-AF65-F5344CB8AC3E}">
        <p14:creationId xmlns:p14="http://schemas.microsoft.com/office/powerpoint/2010/main" xmlns="" val="3046312945"/>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AE3B0C-6011-461A-A170-71E59BED0159}"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28</a:t>
            </a:fld>
            <a:endParaRPr lang="ar-BH"/>
          </a:p>
        </p:txBody>
      </p:sp>
      <p:pic>
        <p:nvPicPr>
          <p:cNvPr id="53250" name="Picture 2" descr="http://upload.wikimedia.org/wikipedia/commons/thumb/c/c1/Isaac_Herzog_2014.jpg/220px-Isaac_Herzog_2014.jpg"/>
          <p:cNvPicPr>
            <a:picLocks noChangeAspect="1" noChangeArrowheads="1"/>
          </p:cNvPicPr>
          <p:nvPr/>
        </p:nvPicPr>
        <p:blipFill>
          <a:blip r:embed="rId2" cstate="print"/>
          <a:srcRect/>
          <a:stretch>
            <a:fillRect/>
          </a:stretch>
        </p:blipFill>
        <p:spPr bwMode="auto">
          <a:xfrm flipH="1">
            <a:off x="3857620" y="1571612"/>
            <a:ext cx="1571636" cy="1869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928662" y="3786190"/>
            <a:ext cx="7199660" cy="1643074"/>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latin typeface="Adobe Arabic" pitchFamily="18" charset="-78"/>
              </a:rPr>
              <a:t>اسحق هرتسوغ</a:t>
            </a:r>
          </a:p>
        </p:txBody>
      </p:sp>
    </p:spTree>
    <p:extLst>
      <p:ext uri="{BB962C8B-B14F-4D97-AF65-F5344CB8AC3E}">
        <p14:creationId xmlns:p14="http://schemas.microsoft.com/office/powerpoint/2010/main" xmlns="" val="1558686703"/>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8301038" cy="5715040"/>
          </a:xfrm>
        </p:spPr>
        <p:txBody>
          <a:bodyPr>
            <a:normAutofit/>
          </a:bodyPr>
          <a:lstStyle/>
          <a:p>
            <a:pPr algn="just">
              <a:lnSpc>
                <a:spcPct val="150000"/>
              </a:lnSpc>
              <a:buClrTx/>
              <a:buFont typeface="Wingdings" pitchFamily="2" charset="2"/>
              <a:buChar char="v"/>
            </a:pPr>
            <a:r>
              <a:rPr lang="ar-SA" sz="2400" dirty="0">
                <a:latin typeface="Adobe Arabic" pitchFamily="18" charset="-78"/>
              </a:rPr>
              <a:t>ولد في  تل أبيب ودرس القانون في جامعة تل أبيب وجامعة كورنيل </a:t>
            </a:r>
          </a:p>
          <a:p>
            <a:pPr algn="just">
              <a:lnSpc>
                <a:spcPct val="150000"/>
              </a:lnSpc>
              <a:buClrTx/>
              <a:buFont typeface="Wingdings" pitchFamily="2" charset="2"/>
              <a:buChar char="v"/>
            </a:pPr>
            <a:r>
              <a:rPr lang="ar-SA" sz="2400" dirty="0">
                <a:latin typeface="Adobe Arabic" pitchFamily="18" charset="-78"/>
              </a:rPr>
              <a:t>سياسي ومحام، عضو في الكنيست ورئيس حزب العمل وزعيم المعارضة.</a:t>
            </a:r>
          </a:p>
          <a:p>
            <a:pPr algn="just">
              <a:lnSpc>
                <a:spcPct val="150000"/>
              </a:lnSpc>
              <a:buClrTx/>
              <a:buFont typeface="Wingdings" pitchFamily="2" charset="2"/>
              <a:buChar char="v"/>
            </a:pPr>
            <a:r>
              <a:rPr lang="ar-SA" sz="2400" dirty="0">
                <a:latin typeface="Adobe Arabic" pitchFamily="18" charset="-78"/>
              </a:rPr>
              <a:t> شغل سابقًا منصب وزيرالرفاه والخدمات الاجتماعية ووزير الشتات والمجتمع ومكافحة معاداة السامية ووزير السكن والبناء ووزيرالسياحة. </a:t>
            </a:r>
          </a:p>
          <a:p>
            <a:pPr algn="just">
              <a:lnSpc>
                <a:spcPct val="150000"/>
              </a:lnSpc>
              <a:buClrTx/>
              <a:buFont typeface="Wingdings" pitchFamily="2" charset="2"/>
              <a:buChar char="v"/>
            </a:pPr>
            <a:r>
              <a:rPr lang="ar-SA" sz="2400" dirty="0">
                <a:latin typeface="Adobe Arabic" pitchFamily="18" charset="-78"/>
              </a:rPr>
              <a:t>ابن الرئيس الإسرائيلي السادس حاييم هرتسوغ وحفيد الحاخام إسحاق هاليفي هرتسوغ.</a:t>
            </a:r>
          </a:p>
          <a:p>
            <a:pPr algn="just">
              <a:lnSpc>
                <a:spcPct val="150000"/>
              </a:lnSpc>
              <a:buClrTx/>
              <a:buFont typeface="Wingdings" pitchFamily="2" charset="2"/>
              <a:buChar char="v"/>
            </a:pPr>
            <a:r>
              <a:rPr lang="ar-SA" sz="2400" dirty="0">
                <a:latin typeface="Adobe Arabic" pitchFamily="18" charset="-78"/>
              </a:rPr>
              <a:t>دعا هرتزوغ لبذل جهود لإحياء عملية السلام مع الفلسطينيين، لكنه ردد صدى تصريحات نتنياهو عندما قال إن الكتل الاستيطانية اليهودية الكبرى في الضفة الغربية المحتلة يجب أن تبقى في أيدي الإسرائيليين في أي اتفاق مستقبلي للسلام.</a:t>
            </a:r>
          </a:p>
          <a:p>
            <a:pPr algn="just"/>
            <a:endParaRPr lang="en-GB" sz="2800" dirty="0">
              <a:latin typeface="Adobe Arabic" pitchFamily="18" charset="-78"/>
            </a:endParaRPr>
          </a:p>
        </p:txBody>
      </p:sp>
      <p:sp>
        <p:nvSpPr>
          <p:cNvPr id="4" name="Date Placeholder 3"/>
          <p:cNvSpPr>
            <a:spLocks noGrp="1"/>
          </p:cNvSpPr>
          <p:nvPr>
            <p:ph type="dt" sz="half" idx="10"/>
          </p:nvPr>
        </p:nvSpPr>
        <p:spPr/>
        <p:txBody>
          <a:bodyPr/>
          <a:lstStyle/>
          <a:p>
            <a:fld id="{93A85F86-D042-4B52-975E-F887B56C410E}"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29</a:t>
            </a:fld>
            <a:endParaRPr lang="ar-BH"/>
          </a:p>
        </p:txBody>
      </p:sp>
    </p:spTree>
    <p:extLst>
      <p:ext uri="{BB962C8B-B14F-4D97-AF65-F5344CB8AC3E}">
        <p14:creationId xmlns:p14="http://schemas.microsoft.com/office/powerpoint/2010/main" xmlns="" val="383641770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a:t>
            </a:fld>
            <a:endParaRPr lang="ar-BH"/>
          </a:p>
        </p:txBody>
      </p:sp>
      <p:sp>
        <p:nvSpPr>
          <p:cNvPr id="173057" name="Rectangle 1"/>
          <p:cNvSpPr>
            <a:spLocks noChangeArrowheads="1"/>
          </p:cNvSpPr>
          <p:nvPr/>
        </p:nvSpPr>
        <p:spPr bwMode="auto">
          <a:xfrm>
            <a:off x="785786" y="1500174"/>
            <a:ext cx="800102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1" eaLnBrk="1" fontAlgn="base" latinLnBrk="0" hangingPunct="1">
              <a:lnSpc>
                <a:spcPct val="100000"/>
              </a:lnSpc>
              <a:spcBef>
                <a:spcPct val="0"/>
              </a:spcBef>
              <a:spcAft>
                <a:spcPct val="0"/>
              </a:spcAft>
              <a:buClrTx/>
              <a:buSzTx/>
              <a:buFont typeface="+mj-lt"/>
              <a:buAutoNum type="arabicPeriod" startAt="3"/>
              <a:tabLst/>
            </a:pPr>
            <a:r>
              <a:rPr kumimoji="0" lang="ar-JO" sz="2400" b="0" i="0" u="none" strike="noStrike" cap="none" normalizeH="0" baseline="0" dirty="0">
                <a:ln>
                  <a:noFill/>
                </a:ln>
                <a:solidFill>
                  <a:srgbClr val="0066FF"/>
                </a:solidFill>
                <a:effectLst/>
                <a:latin typeface="Simplified Arabic" pitchFamily="18" charset="-78"/>
                <a:ea typeface="Calibri" pitchFamily="34" charset="0"/>
                <a:cs typeface="Simplified Arabic" pitchFamily="18" charset="-78"/>
              </a:rPr>
              <a:t>قوائم إئتلافية: </a:t>
            </a:r>
            <a:endParaRPr kumimoji="0" lang="en-US" sz="2400" b="0" i="0" u="none" strike="noStrike" cap="none" normalizeH="0" baseline="0" dirty="0">
              <a:ln>
                <a:noFill/>
              </a:ln>
              <a:solidFill>
                <a:srgbClr val="0066FF"/>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 typeface="Wingdings" pitchFamily="2" charset="2"/>
              <a:buChar char="§"/>
              <a:tabLst/>
            </a:pPr>
            <a:r>
              <a:rPr kumimoji="0" lang="ar-JO" sz="2400" b="0" i="0" u="sng" strike="noStrike" cap="none" normalizeH="0" baseline="0" dirty="0">
                <a:ln>
                  <a:noFill/>
                </a:ln>
                <a:solidFill>
                  <a:schemeClr val="accent6">
                    <a:lumMod val="60000"/>
                    <a:lumOff val="40000"/>
                  </a:schemeClr>
                </a:solidFill>
                <a:effectLst/>
                <a:latin typeface="Simplified Arabic" pitchFamily="18" charset="-78"/>
                <a:ea typeface="Calibri" pitchFamily="34" charset="0"/>
                <a:cs typeface="Simplified Arabic" pitchFamily="18" charset="-78"/>
              </a:rPr>
              <a:t>يهودات هتوراة</a:t>
            </a:r>
            <a:r>
              <a:rPr kumimoji="0" lang="ar-JO" sz="2400" b="0" i="0" u="none" strike="noStrike" cap="none" normalizeH="0" baseline="0" dirty="0">
                <a:ln>
                  <a:noFill/>
                </a:ln>
                <a:solidFill>
                  <a:schemeClr val="accent6">
                    <a:lumMod val="60000"/>
                    <a:lumOff val="40000"/>
                  </a:schemeClr>
                </a:solidFill>
                <a:effectLst/>
                <a:latin typeface="Simplified Arabic" pitchFamily="18" charset="-78"/>
                <a:ea typeface="Calibri" pitchFamily="34" charset="0"/>
                <a:cs typeface="Simplified Arabic" pitchFamily="18" charset="-78"/>
              </a:rPr>
              <a:t>: نشأت في عام 1992 وهي حالياً مكونة من أجودات ”إسرائيل“ بقيادة يعكوف ليتسمان وديغل هتوراه(تمثل اليهود الليتوانيين) بقيادة موشيه غفني.</a:t>
            </a:r>
            <a:endParaRPr kumimoji="0" lang="en-US" sz="2400" b="0" i="0" u="none" strike="noStrike" cap="none" normalizeH="0" baseline="0" dirty="0">
              <a:ln>
                <a:noFill/>
              </a:ln>
              <a:solidFill>
                <a:schemeClr val="accent6">
                  <a:lumMod val="60000"/>
                  <a:lumOff val="40000"/>
                </a:schemeClr>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 typeface="Wingdings" pitchFamily="2" charset="2"/>
              <a:buChar char="§"/>
              <a:tabLst/>
            </a:pPr>
            <a:r>
              <a:rPr kumimoji="0" lang="ar-SA" sz="2400" b="0" i="0" u="sng" strike="noStrike" cap="none" normalizeH="0" baseline="0" dirty="0">
                <a:ln>
                  <a:noFill/>
                </a:ln>
                <a:solidFill>
                  <a:schemeClr val="accent3">
                    <a:lumMod val="75000"/>
                  </a:schemeClr>
                </a:solidFill>
                <a:effectLst/>
                <a:latin typeface="Simplified Arabic" pitchFamily="18" charset="-78"/>
                <a:ea typeface="Calibri" pitchFamily="34" charset="0"/>
                <a:cs typeface="Simplified Arabic" pitchFamily="18" charset="-78"/>
              </a:rPr>
              <a:t>البيت اليهودي</a:t>
            </a:r>
            <a:r>
              <a:rPr kumimoji="0" lang="ar-SA" sz="2400" b="0" i="0" u="none" strike="noStrike" cap="none" normalizeH="0" baseline="0" dirty="0">
                <a:ln>
                  <a:noFill/>
                </a:ln>
                <a:solidFill>
                  <a:schemeClr val="accent3">
                    <a:lumMod val="75000"/>
                  </a:schemeClr>
                </a:solidFill>
                <a:effectLst/>
                <a:latin typeface="Simplified Arabic" pitchFamily="18" charset="-78"/>
                <a:ea typeface="Calibri" pitchFamily="34" charset="0"/>
                <a:cs typeface="Simplified Arabic" pitchFamily="18" charset="-78"/>
              </a:rPr>
              <a:t>: أنشأ الائتلاف عام 2008 ويقوده حالياً نفتالي بينت وهو عبارة عن امتداد للإتحاد الوطني "المفدال" ويتكون من </a:t>
            </a:r>
            <a:r>
              <a:rPr kumimoji="0" lang="ar-JO" sz="2400" b="0" i="0" u="none" strike="noStrike" cap="none" normalizeH="0" baseline="0" dirty="0">
                <a:ln>
                  <a:noFill/>
                </a:ln>
                <a:solidFill>
                  <a:schemeClr val="accent3">
                    <a:lumMod val="75000"/>
                  </a:schemeClr>
                </a:solidFill>
                <a:effectLst/>
                <a:latin typeface="Simplified Arabic" pitchFamily="18" charset="-78"/>
                <a:ea typeface="Calibri" pitchFamily="34" charset="0"/>
                <a:cs typeface="Simplified Arabic" pitchFamily="18" charset="-78"/>
              </a:rPr>
              <a:t>إئتلاف لأحزاب موليدت، تكوما، الاتحاد القومي.</a:t>
            </a:r>
            <a:endParaRPr kumimoji="0" lang="en-US" sz="2400" b="0" i="0" u="none" strike="noStrike" cap="none" normalizeH="0" baseline="0" dirty="0">
              <a:ln>
                <a:noFill/>
              </a:ln>
              <a:solidFill>
                <a:schemeClr val="accent3">
                  <a:lumMod val="75000"/>
                </a:schemeClr>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 typeface="Wingdings" pitchFamily="2" charset="2"/>
              <a:buChar char="§"/>
              <a:tabLst/>
            </a:pPr>
            <a:r>
              <a:rPr kumimoji="0" lang="ar-JO" sz="2400" b="0" i="0" u="sng" strike="noStrike" cap="none" normalizeH="0" baseline="0" dirty="0">
                <a:ln>
                  <a:noFill/>
                </a:ln>
                <a:solidFill>
                  <a:schemeClr val="accent6">
                    <a:lumMod val="60000"/>
                    <a:lumOff val="40000"/>
                  </a:schemeClr>
                </a:solidFill>
                <a:effectLst/>
                <a:latin typeface="Simplified Arabic" pitchFamily="18" charset="-78"/>
                <a:ea typeface="Calibri" pitchFamily="34" charset="0"/>
                <a:cs typeface="Simplified Arabic" pitchFamily="18" charset="-78"/>
              </a:rPr>
              <a:t>المعسكر الصهيوني</a:t>
            </a:r>
            <a:r>
              <a:rPr kumimoji="0" lang="ar-JO" sz="2400" b="0" i="0" u="none" strike="noStrike" cap="none" normalizeH="0" baseline="0" dirty="0">
                <a:ln>
                  <a:noFill/>
                </a:ln>
                <a:solidFill>
                  <a:schemeClr val="accent6">
                    <a:lumMod val="60000"/>
                    <a:lumOff val="40000"/>
                  </a:schemeClr>
                </a:solidFill>
                <a:effectLst/>
                <a:latin typeface="Simplified Arabic" pitchFamily="18" charset="-78"/>
                <a:ea typeface="Calibri" pitchFamily="34" charset="0"/>
                <a:cs typeface="Simplified Arabic" pitchFamily="18" charset="-78"/>
              </a:rPr>
              <a:t>: نشأ في عام 2015 بقيادة حاييم هرتصوغ وهو عبارة عن إئتلاف بين حزب العمل بقيادة هرتصوغ والحركة بقيادة تسفي ليفني.</a:t>
            </a:r>
            <a:endParaRPr kumimoji="0" lang="ar-JO" sz="2400" b="0" i="0" u="none" strike="noStrike" cap="none" normalizeH="0" baseline="0" dirty="0">
              <a:ln>
                <a:noFill/>
              </a:ln>
              <a:solidFill>
                <a:schemeClr val="accent6">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421420171"/>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71678"/>
            <a:ext cx="8515352" cy="3500462"/>
          </a:xfrm>
        </p:spPr>
        <p:txBody>
          <a:bodyPr>
            <a:noAutofit/>
          </a:bodyPr>
          <a:lstStyle/>
          <a:p>
            <a:pPr algn="just">
              <a:lnSpc>
                <a:spcPct val="150000"/>
              </a:lnSpc>
              <a:buFontTx/>
              <a:buChar char="-"/>
            </a:pPr>
            <a:r>
              <a:rPr lang="ar-SA" sz="2400" dirty="0">
                <a:latin typeface="Adobe Arabic" pitchFamily="18" charset="-78"/>
              </a:rPr>
              <a:t>أسس هذا الحزب عام 1948 في أعقاب اندماج أحزاب بوعليم هشومير هتسعير (العمال الحارس الشاب) وأحدوت هعفوداه بوعلي تسيون (اتحاد العمال عمال صهيون). </a:t>
            </a:r>
          </a:p>
          <a:p>
            <a:pPr algn="just">
              <a:lnSpc>
                <a:spcPct val="150000"/>
              </a:lnSpc>
              <a:buFontTx/>
              <a:buChar char="-"/>
            </a:pPr>
            <a:r>
              <a:rPr lang="ar-SA" sz="2400" dirty="0">
                <a:latin typeface="Adobe Arabic" pitchFamily="18" charset="-78"/>
              </a:rPr>
              <a:t>كان هذا الحزب من أكثر الأحزاب تأييدا للاتحاد السوفييتي السابق. استمر هذا الحزب بالعمل منفردا حتى عام 1969 (من أكثر الأحزاب التي حدثت فيه انشقاقات</a:t>
            </a:r>
            <a:r>
              <a:rPr lang="ar-SA" sz="2400" dirty="0" err="1">
                <a:latin typeface="Adobe Arabic" pitchFamily="18" charset="-78"/>
              </a:rPr>
              <a:t>)</a:t>
            </a:r>
            <a:endParaRPr lang="ar-SA" sz="2400" dirty="0">
              <a:latin typeface="Adobe Arabic" pitchFamily="18" charset="-78"/>
            </a:endParaRPr>
          </a:p>
          <a:p>
            <a:pPr>
              <a:buNone/>
            </a:pPr>
            <a:endParaRPr lang="ar-SA" sz="2400" dirty="0">
              <a:latin typeface="Adobe Arabic" pitchFamily="18" charset="-78"/>
            </a:endParaRPr>
          </a:p>
        </p:txBody>
      </p:sp>
      <p:sp>
        <p:nvSpPr>
          <p:cNvPr id="4" name="Date Placeholder 3"/>
          <p:cNvSpPr>
            <a:spLocks noGrp="1"/>
          </p:cNvSpPr>
          <p:nvPr>
            <p:ph type="dt" sz="half" idx="10"/>
          </p:nvPr>
        </p:nvSpPr>
        <p:spPr/>
        <p:txBody>
          <a:bodyPr/>
          <a:lstStyle/>
          <a:p>
            <a:fld id="{6472EC78-8871-4833-B9A8-D39E86323D67}"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30</a:t>
            </a:fld>
            <a:endParaRPr lang="ar-BH"/>
          </a:p>
        </p:txBody>
      </p:sp>
      <p:sp>
        <p:nvSpPr>
          <p:cNvPr id="2" name="Title 1"/>
          <p:cNvSpPr>
            <a:spLocks noGrp="1"/>
          </p:cNvSpPr>
          <p:nvPr>
            <p:ph type="title"/>
          </p:nvPr>
        </p:nvSpPr>
        <p:spPr>
          <a:xfrm>
            <a:off x="500034" y="1000108"/>
            <a:ext cx="8229600" cy="634082"/>
          </a:xfrm>
        </p:spPr>
        <p:txBody>
          <a:bodyPr>
            <a:normAutofit fontScale="90000"/>
          </a:bodyPr>
          <a:lstStyle/>
          <a:p>
            <a:pPr algn="ctr"/>
            <a:r>
              <a:rPr lang="ar-SA" b="1" dirty="0">
                <a:solidFill>
                  <a:schemeClr val="accent6"/>
                </a:solidFill>
                <a:latin typeface="Adobe Arabic" pitchFamily="18" charset="-78"/>
                <a:cs typeface="+mn-cs"/>
              </a:rPr>
              <a:t>حزب مبام</a:t>
            </a:r>
            <a:endParaRPr lang="en-GB" dirty="0">
              <a:solidFill>
                <a:schemeClr val="accent6"/>
              </a:solidFill>
              <a:latin typeface="Adobe Arabic" pitchFamily="18" charset="-78"/>
              <a:cs typeface="+mn-cs"/>
            </a:endParaRPr>
          </a:p>
        </p:txBody>
      </p:sp>
    </p:spTree>
    <p:extLst>
      <p:ext uri="{BB962C8B-B14F-4D97-AF65-F5344CB8AC3E}">
        <p14:creationId xmlns:p14="http://schemas.microsoft.com/office/powerpoint/2010/main" xmlns="" val="4685080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31</a:t>
            </a:fld>
            <a:endParaRPr lang="ar-BH"/>
          </a:p>
        </p:txBody>
      </p:sp>
      <p:sp>
        <p:nvSpPr>
          <p:cNvPr id="5" name="Rectangle 4"/>
          <p:cNvSpPr/>
          <p:nvPr/>
        </p:nvSpPr>
        <p:spPr>
          <a:xfrm>
            <a:off x="500034" y="714356"/>
            <a:ext cx="8429684" cy="5078313"/>
          </a:xfrm>
          <a:prstGeom prst="rect">
            <a:avLst/>
          </a:prstGeom>
        </p:spPr>
        <p:txBody>
          <a:bodyPr wrap="square">
            <a:spAutoFit/>
          </a:bodyPr>
          <a:lstStyle/>
          <a:p>
            <a:pPr algn="just">
              <a:lnSpc>
                <a:spcPct val="150000"/>
              </a:lnSpc>
              <a:buFontTx/>
              <a:buChar char="-"/>
            </a:pPr>
            <a:r>
              <a:rPr lang="ar-SA" sz="2400" dirty="0">
                <a:latin typeface="Adobe Arabic" pitchFamily="18" charset="-78"/>
              </a:rPr>
              <a:t> 1969 انضم مع حزب العمل وشكل معه ائتلاف سمي المعراخ الذي استمر حتى عام 1984 إثر موافقة حزب العمل على الانضمام لحكومة الوحدة الوطنية بقيادة مناحيم بيغن.</a:t>
            </a:r>
          </a:p>
          <a:p>
            <a:pPr algn="just">
              <a:lnSpc>
                <a:spcPct val="150000"/>
              </a:lnSpc>
              <a:buFontTx/>
              <a:buChar char="-"/>
            </a:pPr>
            <a:r>
              <a:rPr lang="ar-SA" sz="2400" dirty="0">
                <a:latin typeface="Adobe Arabic" pitchFamily="18" charset="-78"/>
              </a:rPr>
              <a:t>شاركت مبام مع شخصيات أخرى بتأسيس حركة ميرتس عام 1997. ومنذ ذلك الوقت لم يعد لهذا الحزب وجود.</a:t>
            </a:r>
          </a:p>
          <a:p>
            <a:pPr algn="just">
              <a:lnSpc>
                <a:spcPct val="150000"/>
              </a:lnSpc>
              <a:buFontTx/>
              <a:buChar char="-"/>
            </a:pPr>
            <a:r>
              <a:rPr lang="ar-SA" sz="2400" dirty="0">
                <a:latin typeface="Adobe Arabic" pitchFamily="18" charset="-78"/>
              </a:rPr>
              <a:t> وفيما يتعلق ببرنامج الحزب فقد تبنى الحزب سياسة مباي وطالب بعدم سرقة أراضي العرب، وعارض الحزب الاستيطان في الضفة الغربية وقطاع غزة بعد عام 1967. وفي عام 1981 اعترف بالحقوق المشروعة للشعب الفلسطيني في حدود عام 1967.   </a:t>
            </a:r>
          </a:p>
        </p:txBody>
      </p:sp>
    </p:spTree>
    <p:extLst>
      <p:ext uri="{BB962C8B-B14F-4D97-AF65-F5344CB8AC3E}">
        <p14:creationId xmlns:p14="http://schemas.microsoft.com/office/powerpoint/2010/main" xmlns="" val="361471018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1357298"/>
            <a:ext cx="8715436" cy="4929222"/>
          </a:xfrm>
        </p:spPr>
        <p:txBody>
          <a:bodyPr>
            <a:noAutofit/>
          </a:bodyPr>
          <a:lstStyle/>
          <a:p>
            <a:pPr algn="just"/>
            <a:r>
              <a:rPr lang="ar-SA" sz="2400" dirty="0">
                <a:latin typeface="Adobe Arabic" pitchFamily="18" charset="-78"/>
              </a:rPr>
              <a:t> </a:t>
            </a:r>
            <a:endParaRPr lang="en-GB" sz="2400" dirty="0">
              <a:latin typeface="Adobe Arabic" pitchFamily="18" charset="-78"/>
            </a:endParaRPr>
          </a:p>
        </p:txBody>
      </p:sp>
      <p:sp>
        <p:nvSpPr>
          <p:cNvPr id="3" name="Date Placeholder 2"/>
          <p:cNvSpPr>
            <a:spLocks noGrp="1"/>
          </p:cNvSpPr>
          <p:nvPr>
            <p:ph type="dt" sz="half" idx="10"/>
          </p:nvPr>
        </p:nvSpPr>
        <p:spPr/>
        <p:txBody>
          <a:bodyPr/>
          <a:lstStyle/>
          <a:p>
            <a:fld id="{17832318-0228-481B-B689-D1AC121F68AE}"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32</a:t>
            </a:fld>
            <a:endParaRPr lang="ar-BH"/>
          </a:p>
        </p:txBody>
      </p:sp>
      <p:sp>
        <p:nvSpPr>
          <p:cNvPr id="5" name="Title 4"/>
          <p:cNvSpPr>
            <a:spLocks noGrp="1"/>
          </p:cNvSpPr>
          <p:nvPr>
            <p:ph type="title"/>
          </p:nvPr>
        </p:nvSpPr>
        <p:spPr>
          <a:xfrm>
            <a:off x="1500166" y="3714752"/>
            <a:ext cx="6786578" cy="939784"/>
          </a:xfrm>
          <a:solidFill>
            <a:schemeClr val="bg1">
              <a:lumMod val="8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algn="ctr"/>
            <a:r>
              <a:rPr lang="ar-SA" b="1" dirty="0">
                <a:solidFill>
                  <a:srgbClr val="FF0000"/>
                </a:solidFill>
                <a:latin typeface="Adobe Arabic" pitchFamily="18" charset="-78"/>
                <a:cs typeface="+mn-cs"/>
              </a:rPr>
              <a:t>ميرتس</a:t>
            </a:r>
            <a:endParaRPr lang="en-GB" dirty="0">
              <a:solidFill>
                <a:srgbClr val="FF0000"/>
              </a:solidFill>
              <a:latin typeface="Adobe Arabic" pitchFamily="18" charset="-78"/>
              <a:cs typeface="+mn-cs"/>
            </a:endParaRPr>
          </a:p>
        </p:txBody>
      </p:sp>
      <p:pic>
        <p:nvPicPr>
          <p:cNvPr id="25602" name="Picture 2" descr="http://cdn-wac.emaratalyoum.com/polopoly_fs/1.568729.1366738572!/image/211493606.jpg"/>
          <p:cNvPicPr>
            <a:picLocks noChangeAspect="1" noChangeArrowheads="1"/>
          </p:cNvPicPr>
          <p:nvPr/>
        </p:nvPicPr>
        <p:blipFill>
          <a:blip r:embed="rId2" cstate="print"/>
          <a:srcRect/>
          <a:stretch>
            <a:fillRect/>
          </a:stretch>
        </p:blipFill>
        <p:spPr bwMode="auto">
          <a:xfrm>
            <a:off x="3929058" y="1071546"/>
            <a:ext cx="1840122" cy="2166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414150857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33</a:t>
            </a:fld>
            <a:endParaRPr lang="ar-BH"/>
          </a:p>
        </p:txBody>
      </p:sp>
      <p:sp>
        <p:nvSpPr>
          <p:cNvPr id="5" name="Rectangle 4"/>
          <p:cNvSpPr/>
          <p:nvPr/>
        </p:nvSpPr>
        <p:spPr>
          <a:xfrm>
            <a:off x="642910" y="1142984"/>
            <a:ext cx="8143932" cy="3901837"/>
          </a:xfrm>
          <a:prstGeom prst="rect">
            <a:avLst/>
          </a:prstGeom>
        </p:spPr>
        <p:txBody>
          <a:bodyPr wrap="square">
            <a:spAutoFit/>
          </a:bodyPr>
          <a:lstStyle/>
          <a:p>
            <a:pPr algn="just">
              <a:lnSpc>
                <a:spcPct val="150000"/>
              </a:lnSpc>
            </a:pPr>
            <a:r>
              <a:rPr lang="ar-SA" sz="2400" dirty="0">
                <a:latin typeface="Adobe Arabic" pitchFamily="18" charset="-78"/>
              </a:rPr>
              <a:t>أسس هذا الحزب في عام 1997 بعد ان توحدت أحزاب مبام وراتس وشينوي على خلفية اتفاق الاحزاب الثلاثة على ضرورة تشجيع عملية بين الإسرائيليين والفلسطينيين وتشجيع التوصل لحل اقليمي وتأييد إقامة دولة فلسطينية مستقلة.  وقاد الحركة بالتسلسل كل من شولميت ألوني ويوسي ساريد ويوسي بيلين الذي انضم إلى الحركة بعد انشقاقه عن حزب العمل في عام 2003 وشكل حزب شاحر</a:t>
            </a:r>
          </a:p>
          <a:p>
            <a:pPr algn="just">
              <a:lnSpc>
                <a:spcPct val="150000"/>
              </a:lnSpc>
            </a:pPr>
            <a:r>
              <a:rPr lang="ar-SA" sz="2400" b="1" dirty="0">
                <a:latin typeface="Adobe Arabic" pitchFamily="18" charset="-78"/>
              </a:rPr>
              <a:t>بالإضافة إلى ذلك، هناك أحزاب إسرائيلية حملت طابعا يساريا وعلمانيا</a:t>
            </a:r>
            <a:r>
              <a:rPr lang="ar-SA" sz="2400" dirty="0">
                <a:latin typeface="Adobe Arabic" pitchFamily="18" charset="-78"/>
              </a:rPr>
              <a:t> مثل ميكي (الحزب الشيوعي الإسرائيلي) الذي رفض حزب العمل التعامل معه بالمطلق . </a:t>
            </a:r>
          </a:p>
        </p:txBody>
      </p:sp>
    </p:spTree>
    <p:extLst>
      <p:ext uri="{BB962C8B-B14F-4D97-AF65-F5344CB8AC3E}">
        <p14:creationId xmlns:p14="http://schemas.microsoft.com/office/powerpoint/2010/main" xmlns="" val="233149136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34</a:t>
            </a:fld>
            <a:endParaRPr lang="ar-BH"/>
          </a:p>
        </p:txBody>
      </p:sp>
      <p:sp>
        <p:nvSpPr>
          <p:cNvPr id="5" name="Rectangle 4"/>
          <p:cNvSpPr/>
          <p:nvPr/>
        </p:nvSpPr>
        <p:spPr>
          <a:xfrm>
            <a:off x="1000100" y="1071546"/>
            <a:ext cx="7286676" cy="3416320"/>
          </a:xfrm>
          <a:prstGeom prst="rect">
            <a:avLst/>
          </a:prstGeom>
        </p:spPr>
        <p:txBody>
          <a:bodyPr wrap="square">
            <a:spAutoFit/>
          </a:bodyPr>
          <a:lstStyle/>
          <a:p>
            <a:pPr algn="just">
              <a:lnSpc>
                <a:spcPct val="150000"/>
              </a:lnSpc>
            </a:pPr>
            <a:r>
              <a:rPr lang="ar-SA" sz="2400" dirty="0">
                <a:latin typeface="Adobe Arabic" pitchFamily="18" charset="-78"/>
              </a:rPr>
              <a:t>ومن أشهر قادة الحزب يعقوب سنيه والد إفرايم سنيه الذي يشغل اليوم نائبا لوزير الدفاع الإسرائيلي. وحزب شينوي الذي حمل اسم الحركة الديمقراطية للتغيير “شينوي التي اندمجت فيما بعد في ميرتس. وحزب شينوي الذي ترأسه طومي لبيد. ويختلف هذا الحزب عن شينوي المذكورة أعلاه في برامجها السياسية لكنه طرح نفسه كحزب ضد المتدينين ومن أجل حياة علمانية.</a:t>
            </a:r>
            <a:endParaRPr lang="ar-JO" sz="2400" dirty="0"/>
          </a:p>
        </p:txBody>
      </p:sp>
    </p:spTree>
    <p:extLst>
      <p:ext uri="{BB962C8B-B14F-4D97-AF65-F5344CB8AC3E}">
        <p14:creationId xmlns:p14="http://schemas.microsoft.com/office/powerpoint/2010/main" xmlns="" val="4770870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35</a:t>
            </a:fld>
            <a:endParaRPr lang="ar-BH"/>
          </a:p>
        </p:txBody>
      </p:sp>
      <p:sp>
        <p:nvSpPr>
          <p:cNvPr id="5" name="Rectangle 4"/>
          <p:cNvSpPr/>
          <p:nvPr/>
        </p:nvSpPr>
        <p:spPr>
          <a:xfrm>
            <a:off x="3897834" y="928670"/>
            <a:ext cx="1888612" cy="707886"/>
          </a:xfrm>
          <a:prstGeom prst="rect">
            <a:avLst/>
          </a:prstGeom>
        </p:spPr>
        <p:txBody>
          <a:bodyPr wrap="square">
            <a:spAutoFit/>
          </a:bodyPr>
          <a:lstStyle/>
          <a:p>
            <a:pPr algn="ctr"/>
            <a:r>
              <a:rPr lang="ar-SA" sz="4000" b="1" dirty="0">
                <a:solidFill>
                  <a:srgbClr val="002060"/>
                </a:solidFill>
                <a:latin typeface="Adobe Arabic" pitchFamily="18" charset="-78"/>
              </a:rPr>
              <a:t>كاديما </a:t>
            </a:r>
            <a:endParaRPr lang="ar-JO" sz="4000" dirty="0">
              <a:solidFill>
                <a:srgbClr val="002060"/>
              </a:solidFill>
            </a:endParaRPr>
          </a:p>
        </p:txBody>
      </p:sp>
      <p:sp>
        <p:nvSpPr>
          <p:cNvPr id="178178" name="AutoShape 2" descr="نتيجة بحث الصور عن حزب كاديما"/>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78180" name="Picture 4" descr="http://www.alzaytouna.net/wp-content/uploads/Kadima-Party-Israel.jpg"/>
          <p:cNvPicPr>
            <a:picLocks noChangeAspect="1" noChangeArrowheads="1"/>
          </p:cNvPicPr>
          <p:nvPr/>
        </p:nvPicPr>
        <p:blipFill>
          <a:blip r:embed="rId2"/>
          <a:srcRect/>
          <a:stretch>
            <a:fillRect/>
          </a:stretch>
        </p:blipFill>
        <p:spPr bwMode="auto">
          <a:xfrm>
            <a:off x="2428860" y="2285992"/>
            <a:ext cx="5172075" cy="3228975"/>
          </a:xfrm>
          <a:prstGeom prst="rect">
            <a:avLst/>
          </a:prstGeom>
          <a:noFill/>
        </p:spPr>
      </p:pic>
    </p:spTree>
    <p:extLst>
      <p:ext uri="{BB962C8B-B14F-4D97-AF65-F5344CB8AC3E}">
        <p14:creationId xmlns:p14="http://schemas.microsoft.com/office/powerpoint/2010/main" xmlns="" val="120942576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36</a:t>
            </a:fld>
            <a:endParaRPr lang="ar-BH"/>
          </a:p>
        </p:txBody>
      </p:sp>
      <p:sp>
        <p:nvSpPr>
          <p:cNvPr id="5" name="Rectangle 4"/>
          <p:cNvSpPr/>
          <p:nvPr/>
        </p:nvSpPr>
        <p:spPr>
          <a:xfrm>
            <a:off x="714348" y="1214422"/>
            <a:ext cx="7715304" cy="3970318"/>
          </a:xfrm>
          <a:prstGeom prst="rect">
            <a:avLst/>
          </a:prstGeom>
        </p:spPr>
        <p:txBody>
          <a:bodyPr wrap="square">
            <a:spAutoFit/>
          </a:bodyPr>
          <a:lstStyle/>
          <a:p>
            <a:pPr algn="just">
              <a:lnSpc>
                <a:spcPct val="150000"/>
              </a:lnSpc>
              <a:buFont typeface="Arial" pitchFamily="34" charset="0"/>
              <a:buChar char="•"/>
            </a:pPr>
            <a:r>
              <a:rPr lang="ar-SA" sz="2400" dirty="0">
                <a:latin typeface="Adobe Arabic" pitchFamily="18" charset="-78"/>
              </a:rPr>
              <a:t>تأسس حزب كاديما في تشرين الثاني عام2005م ، يطرح حزب كاديما نفسه باعتباره حركة شعبية تعمل من أجل ضمان مستقبل إسرائيل بوصفها دولة يهودية ديمقراطية.</a:t>
            </a:r>
          </a:p>
          <a:p>
            <a:pPr algn="just">
              <a:lnSpc>
                <a:spcPct val="150000"/>
              </a:lnSpc>
            </a:pPr>
            <a:r>
              <a:rPr lang="ar-SA" sz="2400" b="1" dirty="0">
                <a:latin typeface="Adobe Arabic" pitchFamily="18" charset="-78"/>
              </a:rPr>
              <a:t>أبرز أهداف الحزب :</a:t>
            </a:r>
            <a:endParaRPr lang="ar-SA" sz="2400" dirty="0">
              <a:latin typeface="Adobe Arabic" pitchFamily="18" charset="-78"/>
            </a:endParaRPr>
          </a:p>
          <a:p>
            <a:pPr algn="just">
              <a:lnSpc>
                <a:spcPct val="150000"/>
              </a:lnSpc>
            </a:pPr>
            <a:r>
              <a:rPr lang="ar-SA" sz="2400" dirty="0">
                <a:latin typeface="Adobe Arabic" pitchFamily="18" charset="-78"/>
              </a:rPr>
              <a:t>أولا: الحفاظ على دولة إسرائيل دولة يهودية وديمقراطية.</a:t>
            </a:r>
            <a:endParaRPr lang="en-US" sz="2400" dirty="0">
              <a:latin typeface="Adobe Arabic" pitchFamily="18" charset="-78"/>
            </a:endParaRPr>
          </a:p>
          <a:p>
            <a:pPr algn="just">
              <a:lnSpc>
                <a:spcPct val="150000"/>
              </a:lnSpc>
            </a:pPr>
            <a:r>
              <a:rPr lang="ar-SA" sz="2400" dirty="0">
                <a:latin typeface="Adobe Arabic" pitchFamily="18" charset="-78"/>
              </a:rPr>
              <a:t>ثانيا: استكمال العملية السلمية ووضع حدود إسرائيل بحسب خريطة الطريق.</a:t>
            </a:r>
          </a:p>
          <a:p>
            <a:pPr algn="just">
              <a:lnSpc>
                <a:spcPct val="150000"/>
              </a:lnSpc>
            </a:pPr>
            <a:endParaRPr lang="ar-SA" sz="2400" dirty="0">
              <a:latin typeface="Adobe Arabic" pitchFamily="18" charset="-78"/>
            </a:endParaRPr>
          </a:p>
        </p:txBody>
      </p:sp>
    </p:spTree>
    <p:extLst>
      <p:ext uri="{BB962C8B-B14F-4D97-AF65-F5344CB8AC3E}">
        <p14:creationId xmlns:p14="http://schemas.microsoft.com/office/powerpoint/2010/main" xmlns="" val="270545263"/>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37</a:t>
            </a:fld>
            <a:endParaRPr lang="ar-BH"/>
          </a:p>
        </p:txBody>
      </p:sp>
      <p:sp>
        <p:nvSpPr>
          <p:cNvPr id="5" name="Rectangle 4"/>
          <p:cNvSpPr/>
          <p:nvPr/>
        </p:nvSpPr>
        <p:spPr>
          <a:xfrm>
            <a:off x="714348" y="714357"/>
            <a:ext cx="8072494" cy="3970318"/>
          </a:xfrm>
          <a:prstGeom prst="rect">
            <a:avLst/>
          </a:prstGeom>
        </p:spPr>
        <p:txBody>
          <a:bodyPr wrap="square">
            <a:spAutoFit/>
          </a:bodyPr>
          <a:lstStyle/>
          <a:p>
            <a:pPr algn="just">
              <a:lnSpc>
                <a:spcPct val="150000"/>
              </a:lnSpc>
            </a:pPr>
            <a:r>
              <a:rPr lang="ar-SA" sz="2400" dirty="0">
                <a:latin typeface="Adobe Arabic" pitchFamily="18" charset="-78"/>
              </a:rPr>
              <a:t>ثالثا: الحفاظ على أمن إسرائيل، والحفاظ على مصالح إسرائيل الأمنية والقومية.</a:t>
            </a:r>
          </a:p>
          <a:p>
            <a:pPr algn="just">
              <a:lnSpc>
                <a:spcPct val="150000"/>
              </a:lnSpc>
            </a:pPr>
            <a:r>
              <a:rPr lang="ar-SA" sz="2400" dirty="0">
                <a:latin typeface="Adobe Arabic" pitchFamily="18" charset="-78"/>
              </a:rPr>
              <a:t>رابعا: إكمال الجدار الفاصل بطريقة تضمن الأمن للإسرائيليين، والحفاظ على المستوطنات.</a:t>
            </a:r>
          </a:p>
          <a:p>
            <a:pPr algn="just">
              <a:lnSpc>
                <a:spcPct val="150000"/>
              </a:lnSpc>
            </a:pPr>
            <a:r>
              <a:rPr lang="ar-SA" sz="2400" dirty="0">
                <a:latin typeface="Adobe Arabic" pitchFamily="18" charset="-78"/>
              </a:rPr>
              <a:t>خامسا: الحفاظ على كامل القدس عاصمة لإسرائيل.</a:t>
            </a:r>
          </a:p>
          <a:p>
            <a:pPr algn="just">
              <a:lnSpc>
                <a:spcPct val="150000"/>
              </a:lnSpc>
            </a:pPr>
            <a:r>
              <a:rPr lang="ar-SA" sz="2400" b="1" dirty="0">
                <a:latin typeface="Adobe Arabic" pitchFamily="18" charset="-78"/>
              </a:rPr>
              <a:t>من أهم قيادات الحزب  :</a:t>
            </a:r>
            <a:endParaRPr lang="ar-SA" sz="2400" dirty="0">
              <a:latin typeface="Adobe Arabic" pitchFamily="18" charset="-78"/>
            </a:endParaRPr>
          </a:p>
          <a:p>
            <a:pPr algn="just">
              <a:lnSpc>
                <a:spcPct val="150000"/>
              </a:lnSpc>
            </a:pPr>
            <a:r>
              <a:rPr lang="ar-SA" sz="2400" dirty="0">
                <a:latin typeface="Adobe Arabic" pitchFamily="18" charset="-78"/>
              </a:rPr>
              <a:t>آرييل شارون ، أيهود اولمرت ، تسيبي ليفني، شمعون بيريز ، حاييم رامون، شاؤول موفاز ، موشيه ديختر</a:t>
            </a:r>
            <a:r>
              <a:rPr lang="ar-SA" dirty="0">
                <a:latin typeface="Adobe Arabic" pitchFamily="18" charset="-78"/>
              </a:rPr>
              <a:t>.</a:t>
            </a:r>
          </a:p>
        </p:txBody>
      </p:sp>
    </p:spTree>
    <p:extLst>
      <p:ext uri="{BB962C8B-B14F-4D97-AF65-F5344CB8AC3E}">
        <p14:creationId xmlns:p14="http://schemas.microsoft.com/office/powerpoint/2010/main" xmlns="" val="371755984"/>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38</a:t>
            </a:fld>
            <a:endParaRPr lang="ar-BH"/>
          </a:p>
        </p:txBody>
      </p:sp>
      <p:sp>
        <p:nvSpPr>
          <p:cNvPr id="5" name="Rectangle 4"/>
          <p:cNvSpPr/>
          <p:nvPr/>
        </p:nvSpPr>
        <p:spPr>
          <a:xfrm>
            <a:off x="2071670" y="3929066"/>
            <a:ext cx="5715040" cy="707886"/>
          </a:xfrm>
          <a:prstGeom prst="rect">
            <a:avLst/>
          </a:prstGeom>
          <a:solidFill>
            <a:schemeClr val="bg1">
              <a:lumMod val="7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4000" b="1" dirty="0">
                <a:solidFill>
                  <a:sysClr val="windowText" lastClr="000000"/>
                </a:solidFill>
                <a:latin typeface="Adobe Arabic" pitchFamily="18" charset="-78"/>
              </a:rPr>
              <a:t>تسيبي ليفني</a:t>
            </a:r>
            <a:endParaRPr lang="ar-JO" sz="4000" dirty="0">
              <a:solidFill>
                <a:sysClr val="windowText" lastClr="000000"/>
              </a:solidFill>
            </a:endParaRPr>
          </a:p>
        </p:txBody>
      </p:sp>
      <p:pic>
        <p:nvPicPr>
          <p:cNvPr id="6" name="Picture 2" descr="http://www.doualia.com/wp-content/uploads/2009/12/Ahmed-Aboul-Gheit-Tzipi-Livni.jpg"/>
          <p:cNvPicPr>
            <a:picLocks noChangeAspect="1" noChangeArrowheads="1"/>
          </p:cNvPicPr>
          <p:nvPr/>
        </p:nvPicPr>
        <p:blipFill>
          <a:blip r:embed="rId2" cstate="print"/>
          <a:srcRect/>
          <a:stretch>
            <a:fillRect/>
          </a:stretch>
        </p:blipFill>
        <p:spPr bwMode="auto">
          <a:xfrm>
            <a:off x="3214678" y="1357298"/>
            <a:ext cx="2993440" cy="2188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549776792"/>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39</a:t>
            </a:fld>
            <a:endParaRPr lang="ar-BH"/>
          </a:p>
        </p:txBody>
      </p:sp>
      <p:sp>
        <p:nvSpPr>
          <p:cNvPr id="5" name="Rectangle 4"/>
          <p:cNvSpPr/>
          <p:nvPr/>
        </p:nvSpPr>
        <p:spPr>
          <a:xfrm>
            <a:off x="285720" y="1285860"/>
            <a:ext cx="8215370" cy="3416320"/>
          </a:xfrm>
          <a:prstGeom prst="rect">
            <a:avLst/>
          </a:prstGeom>
        </p:spPr>
        <p:txBody>
          <a:bodyPr wrap="square">
            <a:spAutoFit/>
          </a:bodyPr>
          <a:lstStyle/>
          <a:p>
            <a:pPr algn="just">
              <a:lnSpc>
                <a:spcPct val="150000"/>
              </a:lnSpc>
              <a:buFont typeface="Wingdings" pitchFamily="2" charset="2"/>
              <a:buChar char="Ø"/>
            </a:pPr>
            <a:r>
              <a:rPr lang="ar-SA" sz="2400" dirty="0">
                <a:solidFill>
                  <a:srgbClr val="003366"/>
                </a:solidFill>
                <a:latin typeface="Adobe Arabic" pitchFamily="18" charset="-78"/>
              </a:rPr>
              <a:t>وُلدت في </a:t>
            </a:r>
            <a:r>
              <a:rPr lang="ar-SA" sz="2400" dirty="0">
                <a:solidFill>
                  <a:srgbClr val="003366"/>
                </a:solidFill>
                <a:latin typeface="Adobe Arabic" pitchFamily="18" charset="-78"/>
                <a:hlinkClick r:id="rId2" tooltip="تل أبيب"/>
              </a:rPr>
              <a:t>تل أبيب</a:t>
            </a:r>
            <a:r>
              <a:rPr lang="ar-SA" sz="2400" dirty="0">
                <a:solidFill>
                  <a:srgbClr val="003366"/>
                </a:solidFill>
                <a:latin typeface="Adobe Arabic" pitchFamily="18" charset="-78"/>
              </a:rPr>
              <a:t> عام </a:t>
            </a:r>
            <a:r>
              <a:rPr lang="ar-SA" sz="2400" dirty="0">
                <a:solidFill>
                  <a:srgbClr val="003366"/>
                </a:solidFill>
                <a:latin typeface="Adobe Arabic" pitchFamily="18" charset="-78"/>
                <a:hlinkClick r:id="rId3" tooltip="1958"/>
              </a:rPr>
              <a:t>1958</a:t>
            </a:r>
            <a:r>
              <a:rPr lang="ar-SA" sz="2400" dirty="0">
                <a:solidFill>
                  <a:srgbClr val="003366"/>
                </a:solidFill>
                <a:latin typeface="Adobe Arabic" pitchFamily="18" charset="-78"/>
              </a:rPr>
              <a:t>. كان والداها إيتان وسارة ليفني من أفراد منظمة الأرغون</a:t>
            </a:r>
          </a:p>
          <a:p>
            <a:pPr algn="just">
              <a:lnSpc>
                <a:spcPct val="150000"/>
              </a:lnSpc>
              <a:buFont typeface="Wingdings" pitchFamily="2" charset="2"/>
              <a:buChar char="Ø"/>
            </a:pPr>
            <a:r>
              <a:rPr lang="ar-SA" sz="2400" dirty="0">
                <a:latin typeface="Adobe Arabic" pitchFamily="18" charset="-78"/>
              </a:rPr>
              <a:t>انضمت في صباها إلى حركة "</a:t>
            </a:r>
            <a:r>
              <a:rPr lang="ar-SA" sz="2400" dirty="0">
                <a:latin typeface="Adobe Arabic" pitchFamily="18" charset="-78"/>
                <a:hlinkClick r:id="rId4" tooltip="بيتار (حركة صهيونية)"/>
              </a:rPr>
              <a:t>بيتار</a:t>
            </a:r>
            <a:r>
              <a:rPr lang="ar-SA" sz="2400" dirty="0">
                <a:latin typeface="Adobe Arabic" pitchFamily="18" charset="-78"/>
              </a:rPr>
              <a:t>" اليمينية</a:t>
            </a:r>
          </a:p>
          <a:p>
            <a:pPr algn="just">
              <a:lnSpc>
                <a:spcPct val="150000"/>
              </a:lnSpc>
              <a:buFont typeface="Wingdings" pitchFamily="2" charset="2"/>
              <a:buChar char="Ø"/>
            </a:pPr>
            <a:r>
              <a:rPr lang="ar-SA" sz="2400" dirty="0">
                <a:latin typeface="Adobe Arabic" pitchFamily="18" charset="-78"/>
              </a:rPr>
              <a:t>اشتغلت في "</a:t>
            </a:r>
            <a:r>
              <a:rPr lang="ar-SA" sz="2400" dirty="0">
                <a:latin typeface="Adobe Arabic" pitchFamily="18" charset="-78"/>
                <a:hlinkClick r:id="rId5" tooltip="موساد"/>
              </a:rPr>
              <a:t>الموساد</a:t>
            </a:r>
            <a:r>
              <a:rPr lang="ar-SA" sz="2400" dirty="0">
                <a:latin typeface="Adobe Arabic" pitchFamily="18" charset="-78"/>
              </a:rPr>
              <a:t>" (وكالة الاستخبارات الإسرائيلية)، حيث قامت بالعديد من العمليات الخاصة منها قتل شخصيات فلسطينية</a:t>
            </a:r>
          </a:p>
          <a:p>
            <a:pPr algn="just">
              <a:lnSpc>
                <a:spcPct val="150000"/>
              </a:lnSpc>
              <a:buFont typeface="Wingdings" pitchFamily="2" charset="2"/>
              <a:buChar char="Ø"/>
            </a:pPr>
            <a:r>
              <a:rPr lang="ar-SA" sz="2400" dirty="0">
                <a:latin typeface="Adobe Arabic" pitchFamily="18" charset="-78"/>
              </a:rPr>
              <a:t>عملت خادمة تحت اسم مستعار، في بيت عالم ذرة عراقي وقامت باغتياله بالسم</a:t>
            </a:r>
          </a:p>
        </p:txBody>
      </p:sp>
    </p:spTree>
    <p:extLst>
      <p:ext uri="{BB962C8B-B14F-4D97-AF65-F5344CB8AC3E}">
        <p14:creationId xmlns:p14="http://schemas.microsoft.com/office/powerpoint/2010/main" xmlns="" val="211028682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4</a:t>
            </a:fld>
            <a:endParaRPr lang="ar-BH"/>
          </a:p>
        </p:txBody>
      </p:sp>
      <p:sp>
        <p:nvSpPr>
          <p:cNvPr id="174081" name="Rectangle 1"/>
          <p:cNvSpPr>
            <a:spLocks noChangeArrowheads="1"/>
          </p:cNvSpPr>
          <p:nvPr/>
        </p:nvSpPr>
        <p:spPr bwMode="auto">
          <a:xfrm>
            <a:off x="714348" y="857232"/>
            <a:ext cx="8286744"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 typeface="Wingdings" pitchFamily="2" charset="2"/>
              <a:buChar char="§"/>
              <a:tabLst/>
            </a:pPr>
            <a:r>
              <a:rPr kumimoji="0" lang="ar-JO" sz="2400" b="0" i="0" u="sng" strike="noStrike" cap="none" normalizeH="0" baseline="0" dirty="0">
                <a:ln>
                  <a:noFill/>
                </a:ln>
                <a:solidFill>
                  <a:schemeClr val="accent2">
                    <a:lumMod val="75000"/>
                  </a:schemeClr>
                </a:solidFill>
                <a:effectLst/>
                <a:latin typeface="Simplified Arabic" pitchFamily="18" charset="-78"/>
                <a:ea typeface="Calibri" pitchFamily="34" charset="0"/>
                <a:cs typeface="Simplified Arabic" pitchFamily="18" charset="-78"/>
              </a:rPr>
              <a:t>القائمة المشتركة"العربية</a:t>
            </a:r>
            <a:r>
              <a:rPr kumimoji="0" lang="ar-JO" sz="2400" b="0" i="0" u="none" strike="noStrike" cap="none" normalizeH="0" baseline="0" dirty="0">
                <a:ln>
                  <a:noFill/>
                </a:ln>
                <a:solidFill>
                  <a:schemeClr val="accent2">
                    <a:lumMod val="75000"/>
                  </a:schemeClr>
                </a:solidFill>
                <a:effectLst/>
                <a:latin typeface="Simplified Arabic" pitchFamily="18" charset="-78"/>
                <a:ea typeface="Calibri" pitchFamily="34" charset="0"/>
                <a:cs typeface="Simplified Arabic" pitchFamily="18" charset="-78"/>
              </a:rPr>
              <a:t>": نشأت في عام 2015 بقيادة أيمن عودة وهي عبارة عن  إئتلاف بين الأحزاب العربية (</a:t>
            </a:r>
            <a:r>
              <a:rPr kumimoji="0" lang="ar-SA" sz="2400" b="0" i="0" u="none" strike="noStrike" cap="none" normalizeH="0" baseline="0" dirty="0">
                <a:ln>
                  <a:noFill/>
                </a:ln>
                <a:solidFill>
                  <a:schemeClr val="accent2">
                    <a:lumMod val="75000"/>
                  </a:schemeClr>
                </a:solidFill>
                <a:effectLst/>
                <a:latin typeface="Simplified Arabic" pitchFamily="18" charset="-78"/>
                <a:ea typeface="Calibri" pitchFamily="34" charset="0"/>
                <a:cs typeface="Simplified Arabic" pitchFamily="18" charset="-78"/>
              </a:rPr>
              <a:t>الجبهة الديمقراطية للسلام والمساواة، التجمع الوطني الديمقراطي، الحركة العربية للتغيير، الجناح الجنوبي للحركة الإسلامية).</a:t>
            </a:r>
            <a:endParaRPr kumimoji="0" lang="ar-SA" sz="2400" b="0" i="0" u="none" strike="noStrike" cap="none" normalizeH="0" baseline="0" dirty="0">
              <a:ln>
                <a:noFill/>
              </a:ln>
              <a:solidFill>
                <a:schemeClr val="accent2">
                  <a:lumMod val="75000"/>
                </a:schemeClr>
              </a:solidFill>
              <a:effectLst/>
              <a:latin typeface="Arial" pitchFamily="34" charset="0"/>
              <a:cs typeface="Arial" pitchFamily="34" charset="0"/>
            </a:endParaRPr>
          </a:p>
        </p:txBody>
      </p:sp>
      <p:pic>
        <p:nvPicPr>
          <p:cNvPr id="174085" name="Picture 5" descr="http://nida48.com/uploads/1392015-120759PM-1.jpg"/>
          <p:cNvPicPr>
            <a:picLocks noChangeAspect="1" noChangeArrowheads="1"/>
          </p:cNvPicPr>
          <p:nvPr/>
        </p:nvPicPr>
        <p:blipFill>
          <a:blip r:embed="rId2"/>
          <a:srcRect/>
          <a:stretch>
            <a:fillRect/>
          </a:stretch>
        </p:blipFill>
        <p:spPr bwMode="auto">
          <a:xfrm>
            <a:off x="2928926" y="3000372"/>
            <a:ext cx="4214842" cy="2732623"/>
          </a:xfrm>
          <a:prstGeom prst="rect">
            <a:avLst/>
          </a:prstGeom>
          <a:noFill/>
        </p:spPr>
      </p:pic>
    </p:spTree>
    <p:extLst>
      <p:ext uri="{BB962C8B-B14F-4D97-AF65-F5344CB8AC3E}">
        <p14:creationId xmlns:p14="http://schemas.microsoft.com/office/powerpoint/2010/main" xmlns="" val="3281184290"/>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40</a:t>
            </a:fld>
            <a:endParaRPr lang="ar-BH"/>
          </a:p>
        </p:txBody>
      </p:sp>
      <p:sp>
        <p:nvSpPr>
          <p:cNvPr id="5" name="Rectangle 4"/>
          <p:cNvSpPr/>
          <p:nvPr/>
        </p:nvSpPr>
        <p:spPr>
          <a:xfrm>
            <a:off x="571472" y="1071546"/>
            <a:ext cx="8001056" cy="3901837"/>
          </a:xfrm>
          <a:prstGeom prst="rect">
            <a:avLst/>
          </a:prstGeom>
        </p:spPr>
        <p:txBody>
          <a:bodyPr wrap="square">
            <a:spAutoFit/>
          </a:bodyPr>
          <a:lstStyle/>
          <a:p>
            <a:pPr algn="just">
              <a:lnSpc>
                <a:spcPct val="150000"/>
              </a:lnSpc>
              <a:buFont typeface="Wingdings" pitchFamily="2" charset="2"/>
              <a:buChar char="Ø"/>
            </a:pPr>
            <a:r>
              <a:rPr lang="ar-SA" sz="2400" dirty="0">
                <a:latin typeface="Adobe Arabic" pitchFamily="18" charset="-78"/>
              </a:rPr>
              <a:t>صعدت بسرعة في الحياة السياسية والحزبية رغم أنها بدأت متأخرة في الاشتغال بالسياسة بسبب الثقة التي منحها إياها </a:t>
            </a:r>
            <a:r>
              <a:rPr lang="ar-SA" sz="2400" dirty="0">
                <a:latin typeface="Adobe Arabic" pitchFamily="18" charset="-78"/>
                <a:hlinkClick r:id="rId2" tooltip="أريئيل شارون"/>
              </a:rPr>
              <a:t>شارون</a:t>
            </a:r>
            <a:r>
              <a:rPr lang="ar-SA" sz="2400" dirty="0">
                <a:latin typeface="Adobe Arabic" pitchFamily="18" charset="-78"/>
              </a:rPr>
              <a:t> أنتُخبت للكنيست لأول مرة عام </a:t>
            </a:r>
            <a:r>
              <a:rPr lang="ar-SA" sz="2400" dirty="0">
                <a:latin typeface="Adobe Arabic" pitchFamily="18" charset="-78"/>
                <a:hlinkClick r:id="rId3" tooltip="1999"/>
              </a:rPr>
              <a:t>1999</a:t>
            </a:r>
            <a:endParaRPr lang="ar-SA" sz="2400" dirty="0">
              <a:latin typeface="Adobe Arabic" pitchFamily="18" charset="-78"/>
            </a:endParaRPr>
          </a:p>
          <a:p>
            <a:pPr algn="just">
              <a:lnSpc>
                <a:spcPct val="150000"/>
              </a:lnSpc>
              <a:buFont typeface="Wingdings" pitchFamily="2" charset="2"/>
              <a:buChar char="Ø"/>
            </a:pPr>
            <a:r>
              <a:rPr lang="ar-SA" sz="2400" dirty="0">
                <a:latin typeface="Adobe Arabic" pitchFamily="18" charset="-78"/>
              </a:rPr>
              <a:t>أصبحت رئيسة لحزب كاديما 2009.</a:t>
            </a:r>
          </a:p>
          <a:p>
            <a:pPr algn="just">
              <a:lnSpc>
                <a:spcPct val="150000"/>
              </a:lnSpc>
              <a:buFont typeface="Wingdings" pitchFamily="2" charset="2"/>
              <a:buChar char="Ø"/>
            </a:pPr>
            <a:r>
              <a:rPr lang="ar-SA" sz="2400" dirty="0">
                <a:latin typeface="Adobe Arabic" pitchFamily="18" charset="-78"/>
              </a:rPr>
              <a:t>تولّت حقيبتي "التعاون الإقليمي" و"الزراعة". كما أُسِندت إليها حقائب "الاستيعاب" و"البناء والإسكان" و"العدل" و"الخارجية وأخيرا رئاسة الوزراء.</a:t>
            </a:r>
          </a:p>
          <a:p>
            <a:pPr algn="just">
              <a:lnSpc>
                <a:spcPct val="150000"/>
              </a:lnSpc>
              <a:buFont typeface="Wingdings" pitchFamily="2" charset="2"/>
              <a:buChar char="Ø"/>
            </a:pPr>
            <a:r>
              <a:rPr lang="ar-SA" sz="2400" dirty="0">
                <a:latin typeface="Adobe Arabic" pitchFamily="18" charset="-78"/>
              </a:rPr>
              <a:t>2009 صدر قرار في بريطانيا باعتقالها لارتكابها جرائم حرب في غزة </a:t>
            </a:r>
          </a:p>
        </p:txBody>
      </p:sp>
    </p:spTree>
    <p:extLst>
      <p:ext uri="{BB962C8B-B14F-4D97-AF65-F5344CB8AC3E}">
        <p14:creationId xmlns:p14="http://schemas.microsoft.com/office/powerpoint/2010/main" xmlns="" val="3133543970"/>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41</a:t>
            </a:fld>
            <a:endParaRPr lang="ar-BH"/>
          </a:p>
        </p:txBody>
      </p:sp>
      <p:sp>
        <p:nvSpPr>
          <p:cNvPr id="5" name="Rectangle 4"/>
          <p:cNvSpPr/>
          <p:nvPr/>
        </p:nvSpPr>
        <p:spPr>
          <a:xfrm>
            <a:off x="1571604" y="4143380"/>
            <a:ext cx="6715172" cy="769441"/>
          </a:xfrm>
          <a:prstGeom prst="rect">
            <a:avLst/>
          </a:prstGeom>
          <a:solidFill>
            <a:schemeClr val="bg1">
              <a:lumMod val="7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4400" b="1" dirty="0">
                <a:solidFill>
                  <a:schemeClr val="tx1"/>
                </a:solidFill>
                <a:latin typeface="Adobe Arabic" pitchFamily="18" charset="-78"/>
              </a:rPr>
              <a:t>الليكود</a:t>
            </a:r>
          </a:p>
        </p:txBody>
      </p:sp>
      <p:sp>
        <p:nvSpPr>
          <p:cNvPr id="193538" name="AutoShape 2" descr="نتيجة بحث الصور عن الليكود"/>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193540" name="AutoShape 4" descr="data:image/jpeg;base64,/9j/4AAQSkZJRgABAQAAAQABAAD/2wCEAAkGBxMTEhUTExMVFhUXFxgYFhgYGRgXFxcWFxUXFxgVFxgdISggGBolHhcVITEhJSkrLi4uGB8zODMtNygtLisBCgoKDg0OGhAQGy0mICUtLS0tLS0tLS0tLS4wLS0tLy0tLS0tLS0tLS0tLS0tLS0tLS0tLS0tLS0tLS0tLS0tLf/AABEIALcBEwMBIgACEQEDEQH/xAAcAAABBAMBAAAAAAAAAAAAAAAGAwQFBwABAgj/xABUEAACAQIDBAcCBgwLBgYDAAABAgMAEQQSIQUGMUEHEyJRYXHwgZEyUqGx0eEUI0JTcnOSk7KzwdIVFyQlMzVUYoKi8WR0g8LT4hY0Q2OEwyY2o//EABsBAAIDAQEBAAAAAAAAAAAAAAECAAMEBQYH/8QAMhEAAQQBAwIDBwQCAwEAAAAAAQACAxEEEiExBUETUXEUImGBkbHBMqHR8CPxM0LhBv/aAAwDAQACEQMRAD8AGAPXq9dZfVvqrYXw+T6q6t4fJ9VfSFzk2xxIW4+b6qOMP0VYhkVvsqMZlBtkbS4vag2eMFSCNPL6qtvC9I+ASNFZ3uFUG0bHUADurkdUfks0mC/jQtWMruhr+KfE/wBqi/Iauk6KsSD/AOZhP+FvoolbpR2cOLyfmn+ijOJwyhhwIBHkReuK/qGbH+o16hXBrSqUwO4eJmlxESSxAwOEYnNqWUPcWXuIp/8AxWYz7/B/n/dp+d9YMBjsekqSMXmRhkC8okFjcini9LuEIv1M/uT96r35ecTbOKHl5JQG1uoP+K7G/f4Pe/7lMcTuJiRio8N1sWaSN5A3aKgIQCD2b31FWzu1txMbAuIjVlViwAcDN2WKnhccqGt69rw4XaeFmnYqn2PMt7FtWZLaAX5VXF1HKLiwnej270iWtq0NfxWYz7/B/n/dpltfcLFQCK8kJMsqxC2bRnvYns8NKt/ZO048TEs0RJja+UlSt7G17EA2uKEN7N4cPJicLhUe80eNhLrlYWAvfUix+EOFCLqWWXUT67KFraQyei3G/fsP73/crD0W4379h/e/7lXATQRszpMws80cCxThpHCKSEsCe/tXtSs6jmPBLTwiWtCGI+i/GC5aWAjzf9yg1o/XoV6Ok4HyPzV5owktxXU6VmyT6hIeKr90kja4U1u1uliccsjwtEoRspzlgbkX0sp0qZ/isx/3zDflP/06f9HG8OFwcUyzSZC7hhoTplA5UW/xi7N/tH+ST6KzZeTmMlc1gNdtkzdNIC/isx/3zDflv/06hN6t08RgUjaVoj1hKjISdRbjdR31eOwtuwYtGfDyZ1VspNmWzWBtY25EUB9NxGTCX++P3dy1Tj9RyHShjz/aTFoq0Pjos2h8bDflv/06bbZ3ExWFgaeYwlVIByMxPaIUaFBzIqydgdIGFxUyYeMSh2BtmVQvZUsdQx5A076Q4M+zcUO6PNy+4Ib9lBnUclkrWyeYQLQQqe3f3LxmNiM0HU5MxXtsVNxa+gU6a1J/xW7R/wBn/OH9yp7ov3nweGwZjmnVH612sQeBC2Og8KLv/Huzf7XH7m+imnzctshDRt6FSgqvbor2l/s/5w/uVF7U3IxUM8GHfqusnJCWYlbjjmOXT3Gr92VtSHEx9bBIJEuRmHC44jWq/wCkraKYfaWz5pL5Iw7NYAm2YDQX1quDPne8sd5H7IkVwhZOibaIPHDfnG/6dNMfuJi48RBhj1PWThylmOX7WMzZjl008DV2bubeixsXXQ5smYr2hlN1tfS/jQtvrtCKDamzpZnCIqYi7EXAugUXt4kUIuoZGosPkfrSjh3QWeivaPfhvzjfuVz/ABV7R/2f8437lWb/AOP9m/2uP3N9FOtmb3YLESCKHEI8jXsovc2Fzy7qU9QyxyP2KlBVLiejbHQxPLJ1GVFLHK5JsoubdihQx+Hr3V6J3xa2AxZ/9iX9A15zw0uldfpeY+dpEireKKwrWivr0KcFPEfJ9NclfWn012KSWm+X16FZSpTx+b6a3UpSwpXJ4fJ/21mTw+T/ALa3l9afRWx69WoqpNccvYP0fVVt7H6PNnvBC7Qks0aMT1kmpKgk2vVTY9ewa9B7A/8ALQfio/0BXC63I9gYWkjnhXRblUPv/syKDFzQxLlRcthe9ropOpN+JNX/ALO/oo/wF/RFUR0pMf4RxHkn6pfGr22aftMf4CfojxrndQdqhiJ5r8BWMG6Et1sLG+0dqF0ViJYbZgDb7Vyve1M+mDDxpgkKxoD1yi4UD7h+dqkt0T/OG1PxsP6rzpXpD2E+NhghTgcQhdviRhXzN8uniRWZsmidpvivsjWyS6J0I2bFcWu0hHkZG1oP6cv6bD/i3/SFWzhcOkUaxoAqIoUDkFUVQnSNvB9mYosn9FGCkfiL6v7T8lqtxAZcgvA23/dQ7Cle+yoFjhiRAAqooAHIBRVMY0f/AJB/8tP+WrswX9Gn4K/MKpTGf/sH/wAtP+XxpcPdz/QqO4V3ycD5GvOu5Y/nDCfjl+evRUnA+R+avO25R/nDCfjl9cas6f8A8cnp/Kj+V6Hm+CfI/NXmTCDSvTc57LeR+avMuCOnr6a09E/U75flCRHPRzurh8as5nznI6hcrldCCTexpfpD3RwuDgjeEOC0mU5nLaZWPM+FS3Qx/R4n8Yn6PnSvTU38lg/H/wD1vQfPIM7TZq+PkpQ0rOhVbYSb8ef1cfjTHp0P2vC/hyforT/oVP8AJJvx5/Vx+NL9IuB6/FbMi5Gdy34KBXb5FNY3kNyyfX7Jv+qS3J6OVwskeJlmZ5VFwqgKillIIOpLaE91GW3YOsw08fxopF96Ed9M98to9Rg5Zb2y5Le2RR+2pniPAj56yvke8iRx/o/2m+Cpbo43Gw+OwrTTNKGEhQBGUCwVDwIOvaNJdIm6UGB6kQlz1ge+cg/ByWta3xjRr0Qw5MJMnxcVKv5IQfsqD6cGscJ5Tf8A110YJ3+1ab232+SQi22iHofFtmr+Ml/T86Fum8fb8N+Lf9MUV9EX9Wp+Ml/TNR+/OwFx20sNA7si/Y8r3W17q6aagjnVDHhmW5x4Fo9gnXQ2LbP/AONJ/wAvjTDpG2UmK2ls7DyFgkizhipAbRQ2hNxxUUYbq7ATAwdQjs4zM12te7ctABQ7vP8A13sz8HEfq2qkPDpnOb8fsj2UdtboqwUcEsivPmSN2F3Qi6qSL9nhpQX0Tx22pD+BL+rNXbvMbYPEn/2Jf1bVSPRAb7Ti/Fy/oVpglc+B+rf/AEp3Vyb8n+bsZ/u8v6Brzbgk53+X669Jb9H+bsX+Ik/QNecsKfXo1q6MOfVI8p/651o+uNazevQrhvXq1emtU0uvXOsrm/r0K1UtSlLevWta19f612tdWo2qQVxb16NEqb/42JFRBCVVQoujXsBYa56F5pCCAFLEmwABJJ5AAcTTj7BxX9kxH5qT92suQyB9CWvmrBfZMdrbRlxM7zzZc72vlBA0AUWFzyFGCdI2NVFCrAQABqrchb49DH8FYn+yYj81J+7S8ezsRY3w04sOcUn7tUuixXtDDRA4TWeUedE2Oknlx08oAeR4icosNFYaAnuAog6QN4JcFh1liCFmkCWcEixVjyI10qptkbQxkSscKs6q/ExozAlbjjl5a0ltbFbTxChJlxUihswBie19RfRfE1yJsBon16hp8vkrGu2pSu1ukXGTwvCViQOLFkDBsp4gEubX4UKQR8vXz08g2fiL2OHn/NyfRXSQyZmVYpSy/CARiR3XA4V14I4Ix7lBK4lFx6SMYqgKkBAAGqty/wCJQmu2JTjDjCE6zrBJbXJmFtLZr20767ME39nm/NyfRSEuHkDZeqkzEXAyte3fbjbxoMx8VpJbQ80tngoum6TsbY2jg9z/AL9Bmw8W0EqSrYsjBhfUXHf2uFLmGX7xN+Q/0Un9jS/eJvzb/RUZDjR3poXyjbu6MMT0m4yxHVwWII4Pz/x0BYXs8fXy1KdRJlu0cijvZWA95prNHYGrIsaGO3RBTV2KIN3N8HwausSxtnIJzX4gW0swptvdvfPjUSOVI1VHzjJe5Niut2OmpqwdwN28JLgIJJMNE7sGuzKCx+2MBc+VqDuk3Z8cOMVIYcqdUpsinLcs4PDnoK5jZ8eXIILacO/psn0kBM91t85sFE0cSRsGbP2r3vYDkw7hS+K6R8U88UxigvEHCizW+2AAk9q99OXeaGo4mP3Lfkmm5UngjHyBNa34uM46yBaIKJt6N+8TjMO0DxxKrFSSma/ZNwNWPMCn8PSxi1VR1MBsALnPc2Fr/CoNaJgLkMPMEU3W54Kx8gTSuwsfSAQKRCMd3+kObDLKFgjbrJnmOrCzSEEqPDSozfHeuTHtEXiWPq81spJvny3vf8GoIkra4OvAWINbMn91vcaAxsdrtQ5Q3Rnuzv7Jg8OIEhRwCxuWIPaN+VJ4jpFmbGR4r7HjDJE8QW7EEOwYm9r30FCSzDuPuP0VzLKt/X0UX4uM4l9CzyhZVgnpdxP9li/Kf6Kgto9IUsuMw+LMMYaAOFUFsrZwQbm1+dCskgI8KTRAeFUexwA+6E4+KPNqdLM8sMkRw0QEiMhIZ7gMpW40460L7n7YbBzriFQOwVlsbgWYWPComWw0rcUoHl68KaPGhZY7HlQ8bI92/wBJ888EsBw0aiRGQsGa4DC1wLUBYe9OVYNp6+as6m3r6q1QYscZuPhV6vNdeuA+iuSPVh9FdEevQrkj16Fbkq1l9W+qsrLevQrKiinEpQCk1roH1p9FOVmKd7Hhvi8Me6aM/wCYeFX1mrzs4ZpI40Ni7qoPcWYAHQeNGZ6LsUTri19z1werQxPe0vfp28rWiEuAVrXrif4LeR+byqgN2kZdpYZC7G04U6mxsxHD2Vf+IHZb8E93dXFysX2d4bdrQ12oIQ6NcfEuz4g0sakGS4LKCPtjHgaKP4Vg+/xflr9NVbuFuDhcZg1nlMudnkBCsAtlcqPuSeVQnSVuxBg3jSHNZ0LHMcxuGtpoKvMEU0zgHG9+yUEgK91a4uDcHgaEt1z/ADjtP8KD9WaINiX+x4dP/Sj7/iDwqmt5sK022nhDlBJNGpKkjQol+HO16ox49Rey+35CLjwVedDGKb+eIR/scv62OiCSMLEVXQKhA8gthVM9D0jNtAlmZj9jvxJP3cffSwR21774H3Rd2V1u4AuSAO8mwriLFIxsrqx7gwJ+SoDpI/q3E/gD9NarroUX+Wy6f+gf1iUI8fVE6S+ESd1YfSS9tnTn8D9YtUoGzCrm6Uv6sn/4f61Ko3DOfX+ld3ojv8Rb8fwFXIN7V69Hkirs+BSyggNfUffGokGIT46+8V5vlAbiPXurWw8PfGYYKNevi/WKe6qMvpOkuk1cknj/ANUa8r0rVX9Fm8QEsuDewzO7xH+9c50+S49tWga8/bkbElxeOHVkqkcnWO40ygPcAG3wjy9vdXOxQ0xyB3G35Tu5CuDfnYX2XhWVR9tTtxfhAfB/xC493dUH0ND+RScv5Q+n+CPQ0d3Pd691Mtm7OSAy9WLCWQysOQZlUNbTmVv5k1SJz4JiPF2Ea3tCG/Y/nPZP4x/njo+t4VSXStvDHiMTEuHY3gzgyKdM7FfgMNdMvHxoPfa+K/tM/wCdk+mtzcF8sTTdUPygCvTuXwoL2ew/hzFLYa4WE8Pit5f3qldxJmbZ+FZiWYxKSzG5J7yTqTQ9hZbbxSj42EA93VmsLGkF4+B+6J7J10swj7AJsNJoeQ5vbu8aMhEvcPcPoqH3w2M2LwxgVgpLxNc8AEkVjpzNgdKmiwGp4D130hdbAPifwj3QV0awj+XsQNcdMBoOAtpSO+7D+E9kpYf0sjHTuCjup/0akGDEOpBD4zEsCOYMlgR3iwFQ2+D325s1fign8ov+7WjczO9D9ko4CPscg6qTQfAbl/dPhXmPDy5lHr9lendpf0Mn4D/omvLeBGg9cq6PRXEFw9PyleE7y+vQrDH69Cl1j9aVvqvL5K9LSp1Jt1fh691ZTrqvL3itUdKGpSWX16FbC+vQrLerfVWwPXoVFStYVf5Thvx0X6xfCvQ1UBgyqyxuwuEdW0/usD3eFWPP0n4ReMc/5K/TXA6xjSyvaWNvZXwvA5VabvtfasX+9H9M+FegJx2W8j81ed9hY1ExiYhlOVZussBrYsTbuvrVn4vpQwgVh1c/A/cr3edZ+oYsz3Nc1tilY1wGyc9EX9Wx/jJf1jVFb/bCbGbSwcI+B1TNIe6MOL+08B4mpTog/qyP8OX9a1SO8u9uGwMiLMrl3UkFFU9kG1iSQeNc+3jIdoFndP2U9ZY05KiL5BVUfIABVHYbaS4jbccyDsviFy35gAKD7bX9tTe/HSHHicP1GGEi5zaRmAXsfFFjz5+HnQfu1OsOJhme+WNwxtYmw7ta34eDIGOcRuRwlc4L0NivgP8Agt8xqlehj/z5/wB3f9OOjXGdJuDysMs1yCPgDmPOq76ONrxYPEGaUMQY2Tsi5uWQ8NNOyaqx8SYRSNLTdIkjlWz0kf1bifwR+mtV70KD+WTfiD+sSpbfPpAwuIwc0Eay53AAzIANGB1N/Chro423Fg5nllDkNHl7IBN8ynw7qeDFl9mezSb8voiSLtWT0q/1ZP5x/rUqjsMKsffzf3C4rByQRCXOxS2ZAB2XVjrc8hVc4UcPX7K3dIifG0h4o2g7dLStYevoo46Jd2jLL9myDsRkiL+89rFvJbkeflQYIkYqHvluM1uOW+ttONr1bGE6QtmwRrEglVEUKoEZ0Aq7q3jFmmNpN+SgpEG+O2lwmEllJGbKVjHxpGBCgfP5A0N9DMQGAJAFzM9zpc2CgXquN9952x8+bVYU0iU93Nj/AHj8gsKLOj7fLC4PCdVMXDdY7dlcws1rc/CuOcGRuPsLJO6a97RTvNvJ9iY/CK5tDMjo/wDdOZcj+wkg+BPdRNtDCiWJ4iSA6lSVNiMwtcEHjVKdJm80GNlgMBYhFcNmUrqxUi1zrwop3V6SYI8KiYpn6xBlzBS2ZR8FiQeNtD5VW/Ck8Jr2jccjuparTaOy2w80kEnw0ax4ajirDXgRY+2kZYND3ez6aKukjePBYx4pcOX60XWQlSoKcV4nUg395oVDXFr/AC/XXosM+JENQopdO6v7cT+rsL+JT5vOhJprbygfGhy//wAS3f4U43a3/wADh8JBFJI4ZI1Vuw51AtxF70J4nevDNttMart1AABbKwP9CyHs8eJrz4xpRLJbTuDSbsFb28AnOGlGGNp8p6vUfC5cTb31WmP2fvFLG0bm6sLMA8Ckg8RcEGiv+M7Zv39/zUv0Vg6T9mff2/NS/u1njbNHto+oRNJ90ebHkwmBjhmAEgLswBBAzOSNQbcLVWfSziz/AAn2GIMcUYuDYq3abiOBswox2z0rYNIycOWmkt2RlZVB72LW08qp7EYp5pXmka7uxZj4n26DlbuFbun48hlMjxSVx2TmTH4gg/yiex5da9vnplhorevrp7Fw+v666sPR+uvSsga02AqC5dKfV/8AurCfH5f+6tZvXo1otVyVdZvH5f8AurKTz+tayopSkPXKugPWlcBvXo11m9ejQVK6FcTIDy+at5/Xo1vN4+vfQRCaJDY8P0aVkS/L9H6aVzevRrM3r0aidEO7u+0mCw4gSBHALEEtY9ok8B51C727xSY6WN3jWPIpUBSTe5vfW1IX9ejXLRD1/rWQYUIk8QDdMHkCk2jgvz+f6aXjhtz+f6a7Vbevrrq/r0a1UBwgSk5Ywe6kVwwFOS3r0a1m9ejRpEFIS4YH0KTTDkEacdb6W9fRT2KZQdRc24X08CddR4VkkxY3JufXjoPCl5Oya6CZTYe/L5q4SK1OdnbPGJmKyzNEgYKoU/COlzfXvAqY27spMOUEcplR1uGJBIIOUqSCL2I+WufF1OOTKOOGmx39FodC5sYkPChMhy5raXK30+EBe3u1Hfr3GyUgB7vkp9BiChNrWOjA6qw7iL6/OOVqTxOQnsXXTVScwBvyN7keevnxrogm6P1VWoFRvU+tPppZV9ejShU+j9dcG/r/AFpg0BG7SEkPr0awJ69GlSaTZqAaLTBN3h9ejSkYtz+X66wt69GtZ/H5frqBrRuEy2+vMe+m7R+XvpVpPV/rpNpPXo0rw13Ki5ZfKkjH5UoZPXo1wz+vRqpzGFFcFKURyOZ9e2uC9c56QNaOFKT5MaR/qfprr7OHiPXnTC9aan8UpTG1SH2QDzHvrC/iPePoqMNZej4pQ8MKSv5VlR3WHvPvNZU8VDwz5ozw2zJG49gd7X+QDUmpj/wnIYzIhY24ho3j9gJ/bapLdLaU00zYhxnCIygDiD2SMo5XudfOjPZ2OkkYBocqNmVrsLrpp2bc/ktXnM7rGVFk+GKAHblaIMRrotTuVSxb16NbU073giyYqde6Vx/nPjTEGvUsdqYHeYtc8to0izYe5c06h2YRq3wbgsT4kC1h5mo7eDYMuEcJIAQdVZdVYD5j4GrXweIaOGFS0Y+1gX5Frdm3hUD0kQh8KJGZbqVsBqCxJFgfIk+yvLYnWZpMzw31pJqq4W6TGAZYVY1vN69GivdDdD7JXrpmyxXIUAgM9tCb20UHTx1qR3p3EWOIzYZiQi3dGNzYcWQ+Wtj9Vdp3U8Zs3gl2/wC3osvgu06kBZvXo1mb16NdYaFndUUG7EAXvbXmfCjrY26WFkuhdpHHwiGKgE9w+m9NmdQgxK8Q89gjHA6ThAeb16NSW7+x2xUvVIwU2JuQxFha9yOHHnTne7d84OUJfMjrmQnjxsQfEae8VKdGxIllYEaJqLkXvwueQvSZeYG4ZniPbb60mjiuTSVE7xbl43Co05ELoB2yrSEqoJ1K2vbXUihA7Ub40Pvl/dr0Ns/EPIGjPVG2ZXXMWIuoK38wdQa83YyCGNmS7yFSVJ+AlwSNBqxGneK81j9Rmc0lzyP76Lc6JoNEBF27eMdlzKVNz8IXyggjgzrx0OlqkekjbYzxIBGqBSwYlwGZtWVSqZTbz58ucvuZBBHgYpJkspB6uyFyCxLMVABPMHvPspff/ZmGbZ0jIpYxNGW0KG5ZRfkODXuORrBHkluRqbt8drV7xcdFVW22F70P+J/3a1DtaMuMxVb2XNmchQCSSQFueI93jTvdndaHFylTK8aKAz8GJU3AVdBZiRxN+dWE3RZs6RMqdarW0kWQsb+KsMp9gFdQ9Uc1wuR37fwswgsWAEA9cp1SQOvxlzgE8x2gD8lZnpNtkvhXlwzkM0UhBK8DdVYEX8GGnLhW44CxAA1Pl85Feqhl1QiR3lawuZ71BYwB5evdSbxDx9eypc7tYnq+tEeZBxKENYd5Fr28aktgbtrLbPz5cxz1tasU/VsWJodqsHbbdXx4sriQBx5oOeI+tKTKmrI/i3Zw4SXLINVVh2HU8LMNQeXA8Kr5wQbEWI0I7j3Vox8uLIB8M8JXhzDRTNr1wWp7XJXwq8tQD0yJpfBYdXYB5BGDwJF7nyuNPEmnqbGldDIsEpQC5cI5QDvzAWpXB4NVTOYRJaxLaHQnKFtb4XE2+muX1HIfDCXRkXdeivgAe6iltobrGOMOrlm7Ry5LfBXMRcE2OUE9x011Fxq9WQHmiKlY80DJlQDKuUADOLk2tp/pQVj9gTQi7JYWuNQbra9xbjbnasnTc10lslcL7KyWPTuBso0Gu6TtSkODMpN5BGosOV2NrnjyGldHKnGPHrcqmMLzQXLVoUb7I3dfBpFi1mWZJDkbJY2YagXPM6iwPEVKdJWxoBh0xKhRIXAJUW6xWB+EOBYW48eIPK2aHPEjgC2ge6JbQ5VaW9ehWVlbrpUq1Ze5wliZweyJFuEJ7RKAtfKNbAZ6LNiyi/XMcpY8DlBupuCbanTvqt9lYwhzK5N4wW49+lh4anTzqX2DipMRqkd1uQzNZb8soIte2uorwvUMl003jOAv4LpYzaZoC53o2TiOvlm6tmR3ZgyDOLE3F7ag243qBw8TO2VFZmPBVBY+4VYOCxxhlGHka5kVjGQeAXSw5ZtBTjZ+33+2x2UTqrEta2fKAQ2mpup9hrs4/wD9A8R6HMBIG29LHLhjVYK5wcU8OCifERlurZgQWsUSy5M/LS7Cx4Aj2C22NtSYsoLJ1aXCqL6X5EjibC16lNu7aD7MkVpAoedAxJ0ykXN/DsU/wnUxvDZ2QBVVEV0RCCLFhe2a97nU668a40kzvEMzdnE9tqtaom23SeAnexZH+xUjVwhQlbmz6EliAOR1Iub8BU7gpyYHd5WK9U4bMoXVQ13tw1FuVCO0Dad4opC0ll1cr23RLlHNrAlTa55gDxp5g4VfBSR2jw5kQsoRlJkAKkkDTMtjYkadqkFunDnnk7n7p3Bvh0OyA8FHrq2XTlo1jpoeR1NHu7OLw6I3VXBJBAJ7Vraa6g8+fE1WOw8JPjXZoyqKDpcjtcgqcjYDvo2l2aV+wo0KJeXq8+cNmZ4pCwIA1AZFsbVb1PKOVNv8vRLjxiNlpXf7E9YsAGcsGltmzFivYuTcC2ummnuqK3YhlEjBGsTG7OPBFzAC3FtKjN8d4HM8kCMSkJ6sMbZmy/CJItpmuQKg8NvFPFJE0TBMjBiw7TMFHDXQA860nMf7IMYcdz572qKHiax8lbW7u1SqySMWBszKHbsEhSbLrqL2HDnVQbT3fxKMxyNIL3zoM17m9yo1U+yjvcTElkMs0MsjSlmW69iwDMFS+hZgp+QVGbYdsPiZFTOi5UkjVr5lSXXKeYs6yW8LVyoXkOLFpmbq95Ee62Nni2dEJFVQGaNc3Y0ABXOb9liCbHTgKd784+YbLClM4d0V2U58oW73J77qo7taZbExT4nB4uJWUOYusFwGXNFYtodBmBUXtpxp5i9oZMDh0Myscuc2Cp1YZQRFZbfBuQDa9hrrrVgZTtSqL7bpQDu1iAszx3ChlUuedlDHTnp+2rD3dxhaRkXFuSMj6xjKBmsQLDQG4HHS3nQxs1YMRM4KJ1jQOEkVRmMgKkBrcRZW461Nbk7FLzyZossihcz3Sx4dpbLnY2txNteV6Z7SSCrGPaG0ULb1YlXx2KZbECXKSObJGinhzBGX/DTfY+F66URk2GVm91rDWm8GEiQuHmJZndtQLlie1c3776250b7CGH/g92BRJUdluTrIWGZbeNtB+Ca72Znx+wCCMkuoBZIWf5tbuEpJiJcPg5YwcxIZbrpbN2Rzvr+2h7YeMAkVGxDIHLIMqgFCF7JvY65rcdKRxu8ksSZcqSEXvmuVPdcC16iNjpcDFSxiT7dksCAQ5I5HQg3B0IsR4152KJ1UfNdB0rAdleOxLPChDsxCak/CLKefje/vqm97MIBi58trM5cW4Wft6G3DU0Ub0bwSYQokDhLor5QvBmZrhsw14A3FuOlCG1N55MQ2eVIzcjRVtwRUsupIFlB0PGu10/J9llJcLBFbLnzN18KKmGUFjoALmnWx9jz4mNpEMYJUlEbiQNdTyJHDzqG3lxStCerzAhh1in7kcB/msKKt0MjoyjD5gDAwKs6taN9XDBhbRjp8lX9S6m6RzWwOIHfsUcWEb6gjXdDfgCP+USqmVVur9kKD8XkR4cqBd/Nt4aTEk7OuyMAXCIQnWa3KjTjYHzuaDduY5JHIQ3UPJlOuq5zk1PHSne6+JZcyqyAFrsW5dkgW1tXJI0WGnYq1rtTx29FI47b2LjESzRqosQhtw7QJJAJ118Ks7+D1nwizOoLKFVQGJsrNkvYjiDqeXHWqx2lE0yKJWUqpJJAIawB9w4cKsrdWZG2fK6zDKmGZASb5ZJAcp87kADvp8W71DkKZJ0ijwqveMHkPD1au8JiY4ZYZGiR8j5u0pYEXFwR3WqJxm0yn2sAZoyylr3BIYgkDuven278HXx4kyFuyilCBez5uCjmSLC3ca7Of1CGaDQR723paywtcHbcK69lrBhdlyMEORHZwOrykHrTYZW1UWt2jqA16qfaW33njdXuXMxc/FVSPgrr8a3uPfR/s7eq2z44pXWQgETG1j1aLmysPjG8dz3Nw41UW08ZCWJUNGwJymNuzYi4up+YWrNit8MiU1V8fwhrNlp5Xd/Xo1lcQYiZlBCXB53Iv42rK7Yz4iL3+hSbpycaSrKD8JSDr4afLR3sfERhIQMNG5QBka5ITgdLjMSSeOW4vz51fLiFyWVbG2pJJPD3CrZxC4ZBEuKYRJMkUuHAQx9nqkVgSNLgg3/CF68Pk8CguljOAduo7buLKFXhjEeRiGyg/Cls6ljaykhX7PhetbL21kxCu5FzGxNz9ypUsB42Lac7W5053hxSjA4mXDGOWA9Usjjk6zxlFUG1wA5GYX4mq02jig+trHhxJ7jz4eynxv07jdLM73lPY3aUTpIpkuisSvLMNcuh52t+Ue6n2y97yI0d0RxGLWYsLPY5VuDqpOuvdbU0BejUru1jGhmuHCjI4N1Dq9lLKjKdNSBY8jamc3a0jJCCizA7f7dywzdYJQTwYmzEeV6sjHYiAbJYrkUgIwsAD2nt2efAtbnY351QqtxNWK21eu3dt2VOHkRSQAC9msL/3iGF++g5tUUQ+7Cht08YYWZApyEhlHC9rjs0YnaIhxWFMikKlnGexJZ7jXXsmwOvezGt9Dc0M8UkbMDPGAFBAuY73Di/E37J7sq9+vfTDIkSYeFQM8haR+/RQi3Pd2mA/BqotJerPEGjSq43mwmJw2IcYmJkaXMwLcGsTcqw0biOB501wmGaRGewChdPHtKDYd2tWvvkE2jsOCdrF42iNwdQ3WCCYX7rFmt/dFBcG0YFyp1Z6i63VO0Sqtmy3Y63J4k8/GrXONbKpgF7pXc/aDMIo2lK9UbAakE2yggAam3f30z3j2k8zyzXPFYkJsSUUtlJ77nM3+KrH2FutDPGZlgWFcQgAVGJsi3BObQq7Lobd1xQxvxEIMa8bQqYmWJiq/BWyIpC8CBcG3kPGqGgh90r3PDmhtoe3Z3geHrWXiVyHuGZMnz2PsqHbaRdm7RtY2ue76qxxHHJiBFmyGMFcxBObrCdCALi6mh8zEZfCtiyEo53c2z1GJgka2VXUHl2D2XPnlZvbV07v4uNsXiQALmU2PPsIkbWPccvyV5plxGYDwFqtTcreGwWd24K7SE82CNmPtIv7auiYHB/ogTwgbayXd3v90T7Mx4VG4DaLBil9GF7a8Re3DXgW7/kpvisa1rX5a+ZplA3a8re2kdXZS0TDG9YhJ46D289PZU9urtfLg8XDzaSB19r2c+6NRfxoBfEWY24fT6NPdjY8xy3FiGGXUBhrY8Dpy+ekA3TByIt9dvNiJ8xsCERT5qNfnvUZBidEFuZ9pLKRc8tFao3H4nPI7aasToABx0sBpwpH7NClRxF8x7tARY+/5K1RuAslVuKU3piZZ34dsK+mgNxrp5gmprZAeKNMkzKXQAgFurysBq1jqfC1Qe3NoCVkNtQhU68dSf8Amamy7UZYurXj8bmAeIHjVGSLkOk91ZC8N/UuGw3wyDcIbew93uN6V2QrNKiXt1jKnhdmCjQeJFMMO9rjkf2X+mpLYrgYmAngJor+QkW9KSK2St5tWFu5sVTG+JxDx9VBmukbBwSg1zkcvDn84ng97nXDDC/BjVmdBxsWN+0fuiOAJ+aup9rBNnvGoCvPNZraHqlUPbxFyo8iaEiaMTzG62ppTq2KWV+/jVmbhOsWCeQgHMWJB7wSqnw4AGqqZtaLt0dq2gkhJ4MH/wAPEm/KxHHxvypXbqRGnLrePbFgYl05G3GzWZgfcny20oTZ+NbxmIzuz/GJPs5Dw0tSLNyqwyEgA9lW7dxKJcHt0oioF0UAcqyh9H041ldJue8AC1SYwnMZ40aYLba4uCDC4mTKYHBR3kSFBHkCEGQo5uAq6EHMW5ZQKBOssTXXWHiK45AK0A0ivejaCJEuDw2IMuHQ59OBka2mbKpe1i17AXktbs0MNLekJZTWK2lQClCbSyyXve1LRnUG9MAaWDaUyCfg6EVs7QYYYxAkK0ocjvspGvlZaaBrXpJe0oFEqWpHZu05IXWWGRo5FN1ZTYg/tHgdDT/be3sRiJuuxLFpCq8QAMuUFQANALG/tNRuxtltPPFAvGRwt9TlBPab2C59lWR0w7qLB1WJiVQhAjcItlVgBlPtsfdSEi0wBITDaO2iNk4TDjTrJWkPioZ7C3nY1ARzqrspJ17/ABAJt7RSJxIOHiuR9rfLb8ISOD5afJUXj5j12bUaDwoAIkr1NumAMFhgPvKN+UgJt7TQP0vhFkhkNu1GynyRgf8An+SiTcXEFsDhrnhEo/JW1vdb3VW/ThjSZoo7/Bivx+O5/cFIBunIoWgTFS/CsfuAPewt8599QmI404xD6qdRdbezT9opDFcqtCpK7hfSpXBbUyQSw3PaylD7e2PcBULEa6Jp2uLTYQWTvSUEtjxrJK1hYs7otwAzKtzwFyBc+FKon/2N1lsl83MHgbkAAH2ikSCNGBBHoGkxNkdgrEgEgHhcA6Hw5VLYPD/ZQyLowUnMTYX7ifH9lAmt0wF7BRrtSUcfM1L47YLwrmdkPvGpvoCRYmwOl7+FRE8nKoCDwo5paaKSmkua4LUnW2NRKu1bSlY3III43FqRXUWrq2W1RFOcfLdrchoP2+vCmeatu1z51yRUUK0TSsMxW5HMFfYRrSNbqILK1W61UUW6ysrKiicXBrUkZAF1NiLgkEXHeO+k2arG2NvBhMWiw4iEdgdm4zKBwHaUAoOAvSSPLdwFbEwPNXRVdKLnwrtudGO/T4OONYsPAqH4WbUNre5NyTbgONtNKg9k7BabDzThwBEG7NrsxVQx8hY+NQSAiyo6Ih2kbqJApRNfLnSQNcFz306rTkvepfC7s4hoBOgV1OtlJzgDvBA+QmoJb8aPdyt5UVBCwAYCy30D/wCMfBb30DfZMwNJ3Qjs/HPFIskbFXF7EaEXBB+QkVJY/eLESx9W80jJcHKzkrobjs8KYbaRRM2TQN2rcgczA28NL+2mlFDjZdSSWIN9R8xqQkHWpf7ocD3juqLk4ef0inOEnKm1RQL0ZuTIEwsCjlEl+4kILmq56XlEm0E45eojJ7v6SXQedP8AcjbbYeAiRltYmJTxW+upvqvE2Go19gRtzGM8ztKxaXNYk3HPQBeS8dKraRaveCGi1F7XlGmnCwX5z8lvfTHEnQedL7TnLdWpY5FJsOSl8uYjzyj3URY/B4QYI5VCyHg7NrnXK2W97DMA49lMXUqwwusjshFDXTHhSSmtSNqKdVLpjXBFgDXcS5mVe8ge82oj3hw8Aw6FEVX01XTMCeY56WNKXUQE7WFwJ8kMinmyceYmvfT5KZgisJFGkoJBsKW2vthpRlBuNDfut3VFg61yT4VrPblUAA4Rc4uNlcNxrRrCa1USrYNEOycHBJHeXMDdtQ1ieAAAOluJv5Ch2l4MSy8P9PL30CmYQDul9pIqOVQkryJ4+N6ZE11I9zXFFA8rK3Sk3BeHC3zUkaCCysrKebMiUsS9rAc+ZqEogWaTSsqSlZLn4PuX6KypabQmBFOtn7RMTE3NiLGxsdL2+U1lZUItKCQbCR2hijLIXtYcAO5RoBRtuHiY0w7hj2mLG1ibjKFtw8D761WUjx7tK6A2+0DSixIHAEge+uBWVlWBUJe1vV6PNg4qD+D3Dp/R2bNbg/wr34jXurdZSuF0rojRPogvG4jrHLAWGgHkPRNIit1lMqlpxf2a+6tC7VusohRZLNILAu2nDU6WpYTE6sbk218uHsrKyipZSM0pcm/cT7QNK4XENlKX7JtceRuKysqHgIWuAa4Y61lZSqLd66klLcSSfkrKyiolZo7BT8ZQ3ykfsNIvwrdZUKi1XLVlZUUWWrmsrKCiw1utVlRRbrVZWVFFsmtVlZQUWV2spHD1zrKyiouTWVlZTUov/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193542" name="AutoShape 6" descr="data:image/jpeg;base64,/9j/4AAQSkZJRgABAQAAAQABAAD/2wCEAAkGBxMTEhUTExMVFhUXFxgYFhgYGRgXFxcWFxUXFxgVFxgdISggGBolHhcVITEhJSkrLi4uGB8zODMtNygtLisBCgoKDg0OGhAQGy0mICUtLS0tLS0tLS0tLS4wLS0tLy0tLS0tLS0tLS0tLS0tLS0tLS0tLS0tLS0tLS0tLS0tLf/AABEIALcBEwMBIgACEQEDEQH/xAAcAAABBAMBAAAAAAAAAAAAAAAGAwQFBwABAgj/xABUEAACAQIDBAcCBgwLBgYDAAABAgMAEQQSIQUGMUEHEyJRYXHwgZEyUqGx0eEUI0JTcnOSk7KzwdIVFyQlMzVUYoKi8WR0g8LT4hY0Q2OEwyY2o//EABsBAAIDAQEBAAAAAAAAAAAAAAECAAMEBQYH/8QAMhEAAQQBAwIDBwQCAwEAAAAAAQACAxEEEiExBUETUXEUImGBkbHBMqHR8CPxM0LhBv/aAAwDAQACEQMRAD8AGAPXq9dZfVvqrYXw+T6q6t4fJ9VfSFzk2xxIW4+b6qOMP0VYhkVvsqMZlBtkbS4vag2eMFSCNPL6qtvC9I+ASNFZ3uFUG0bHUADurkdUfks0mC/jQtWMruhr+KfE/wBqi/Iauk6KsSD/AOZhP+FvoolbpR2cOLyfmn+ijOJwyhhwIBHkReuK/qGbH+o16hXBrSqUwO4eJmlxESSxAwOEYnNqWUPcWXuIp/8AxWYz7/B/n/dp+d9YMBjsekqSMXmRhkC8okFjcini9LuEIv1M/uT96r35ecTbOKHl5JQG1uoP+K7G/f4Pe/7lMcTuJiRio8N1sWaSN5A3aKgIQCD2b31FWzu1txMbAuIjVlViwAcDN2WKnhccqGt69rw4XaeFmnYqn2PMt7FtWZLaAX5VXF1HKLiwnej270iWtq0NfxWYz7/B/n/dpltfcLFQCK8kJMsqxC2bRnvYns8NKt/ZO048TEs0RJja+UlSt7G17EA2uKEN7N4cPJicLhUe80eNhLrlYWAvfUix+EOFCLqWWXUT67KFraQyei3G/fsP73/crD0W4379h/e/7lXATQRszpMws80cCxThpHCKSEsCe/tXtSs6jmPBLTwiWtCGI+i/GC5aWAjzf9yg1o/XoV6Ok4HyPzV5owktxXU6VmyT6hIeKr90kja4U1u1uliccsjwtEoRspzlgbkX0sp0qZ/isx/3zDflP/06f9HG8OFwcUyzSZC7hhoTplA5UW/xi7N/tH+ST6KzZeTmMlc1gNdtkzdNIC/isx/3zDflv/06hN6t08RgUjaVoj1hKjISdRbjdR31eOwtuwYtGfDyZ1VspNmWzWBtY25EUB9NxGTCX++P3dy1Tj9RyHShjz/aTFoq0Pjos2h8bDflv/06bbZ3ExWFgaeYwlVIByMxPaIUaFBzIqydgdIGFxUyYeMSh2BtmVQvZUsdQx5A076Q4M+zcUO6PNy+4Ib9lBnUclkrWyeYQLQQqe3f3LxmNiM0HU5MxXtsVNxa+gU6a1J/xW7R/wBn/OH9yp7ov3nweGwZjmnVH612sQeBC2Og8KLv/Huzf7XH7m+imnzctshDRt6FSgqvbor2l/s/5w/uVF7U3IxUM8GHfqusnJCWYlbjjmOXT3Gr92VtSHEx9bBIJEuRmHC44jWq/wCkraKYfaWz5pL5Iw7NYAm2YDQX1quDPne8sd5H7IkVwhZOibaIPHDfnG/6dNMfuJi48RBhj1PWThylmOX7WMzZjl008DV2bubeixsXXQ5smYr2hlN1tfS/jQtvrtCKDamzpZnCIqYi7EXAugUXt4kUIuoZGosPkfrSjh3QWeivaPfhvzjfuVz/ABV7R/2f8437lWb/AOP9m/2uP3N9FOtmb3YLESCKHEI8jXsovc2Fzy7qU9QyxyP2KlBVLiejbHQxPLJ1GVFLHK5JsoubdihQx+Hr3V6J3xa2AxZ/9iX9A15zw0uldfpeY+dpEireKKwrWivr0KcFPEfJ9NclfWn012KSWm+X16FZSpTx+b6a3UpSwpXJ4fJ/21mTw+T/ALa3l9afRWx69WoqpNccvYP0fVVt7H6PNnvBC7Qks0aMT1kmpKgk2vVTY9ewa9B7A/8ALQfio/0BXC63I9gYWkjnhXRblUPv/syKDFzQxLlRcthe9ropOpN+JNX/ALO/oo/wF/RFUR0pMf4RxHkn6pfGr22aftMf4CfojxrndQdqhiJ5r8BWMG6Et1sLG+0dqF0ViJYbZgDb7Vyve1M+mDDxpgkKxoD1yi4UD7h+dqkt0T/OG1PxsP6rzpXpD2E+NhghTgcQhdviRhXzN8uniRWZsmidpvivsjWyS6J0I2bFcWu0hHkZG1oP6cv6bD/i3/SFWzhcOkUaxoAqIoUDkFUVQnSNvB9mYosn9FGCkfiL6v7T8lqtxAZcgvA23/dQ7Cle+yoFjhiRAAqooAHIBRVMY0f/AJB/8tP+WrswX9Gn4K/MKpTGf/sH/wAtP+XxpcPdz/QqO4V3ycD5GvOu5Y/nDCfjl+evRUnA+R+avO25R/nDCfjl9cas6f8A8cnp/Kj+V6Hm+CfI/NXmTCDSvTc57LeR+avMuCOnr6a09E/U75flCRHPRzurh8as5nznI6hcrldCCTexpfpD3RwuDgjeEOC0mU5nLaZWPM+FS3Qx/R4n8Yn6PnSvTU38lg/H/wD1vQfPIM7TZq+PkpQ0rOhVbYSb8ef1cfjTHp0P2vC/hyforT/oVP8AJJvx5/Vx+NL9IuB6/FbMi5Gdy34KBXb5FNY3kNyyfX7Jv+qS3J6OVwskeJlmZ5VFwqgKillIIOpLaE91GW3YOsw08fxopF96Ed9M98to9Rg5Zb2y5Le2RR+2pniPAj56yvke8iRx/o/2m+Cpbo43Gw+OwrTTNKGEhQBGUCwVDwIOvaNJdIm6UGB6kQlz1ge+cg/ByWta3xjRr0Qw5MJMnxcVKv5IQfsqD6cGscJ5Tf8A110YJ3+1ab232+SQi22iHofFtmr+Ml/T86Fum8fb8N+Lf9MUV9EX9Wp+Ml/TNR+/OwFx20sNA7si/Y8r3W17q6aagjnVDHhmW5x4Fo9gnXQ2LbP/AONJ/wAvjTDpG2UmK2ls7DyFgkizhipAbRQ2hNxxUUYbq7ATAwdQjs4zM12te7ctABQ7vP8A13sz8HEfq2qkPDpnOb8fsj2UdtboqwUcEsivPmSN2F3Qi6qSL9nhpQX0Tx22pD+BL+rNXbvMbYPEn/2Jf1bVSPRAb7Ti/Fy/oVpglc+B+rf/AEp3Vyb8n+bsZ/u8v6Brzbgk53+X669Jb9H+bsX+Ik/QNecsKfXo1q6MOfVI8p/651o+uNazevQrhvXq1emtU0uvXOsrm/r0K1UtSlLevWta19f612tdWo2qQVxb16NEqb/42JFRBCVVQoujXsBYa56F5pCCAFLEmwABJJ5AAcTTj7BxX9kxH5qT92suQyB9CWvmrBfZMdrbRlxM7zzZc72vlBA0AUWFzyFGCdI2NVFCrAQABqrchb49DH8FYn+yYj81J+7S8ezsRY3w04sOcUn7tUuixXtDDRA4TWeUedE2Oknlx08oAeR4icosNFYaAnuAog6QN4JcFh1liCFmkCWcEixVjyI10qptkbQxkSscKs6q/ExozAlbjjl5a0ltbFbTxChJlxUihswBie19RfRfE1yJsBon16hp8vkrGu2pSu1ukXGTwvCViQOLFkDBsp4gEubX4UKQR8vXz08g2fiL2OHn/NyfRXSQyZmVYpSy/CARiR3XA4V14I4Ix7lBK4lFx6SMYqgKkBAAGqty/wCJQmu2JTjDjCE6zrBJbXJmFtLZr20767ME39nm/NyfRSEuHkDZeqkzEXAyte3fbjbxoMx8VpJbQ80tngoum6TsbY2jg9z/AL9Bmw8W0EqSrYsjBhfUXHf2uFLmGX7xN+Q/0Un9jS/eJvzb/RUZDjR3poXyjbu6MMT0m4yxHVwWII4Pz/x0BYXs8fXy1KdRJlu0cijvZWA95prNHYGrIsaGO3RBTV2KIN3N8HwausSxtnIJzX4gW0swptvdvfPjUSOVI1VHzjJe5Niut2OmpqwdwN28JLgIJJMNE7sGuzKCx+2MBc+VqDuk3Z8cOMVIYcqdUpsinLcs4PDnoK5jZ8eXIILacO/psn0kBM91t85sFE0cSRsGbP2r3vYDkw7hS+K6R8U88UxigvEHCizW+2AAk9q99OXeaGo4mP3Lfkmm5UngjHyBNa34uM46yBaIKJt6N+8TjMO0DxxKrFSSma/ZNwNWPMCn8PSxi1VR1MBsALnPc2Fr/CoNaJgLkMPMEU3W54Kx8gTSuwsfSAQKRCMd3+kObDLKFgjbrJnmOrCzSEEqPDSozfHeuTHtEXiWPq81spJvny3vf8GoIkra4OvAWINbMn91vcaAxsdrtQ5Q3Rnuzv7Jg8OIEhRwCxuWIPaN+VJ4jpFmbGR4r7HjDJE8QW7EEOwYm9r30FCSzDuPuP0VzLKt/X0UX4uM4l9CzyhZVgnpdxP9li/Kf6Kgto9IUsuMw+LMMYaAOFUFsrZwQbm1+dCskgI8KTRAeFUexwA+6E4+KPNqdLM8sMkRw0QEiMhIZ7gMpW40460L7n7YbBzriFQOwVlsbgWYWPComWw0rcUoHl68KaPGhZY7HlQ8bI92/wBJ888EsBw0aiRGQsGa4DC1wLUBYe9OVYNp6+as6m3r6q1QYscZuPhV6vNdeuA+iuSPVh9FdEevQrkj16Fbkq1l9W+qsrLevQrKiinEpQCk1roH1p9FOVmKd7Hhvi8Me6aM/wCYeFX1mrzs4ZpI40Ni7qoPcWYAHQeNGZ6LsUTri19z1werQxPe0vfp28rWiEuAVrXrif4LeR+byqgN2kZdpYZC7G04U6mxsxHD2Vf+IHZb8E93dXFysX2d4bdrQ12oIQ6NcfEuz4g0sakGS4LKCPtjHgaKP4Vg+/xflr9NVbuFuDhcZg1nlMudnkBCsAtlcqPuSeVQnSVuxBg3jSHNZ0LHMcxuGtpoKvMEU0zgHG9+yUEgK91a4uDcHgaEt1z/ADjtP8KD9WaINiX+x4dP/Sj7/iDwqmt5sK022nhDlBJNGpKkjQol+HO16ox49Rey+35CLjwVedDGKb+eIR/scv62OiCSMLEVXQKhA8gthVM9D0jNtAlmZj9jvxJP3cffSwR21774H3Rd2V1u4AuSAO8mwriLFIxsrqx7gwJ+SoDpI/q3E/gD9NarroUX+Wy6f+gf1iUI8fVE6S+ESd1YfSS9tnTn8D9YtUoGzCrm6Uv6sn/4f61Ko3DOfX+ld3ojv8Rb8fwFXIN7V69Hkirs+BSyggNfUffGokGIT46+8V5vlAbiPXurWw8PfGYYKNevi/WKe6qMvpOkuk1cknj/ANUa8r0rVX9Fm8QEsuDewzO7xH+9c50+S49tWga8/bkbElxeOHVkqkcnWO40ygPcAG3wjy9vdXOxQ0xyB3G35Tu5CuDfnYX2XhWVR9tTtxfhAfB/xC493dUH0ND+RScv5Q+n+CPQ0d3Pd691Mtm7OSAy9WLCWQysOQZlUNbTmVv5k1SJz4JiPF2Ea3tCG/Y/nPZP4x/njo+t4VSXStvDHiMTEuHY3gzgyKdM7FfgMNdMvHxoPfa+K/tM/wCdk+mtzcF8sTTdUPygCvTuXwoL2ew/hzFLYa4WE8Pit5f3qldxJmbZ+FZiWYxKSzG5J7yTqTQ9hZbbxSj42EA93VmsLGkF4+B+6J7J10swj7AJsNJoeQ5vbu8aMhEvcPcPoqH3w2M2LwxgVgpLxNc8AEkVjpzNgdKmiwGp4D130hdbAPifwj3QV0awj+XsQNcdMBoOAtpSO+7D+E9kpYf0sjHTuCjup/0akGDEOpBD4zEsCOYMlgR3iwFQ2+D325s1fign8ov+7WjczO9D9ko4CPscg6qTQfAbl/dPhXmPDy5lHr9lendpf0Mn4D/omvLeBGg9cq6PRXEFw9PyleE7y+vQrDH69Cl1j9aVvqvL5K9LSp1Jt1fh691ZTrqvL3itUdKGpSWX16FbC+vQrLerfVWwPXoVFStYVf5Thvx0X6xfCvQ1UBgyqyxuwuEdW0/usD3eFWPP0n4ReMc/5K/TXA6xjSyvaWNvZXwvA5VabvtfasX+9H9M+FegJx2W8j81ed9hY1ExiYhlOVZussBrYsTbuvrVn4vpQwgVh1c/A/cr3edZ+oYsz3Nc1tilY1wGyc9EX9Wx/jJf1jVFb/bCbGbSwcI+B1TNIe6MOL+08B4mpTog/qyP8OX9a1SO8u9uGwMiLMrl3UkFFU9kG1iSQeNc+3jIdoFndP2U9ZY05KiL5BVUfIABVHYbaS4jbccyDsviFy35gAKD7bX9tTe/HSHHicP1GGEi5zaRmAXsfFFjz5+HnQfu1OsOJhme+WNwxtYmw7ta34eDIGOcRuRwlc4L0NivgP8Agt8xqlehj/z5/wB3f9OOjXGdJuDysMs1yCPgDmPOq76ONrxYPEGaUMQY2Tsi5uWQ8NNOyaqx8SYRSNLTdIkjlWz0kf1bifwR+mtV70KD+WTfiD+sSpbfPpAwuIwc0Eay53AAzIANGB1N/Chro423Fg5nllDkNHl7IBN8ynw7qeDFl9mezSb8voiSLtWT0q/1ZP5x/rUqjsMKsffzf3C4rByQRCXOxS2ZAB2XVjrc8hVc4UcPX7K3dIifG0h4o2g7dLStYevoo46Jd2jLL9myDsRkiL+89rFvJbkeflQYIkYqHvluM1uOW+ttONr1bGE6QtmwRrEglVEUKoEZ0Aq7q3jFmmNpN+SgpEG+O2lwmEllJGbKVjHxpGBCgfP5A0N9DMQGAJAFzM9zpc2CgXquN9952x8+bVYU0iU93Nj/AHj8gsKLOj7fLC4PCdVMXDdY7dlcws1rc/CuOcGRuPsLJO6a97RTvNvJ9iY/CK5tDMjo/wDdOZcj+wkg+BPdRNtDCiWJ4iSA6lSVNiMwtcEHjVKdJm80GNlgMBYhFcNmUrqxUi1zrwop3V6SYI8KiYpn6xBlzBS2ZR8FiQeNtD5VW/Ck8Jr2jccjuparTaOy2w80kEnw0ax4ajirDXgRY+2kZYND3ez6aKukjePBYx4pcOX60XWQlSoKcV4nUg395oVDXFr/AC/XXosM+JENQopdO6v7cT+rsL+JT5vOhJprbygfGhy//wAS3f4U43a3/wADh8JBFJI4ZI1Vuw51AtxF70J4nevDNttMart1AABbKwP9CyHs8eJrz4xpRLJbTuDSbsFb28AnOGlGGNp8p6vUfC5cTb31WmP2fvFLG0bm6sLMA8Ckg8RcEGiv+M7Zv39/zUv0Vg6T9mff2/NS/u1njbNHto+oRNJ90ebHkwmBjhmAEgLswBBAzOSNQbcLVWfSziz/AAn2GIMcUYuDYq3abiOBswox2z0rYNIycOWmkt2RlZVB72LW08qp7EYp5pXmka7uxZj4n26DlbuFbun48hlMjxSVx2TmTH4gg/yiex5da9vnplhorevrp7Fw+v666sPR+uvSsga02AqC5dKfV/8AurCfH5f+6tZvXo1otVyVdZvH5f8AurKTz+tayopSkPXKugPWlcBvXo11m9ejQVK6FcTIDy+at5/Xo1vN4+vfQRCaJDY8P0aVkS/L9H6aVzevRrM3r0aidEO7u+0mCw4gSBHALEEtY9ok8B51C727xSY6WN3jWPIpUBSTe5vfW1IX9ejXLRD1/rWQYUIk8QDdMHkCk2jgvz+f6aXjhtz+f6a7Vbevrrq/r0a1UBwgSk5Ywe6kVwwFOS3r0a1m9ejRpEFIS4YH0KTTDkEacdb6W9fRT2KZQdRc24X08CddR4VkkxY3JufXjoPCl5Oya6CZTYe/L5q4SK1OdnbPGJmKyzNEgYKoU/COlzfXvAqY27spMOUEcplR1uGJBIIOUqSCL2I+WufF1OOTKOOGmx39FodC5sYkPChMhy5raXK30+EBe3u1Hfr3GyUgB7vkp9BiChNrWOjA6qw7iL6/OOVqTxOQnsXXTVScwBvyN7keevnxrogm6P1VWoFRvU+tPppZV9ejShU+j9dcG/r/AFpg0BG7SEkPr0awJ69GlSaTZqAaLTBN3h9ejSkYtz+X66wt69GtZ/H5frqBrRuEy2+vMe+m7R+XvpVpPV/rpNpPXo0rw13Ki5ZfKkjH5UoZPXo1wz+vRqpzGFFcFKURyOZ9e2uC9c56QNaOFKT5MaR/qfprr7OHiPXnTC9aan8UpTG1SH2QDzHvrC/iPePoqMNZej4pQ8MKSv5VlR3WHvPvNZU8VDwz5ozw2zJG49gd7X+QDUmpj/wnIYzIhY24ho3j9gJ/bapLdLaU00zYhxnCIygDiD2SMo5XudfOjPZ2OkkYBocqNmVrsLrpp2bc/ktXnM7rGVFk+GKAHblaIMRrotTuVSxb16NbU073giyYqde6Vx/nPjTEGvUsdqYHeYtc8to0izYe5c06h2YRq3wbgsT4kC1h5mo7eDYMuEcJIAQdVZdVYD5j4GrXweIaOGFS0Y+1gX5Frdm3hUD0kQh8KJGZbqVsBqCxJFgfIk+yvLYnWZpMzw31pJqq4W6TGAZYVY1vN69GivdDdD7JXrpmyxXIUAgM9tCb20UHTx1qR3p3EWOIzYZiQi3dGNzYcWQ+Wtj9Vdp3U8Zs3gl2/wC3osvgu06kBZvXo1mb16NdYaFndUUG7EAXvbXmfCjrY26WFkuhdpHHwiGKgE9w+m9NmdQgxK8Q89gjHA6ThAeb16NSW7+x2xUvVIwU2JuQxFha9yOHHnTne7d84OUJfMjrmQnjxsQfEae8VKdGxIllYEaJqLkXvwueQvSZeYG4ZniPbb60mjiuTSVE7xbl43Co05ELoB2yrSEqoJ1K2vbXUihA7Ub40Pvl/dr0Ns/EPIGjPVG2ZXXMWIuoK38wdQa83YyCGNmS7yFSVJ+AlwSNBqxGneK81j9Rmc0lzyP76Lc6JoNEBF27eMdlzKVNz8IXyggjgzrx0OlqkekjbYzxIBGqBSwYlwGZtWVSqZTbz58ucvuZBBHgYpJkspB6uyFyCxLMVABPMHvPspff/ZmGbZ0jIpYxNGW0KG5ZRfkODXuORrBHkluRqbt8drV7xcdFVW22F70P+J/3a1DtaMuMxVb2XNmchQCSSQFueI93jTvdndaHFylTK8aKAz8GJU3AVdBZiRxN+dWE3RZs6RMqdarW0kWQsb+KsMp9gFdQ9Uc1wuR37fwswgsWAEA9cp1SQOvxlzgE8x2gD8lZnpNtkvhXlwzkM0UhBK8DdVYEX8GGnLhW44CxAA1Pl85Feqhl1QiR3lawuZ71BYwB5evdSbxDx9eypc7tYnq+tEeZBxKENYd5Fr28aktgbtrLbPz5cxz1tasU/VsWJodqsHbbdXx4sriQBx5oOeI+tKTKmrI/i3Zw4SXLINVVh2HU8LMNQeXA8Kr5wQbEWI0I7j3Vox8uLIB8M8JXhzDRTNr1wWp7XJXwq8tQD0yJpfBYdXYB5BGDwJF7nyuNPEmnqbGldDIsEpQC5cI5QDvzAWpXB4NVTOYRJaxLaHQnKFtb4XE2+muX1HIfDCXRkXdeivgAe6iltobrGOMOrlm7Ry5LfBXMRcE2OUE9x011Fxq9WQHmiKlY80DJlQDKuUADOLk2tp/pQVj9gTQi7JYWuNQbra9xbjbnasnTc10lslcL7KyWPTuBso0Gu6TtSkODMpN5BGosOV2NrnjyGldHKnGPHrcqmMLzQXLVoUb7I3dfBpFi1mWZJDkbJY2YagXPM6iwPEVKdJWxoBh0xKhRIXAJUW6xWB+EOBYW48eIPK2aHPEjgC2ge6JbQ5VaW9ehWVlbrpUq1Ze5wliZweyJFuEJ7RKAtfKNbAZ6LNiyi/XMcpY8DlBupuCbanTvqt9lYwhzK5N4wW49+lh4anTzqX2DipMRqkd1uQzNZb8soIte2uorwvUMl003jOAv4LpYzaZoC53o2TiOvlm6tmR3ZgyDOLE3F7ag243qBw8TO2VFZmPBVBY+4VYOCxxhlGHka5kVjGQeAXSw5ZtBTjZ+33+2x2UTqrEta2fKAQ2mpup9hrs4/wD9A8R6HMBIG29LHLhjVYK5wcU8OCifERlurZgQWsUSy5M/LS7Cx4Aj2C22NtSYsoLJ1aXCqL6X5EjibC16lNu7aD7MkVpAoedAxJ0ykXN/DsU/wnUxvDZ2QBVVEV0RCCLFhe2a97nU668a40kzvEMzdnE9tqtaom23SeAnexZH+xUjVwhQlbmz6EliAOR1Iub8BU7gpyYHd5WK9U4bMoXVQ13tw1FuVCO0Dad4opC0ll1cr23RLlHNrAlTa55gDxp5g4VfBSR2jw5kQsoRlJkAKkkDTMtjYkadqkFunDnnk7n7p3Bvh0OyA8FHrq2XTlo1jpoeR1NHu7OLw6I3VXBJBAJ7Vraa6g8+fE1WOw8JPjXZoyqKDpcjtcgqcjYDvo2l2aV+wo0KJeXq8+cNmZ4pCwIA1AZFsbVb1PKOVNv8vRLjxiNlpXf7E9YsAGcsGltmzFivYuTcC2ummnuqK3YhlEjBGsTG7OPBFzAC3FtKjN8d4HM8kCMSkJ6sMbZmy/CJItpmuQKg8NvFPFJE0TBMjBiw7TMFHDXQA860nMf7IMYcdz572qKHiax8lbW7u1SqySMWBszKHbsEhSbLrqL2HDnVQbT3fxKMxyNIL3zoM17m9yo1U+yjvcTElkMs0MsjSlmW69iwDMFS+hZgp+QVGbYdsPiZFTOi5UkjVr5lSXXKeYs6yW8LVyoXkOLFpmbq95Ee62Nni2dEJFVQGaNc3Y0ABXOb9liCbHTgKd784+YbLClM4d0V2U58oW73J77qo7taZbExT4nB4uJWUOYusFwGXNFYtodBmBUXtpxp5i9oZMDh0Myscuc2Cp1YZQRFZbfBuQDa9hrrrVgZTtSqL7bpQDu1iAszx3ChlUuedlDHTnp+2rD3dxhaRkXFuSMj6xjKBmsQLDQG4HHS3nQxs1YMRM4KJ1jQOEkVRmMgKkBrcRZW461Nbk7FLzyZossihcz3Sx4dpbLnY2txNteV6Z7SSCrGPaG0ULb1YlXx2KZbECXKSObJGinhzBGX/DTfY+F66URk2GVm91rDWm8GEiQuHmJZndtQLlie1c3776250b7CGH/g92BRJUdluTrIWGZbeNtB+Ca72Znx+wCCMkuoBZIWf5tbuEpJiJcPg5YwcxIZbrpbN2Rzvr+2h7YeMAkVGxDIHLIMqgFCF7JvY65rcdKRxu8ksSZcqSEXvmuVPdcC16iNjpcDFSxiT7dksCAQ5I5HQg3B0IsR4152KJ1UfNdB0rAdleOxLPChDsxCak/CLKefje/vqm97MIBi58trM5cW4Wft6G3DU0Ub0bwSYQokDhLor5QvBmZrhsw14A3FuOlCG1N55MQ2eVIzcjRVtwRUsupIFlB0PGu10/J9llJcLBFbLnzN18KKmGUFjoALmnWx9jz4mNpEMYJUlEbiQNdTyJHDzqG3lxStCerzAhh1in7kcB/msKKt0MjoyjD5gDAwKs6taN9XDBhbRjp8lX9S6m6RzWwOIHfsUcWEb6gjXdDfgCP+USqmVVur9kKD8XkR4cqBd/Nt4aTEk7OuyMAXCIQnWa3KjTjYHzuaDduY5JHIQ3UPJlOuq5zk1PHSne6+JZcyqyAFrsW5dkgW1tXJI0WGnYq1rtTx29FI47b2LjESzRqosQhtw7QJJAJ118Ks7+D1nwizOoLKFVQGJsrNkvYjiDqeXHWqx2lE0yKJWUqpJJAIawB9w4cKsrdWZG2fK6zDKmGZASb5ZJAcp87kADvp8W71DkKZJ0ijwqveMHkPD1au8JiY4ZYZGiR8j5u0pYEXFwR3WqJxm0yn2sAZoyylr3BIYgkDuven278HXx4kyFuyilCBez5uCjmSLC3ca7Of1CGaDQR723paywtcHbcK69lrBhdlyMEORHZwOrykHrTYZW1UWt2jqA16qfaW33njdXuXMxc/FVSPgrr8a3uPfR/s7eq2z44pXWQgETG1j1aLmysPjG8dz3Nw41UW08ZCWJUNGwJymNuzYi4up+YWrNit8MiU1V8fwhrNlp5Xd/Xo1lcQYiZlBCXB53Iv42rK7Yz4iL3+hSbpycaSrKD8JSDr4afLR3sfERhIQMNG5QBka5ITgdLjMSSeOW4vz51fLiFyWVbG2pJJPD3CrZxC4ZBEuKYRJMkUuHAQx9nqkVgSNLgg3/CF68Pk8CguljOAduo7buLKFXhjEeRiGyg/Cls6ljaykhX7PhetbL21kxCu5FzGxNz9ypUsB42Lac7W5053hxSjA4mXDGOWA9Usjjk6zxlFUG1wA5GYX4mq02jig+trHhxJ7jz4eynxv07jdLM73lPY3aUTpIpkuisSvLMNcuh52t+Ue6n2y97yI0d0RxGLWYsLPY5VuDqpOuvdbU0BejUru1jGhmuHCjI4N1Dq9lLKjKdNSBY8jamc3a0jJCCizA7f7dywzdYJQTwYmzEeV6sjHYiAbJYrkUgIwsAD2nt2efAtbnY351QqtxNWK21eu3dt2VOHkRSQAC9msL/3iGF++g5tUUQ+7Cht08YYWZApyEhlHC9rjs0YnaIhxWFMikKlnGexJZ7jXXsmwOvezGt9Dc0M8UkbMDPGAFBAuY73Di/E37J7sq9+vfTDIkSYeFQM8haR+/RQi3Pd2mA/BqotJerPEGjSq43mwmJw2IcYmJkaXMwLcGsTcqw0biOB501wmGaRGewChdPHtKDYd2tWvvkE2jsOCdrF42iNwdQ3WCCYX7rFmt/dFBcG0YFyp1Z6i63VO0Sqtmy3Y63J4k8/GrXONbKpgF7pXc/aDMIo2lK9UbAakE2yggAam3f30z3j2k8zyzXPFYkJsSUUtlJ77nM3+KrH2FutDPGZlgWFcQgAVGJsi3BObQq7Lobd1xQxvxEIMa8bQqYmWJiq/BWyIpC8CBcG3kPGqGgh90r3PDmhtoe3Z3geHrWXiVyHuGZMnz2PsqHbaRdm7RtY2ue76qxxHHJiBFmyGMFcxBObrCdCALi6mh8zEZfCtiyEo53c2z1GJgka2VXUHl2D2XPnlZvbV07v4uNsXiQALmU2PPsIkbWPccvyV5plxGYDwFqtTcreGwWd24K7SE82CNmPtIv7auiYHB/ogTwgbayXd3v90T7Mx4VG4DaLBil9GF7a8Re3DXgW7/kpvisa1rX5a+ZplA3a8re2kdXZS0TDG9YhJ46D289PZU9urtfLg8XDzaSB19r2c+6NRfxoBfEWY24fT6NPdjY8xy3FiGGXUBhrY8Dpy+ekA3TByIt9dvNiJ8xsCERT5qNfnvUZBidEFuZ9pLKRc8tFao3H4nPI7aasToABx0sBpwpH7NClRxF8x7tARY+/5K1RuAslVuKU3piZZ34dsK+mgNxrp5gmprZAeKNMkzKXQAgFurysBq1jqfC1Qe3NoCVkNtQhU68dSf8Amamy7UZYurXj8bmAeIHjVGSLkOk91ZC8N/UuGw3wyDcIbew93uN6V2QrNKiXt1jKnhdmCjQeJFMMO9rjkf2X+mpLYrgYmAngJor+QkW9KSK2St5tWFu5sVTG+JxDx9VBmukbBwSg1zkcvDn84ng97nXDDC/BjVmdBxsWN+0fuiOAJ+aup9rBNnvGoCvPNZraHqlUPbxFyo8iaEiaMTzG62ppTq2KWV+/jVmbhOsWCeQgHMWJB7wSqnw4AGqqZtaLt0dq2gkhJ4MH/wAPEm/KxHHxvypXbqRGnLrePbFgYl05G3GzWZgfcny20oTZ+NbxmIzuz/GJPs5Dw0tSLNyqwyEgA9lW7dxKJcHt0oioF0UAcqyh9H041ldJue8AC1SYwnMZ40aYLba4uCDC4mTKYHBR3kSFBHkCEGQo5uAq6EHMW5ZQKBOssTXXWHiK45AK0A0ivejaCJEuDw2IMuHQ59OBka2mbKpe1i17AXktbs0MNLekJZTWK2lQClCbSyyXve1LRnUG9MAaWDaUyCfg6EVs7QYYYxAkK0ocjvspGvlZaaBrXpJe0oFEqWpHZu05IXWWGRo5FN1ZTYg/tHgdDT/be3sRiJuuxLFpCq8QAMuUFQANALG/tNRuxtltPPFAvGRwt9TlBPab2C59lWR0w7qLB1WJiVQhAjcItlVgBlPtsfdSEi0wBITDaO2iNk4TDjTrJWkPioZ7C3nY1ARzqrspJ17/ABAJt7RSJxIOHiuR9rfLb8ISOD5afJUXj5j12bUaDwoAIkr1NumAMFhgPvKN+UgJt7TQP0vhFkhkNu1GynyRgf8An+SiTcXEFsDhrnhEo/JW1vdb3VW/ThjSZoo7/Bivx+O5/cFIBunIoWgTFS/CsfuAPewt8599QmI404xD6qdRdbezT9opDFcqtCpK7hfSpXBbUyQSw3PaylD7e2PcBULEa6Jp2uLTYQWTvSUEtjxrJK1hYs7otwAzKtzwFyBc+FKon/2N1lsl83MHgbkAAH2ikSCNGBBHoGkxNkdgrEgEgHhcA6Hw5VLYPD/ZQyLowUnMTYX7ifH9lAmt0wF7BRrtSUcfM1L47YLwrmdkPvGpvoCRYmwOl7+FRE8nKoCDwo5paaKSmkua4LUnW2NRKu1bSlY3III43FqRXUWrq2W1RFOcfLdrchoP2+vCmeatu1z51yRUUK0TSsMxW5HMFfYRrSNbqILK1W61UUW6ysrKiicXBrUkZAF1NiLgkEXHeO+k2arG2NvBhMWiw4iEdgdm4zKBwHaUAoOAvSSPLdwFbEwPNXRVdKLnwrtudGO/T4OONYsPAqH4WbUNre5NyTbgONtNKg9k7BabDzThwBEG7NrsxVQx8hY+NQSAiyo6Ih2kbqJApRNfLnSQNcFz306rTkvepfC7s4hoBOgV1OtlJzgDvBA+QmoJb8aPdyt5UVBCwAYCy30D/wCMfBb30DfZMwNJ3Qjs/HPFIskbFXF7EaEXBB+QkVJY/eLESx9W80jJcHKzkrobjs8KYbaRRM2TQN2rcgczA28NL+2mlFDjZdSSWIN9R8xqQkHWpf7ocD3juqLk4ef0inOEnKm1RQL0ZuTIEwsCjlEl+4kILmq56XlEm0E45eojJ7v6SXQedP8AcjbbYeAiRltYmJTxW+upvqvE2Go19gRtzGM8ztKxaXNYk3HPQBeS8dKraRaveCGi1F7XlGmnCwX5z8lvfTHEnQedL7TnLdWpY5FJsOSl8uYjzyj3URY/B4QYI5VCyHg7NrnXK2W97DMA49lMXUqwwusjshFDXTHhSSmtSNqKdVLpjXBFgDXcS5mVe8ge82oj3hw8Aw6FEVX01XTMCeY56WNKXUQE7WFwJ8kMinmyceYmvfT5KZgisJFGkoJBsKW2vthpRlBuNDfut3VFg61yT4VrPblUAA4Rc4uNlcNxrRrCa1USrYNEOycHBJHeXMDdtQ1ieAAAOluJv5Ch2l4MSy8P9PL30CmYQDul9pIqOVQkryJ4+N6ZE11I9zXFFA8rK3Sk3BeHC3zUkaCCysrKebMiUsS9rAc+ZqEogWaTSsqSlZLn4PuX6KypabQmBFOtn7RMTE3NiLGxsdL2+U1lZUItKCQbCR2hijLIXtYcAO5RoBRtuHiY0w7hj2mLG1ibjKFtw8D761WUjx7tK6A2+0DSixIHAEge+uBWVlWBUJe1vV6PNg4qD+D3Dp/R2bNbg/wr34jXurdZSuF0rojRPogvG4jrHLAWGgHkPRNIit1lMqlpxf2a+6tC7VusohRZLNILAu2nDU6WpYTE6sbk218uHsrKyipZSM0pcm/cT7QNK4XENlKX7JtceRuKysqHgIWuAa4Y61lZSqLd66klLcSSfkrKyiolZo7BT8ZQ3ykfsNIvwrdZUKi1XLVlZUUWWrmsrKCiw1utVlRRbrVZWVFFsmtVlZQUWV2spHD1zrKyiouTWVlZTUov/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93544" name="Picture 8" descr="http://alqudsnews.net/thumb.php?src=uploads/images/299619e3c819154663ab5745579c6b96.jpg&amp;w=857&amp;zc=1"/>
          <p:cNvPicPr>
            <a:picLocks noChangeAspect="1" noChangeArrowheads="1"/>
          </p:cNvPicPr>
          <p:nvPr/>
        </p:nvPicPr>
        <p:blipFill>
          <a:blip r:embed="rId2"/>
          <a:srcRect/>
          <a:stretch>
            <a:fillRect/>
          </a:stretch>
        </p:blipFill>
        <p:spPr bwMode="auto">
          <a:xfrm>
            <a:off x="2643174" y="1071546"/>
            <a:ext cx="4357718" cy="2346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99397626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42</a:t>
            </a:fld>
            <a:endParaRPr lang="ar-BH"/>
          </a:p>
        </p:txBody>
      </p:sp>
      <p:sp>
        <p:nvSpPr>
          <p:cNvPr id="5" name="Rectangle 4"/>
          <p:cNvSpPr/>
          <p:nvPr/>
        </p:nvSpPr>
        <p:spPr>
          <a:xfrm>
            <a:off x="571472" y="857232"/>
            <a:ext cx="8001056" cy="5078313"/>
          </a:xfrm>
          <a:prstGeom prst="rect">
            <a:avLst/>
          </a:prstGeom>
        </p:spPr>
        <p:txBody>
          <a:bodyPr wrap="square">
            <a:spAutoFit/>
          </a:bodyPr>
          <a:lstStyle/>
          <a:p>
            <a:pPr algn="just">
              <a:lnSpc>
                <a:spcPct val="150000"/>
              </a:lnSpc>
              <a:buFont typeface="Wingdings" pitchFamily="2" charset="2"/>
              <a:buChar char="§"/>
            </a:pPr>
            <a:r>
              <a:rPr lang="ar-SA" sz="2400" dirty="0">
                <a:latin typeface="Adobe Arabic" pitchFamily="18" charset="-78"/>
              </a:rPr>
              <a:t>ترجع الجذور الفكرية لحزب الليكود لزئيف جابوتنسكي والذي كانت حركته القومية الليبرالية (بيتار) .</a:t>
            </a:r>
          </a:p>
          <a:p>
            <a:pPr algn="just">
              <a:lnSpc>
                <a:spcPct val="150000"/>
              </a:lnSpc>
              <a:buFont typeface="Wingdings" pitchFamily="2" charset="2"/>
              <a:buChar char="§"/>
            </a:pPr>
            <a:r>
              <a:rPr lang="ar-SA" sz="2400" dirty="0">
                <a:latin typeface="Adobe Arabic" pitchFamily="18" charset="-78"/>
              </a:rPr>
              <a:t> أسس مناحيم بيغن 1948 حزب حيروت وحصل في أول انتخابات على 15 مقعد.</a:t>
            </a:r>
          </a:p>
          <a:p>
            <a:pPr algn="just">
              <a:lnSpc>
                <a:spcPct val="150000"/>
              </a:lnSpc>
              <a:buFont typeface="Wingdings" pitchFamily="2" charset="2"/>
              <a:buChar char="§"/>
            </a:pPr>
            <a:r>
              <a:rPr lang="ar-SA" sz="2400" dirty="0">
                <a:latin typeface="Adobe Arabic" pitchFamily="18" charset="-78"/>
              </a:rPr>
              <a:t>1969  اندمج مع حزب الليبراليين  وشكلا كتلة غاحل .   </a:t>
            </a:r>
          </a:p>
          <a:p>
            <a:pPr algn="just">
              <a:lnSpc>
                <a:spcPct val="150000"/>
              </a:lnSpc>
              <a:buFont typeface="Wingdings" pitchFamily="2" charset="2"/>
              <a:buChar char="§"/>
            </a:pPr>
            <a:r>
              <a:rPr lang="ar-SA" sz="2400" dirty="0">
                <a:latin typeface="Adobe Arabic" pitchFamily="18" charset="-78"/>
              </a:rPr>
              <a:t>  1974 وبمبادرة من أرئيل شارون شكل </a:t>
            </a:r>
            <a:r>
              <a:rPr lang="ar-SA" sz="2400" b="1" dirty="0">
                <a:latin typeface="Adobe Arabic" pitchFamily="18" charset="-78"/>
              </a:rPr>
              <a:t>الليكود</a:t>
            </a:r>
            <a:r>
              <a:rPr lang="ar-SA" sz="2400" dirty="0">
                <a:latin typeface="Adobe Arabic" pitchFamily="18" charset="-78"/>
              </a:rPr>
              <a:t> الذي ضم بين صفوفه كل من الحزب الليبرالي والمركز الحر والقائمة الرسمية ونشطاء أرض إسرائيلي الكاملة، بالإضافة إلى كتلة غاحل واستمر هذا الحزب بالعمل حتى هذا اليوم.</a:t>
            </a:r>
          </a:p>
          <a:p>
            <a:pPr algn="just">
              <a:lnSpc>
                <a:spcPct val="150000"/>
              </a:lnSpc>
            </a:pPr>
            <a:endParaRPr lang="ar-SA" dirty="0">
              <a:latin typeface="Adobe Arabic" pitchFamily="18" charset="-78"/>
            </a:endParaRPr>
          </a:p>
        </p:txBody>
      </p:sp>
    </p:spTree>
    <p:extLst>
      <p:ext uri="{BB962C8B-B14F-4D97-AF65-F5344CB8AC3E}">
        <p14:creationId xmlns:p14="http://schemas.microsoft.com/office/powerpoint/2010/main" xmlns="" val="113109302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43</a:t>
            </a:fld>
            <a:endParaRPr lang="ar-BH"/>
          </a:p>
        </p:txBody>
      </p:sp>
      <p:sp>
        <p:nvSpPr>
          <p:cNvPr id="5" name="Rectangle 4"/>
          <p:cNvSpPr/>
          <p:nvPr/>
        </p:nvSpPr>
        <p:spPr>
          <a:xfrm>
            <a:off x="928662" y="1071546"/>
            <a:ext cx="7572428" cy="3416320"/>
          </a:xfrm>
          <a:prstGeom prst="rect">
            <a:avLst/>
          </a:prstGeom>
        </p:spPr>
        <p:txBody>
          <a:bodyPr wrap="square">
            <a:spAutoFit/>
          </a:bodyPr>
          <a:lstStyle/>
          <a:p>
            <a:pPr algn="just">
              <a:lnSpc>
                <a:spcPct val="150000"/>
              </a:lnSpc>
              <a:buFont typeface="Wingdings" pitchFamily="2" charset="2"/>
              <a:buChar char="§"/>
            </a:pPr>
            <a:r>
              <a:rPr lang="ar-SA" sz="2400" dirty="0">
                <a:latin typeface="Adobe Arabic" pitchFamily="18" charset="-78"/>
              </a:rPr>
              <a:t>عام 2005 حدث أكبر انشقاق في الليكود منذ تأسيسه عندما انشق رئيس الحزب أرئييل شارون ومجموعة كبيرة من قادة الحزب مشكلين حزب كاديما.</a:t>
            </a:r>
          </a:p>
          <a:p>
            <a:pPr algn="just">
              <a:lnSpc>
                <a:spcPct val="150000"/>
              </a:lnSpc>
              <a:buFont typeface="Wingdings" pitchFamily="2" charset="2"/>
              <a:buChar char="§"/>
            </a:pPr>
            <a:r>
              <a:rPr lang="ar-SA" sz="2400" dirty="0">
                <a:latin typeface="Adobe Arabic" pitchFamily="18" charset="-78"/>
              </a:rPr>
              <a:t> كان الحزب أول من طرح فكرة الجدار الفاصل وذلك قبل قيام دولة إسرائيل (1923) من قبل الأب الروحي لليكود زئيف جابوتنسكي .</a:t>
            </a:r>
          </a:p>
          <a:p>
            <a:pPr algn="just">
              <a:lnSpc>
                <a:spcPct val="150000"/>
              </a:lnSpc>
              <a:buFont typeface="Wingdings" pitchFamily="2" charset="2"/>
              <a:buChar char="§"/>
            </a:pPr>
            <a:r>
              <a:rPr lang="ar-SA" sz="2400" dirty="0">
                <a:latin typeface="Adobe Arabic" pitchFamily="18" charset="-78"/>
              </a:rPr>
              <a:t> تبنى الحزب سياسة استيطانية وضعها أرئييل شارون (سميت خطة شارون).</a:t>
            </a:r>
          </a:p>
        </p:txBody>
      </p:sp>
    </p:spTree>
    <p:extLst>
      <p:ext uri="{BB962C8B-B14F-4D97-AF65-F5344CB8AC3E}">
        <p14:creationId xmlns:p14="http://schemas.microsoft.com/office/powerpoint/2010/main" xmlns="" val="392746591"/>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142984"/>
            <a:ext cx="7786742" cy="5000660"/>
          </a:xfrm>
        </p:spPr>
        <p:txBody>
          <a:bodyPr>
            <a:noAutofit/>
          </a:bodyPr>
          <a:lstStyle/>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جابوتنسكي.</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مناحيم بيغن.</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اسحق شامير.</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أرئيل شارون.</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a:t>
            </a:r>
            <a:r>
              <a:rPr lang="ar-SA" sz="2200" dirty="0" err="1">
                <a:solidFill>
                  <a:schemeClr val="accent6">
                    <a:lumMod val="75000"/>
                  </a:schemeClr>
                </a:solidFill>
                <a:latin typeface="Adobe Arabic" pitchFamily="18" charset="-78"/>
              </a:rPr>
              <a:t>نتنياهو</a:t>
            </a:r>
            <a:r>
              <a:rPr lang="ar-SA" sz="2200" dirty="0">
                <a:solidFill>
                  <a:schemeClr val="accent6">
                    <a:lumMod val="75000"/>
                  </a:schemeClr>
                </a:solidFill>
                <a:latin typeface="Adobe Arabic" pitchFamily="18" charset="-78"/>
              </a:rPr>
              <a:t>.</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موشيه يعلون (بوغي).</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دان ميرادور.</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سلفان شالوم.</a:t>
            </a:r>
          </a:p>
          <a:p>
            <a:pPr marL="514350" indent="-514350" algn="just">
              <a:lnSpc>
                <a:spcPct val="150000"/>
              </a:lnSpc>
              <a:buClrTx/>
              <a:buFont typeface="+mj-lt"/>
              <a:buAutoNum type="arabicPeriod"/>
            </a:pPr>
            <a:r>
              <a:rPr lang="ar-SA" sz="2200" dirty="0">
                <a:solidFill>
                  <a:schemeClr val="accent6">
                    <a:lumMod val="75000"/>
                  </a:schemeClr>
                </a:solidFill>
                <a:latin typeface="Adobe Arabic" pitchFamily="18" charset="-78"/>
              </a:rPr>
              <a:t> بنيامين بيغن.</a:t>
            </a:r>
          </a:p>
        </p:txBody>
      </p:sp>
      <p:sp>
        <p:nvSpPr>
          <p:cNvPr id="6" name="Date Placeholder 5"/>
          <p:cNvSpPr>
            <a:spLocks noGrp="1"/>
          </p:cNvSpPr>
          <p:nvPr>
            <p:ph type="dt" sz="half" idx="10"/>
          </p:nvPr>
        </p:nvSpPr>
        <p:spPr/>
        <p:txBody>
          <a:bodyPr/>
          <a:lstStyle/>
          <a:p>
            <a:fld id="{13DEE3CA-9EBF-4CD0-88FA-62FA3B8E24DC}" type="datetime1">
              <a:rPr lang="en-US" smtClean="0"/>
              <a:pPr/>
              <a:t>1/17/2017</a:t>
            </a:fld>
            <a:endParaRPr lang="ar-BH"/>
          </a:p>
        </p:txBody>
      </p:sp>
      <p:sp>
        <p:nvSpPr>
          <p:cNvPr id="8" name="Footer Placeholder 7"/>
          <p:cNvSpPr>
            <a:spLocks noGrp="1"/>
          </p:cNvSpPr>
          <p:nvPr>
            <p:ph type="ftr" sz="quarter" idx="11"/>
          </p:nvPr>
        </p:nvSpPr>
        <p:spPr/>
        <p:txBody>
          <a:bodyPr/>
          <a:lstStyle/>
          <a:p>
            <a:r>
              <a:rPr lang="ar-BH"/>
              <a:t>بعض الأحزاب والقادة الصهاينة</a:t>
            </a:r>
          </a:p>
        </p:txBody>
      </p:sp>
      <p:sp>
        <p:nvSpPr>
          <p:cNvPr id="7" name="Slide Number Placeholder 6"/>
          <p:cNvSpPr>
            <a:spLocks noGrp="1"/>
          </p:cNvSpPr>
          <p:nvPr>
            <p:ph type="sldNum" sz="quarter" idx="12"/>
          </p:nvPr>
        </p:nvSpPr>
        <p:spPr/>
        <p:txBody>
          <a:bodyPr/>
          <a:lstStyle/>
          <a:p>
            <a:fld id="{A0DF2489-C9EB-4BF8-8FFF-E1C20C01AED3}" type="slidenum">
              <a:rPr lang="ar-BH" smtClean="0"/>
              <a:pPr/>
              <a:t>44</a:t>
            </a:fld>
            <a:endParaRPr lang="ar-BH"/>
          </a:p>
        </p:txBody>
      </p:sp>
      <p:sp>
        <p:nvSpPr>
          <p:cNvPr id="9" name="Title 8"/>
          <p:cNvSpPr>
            <a:spLocks noGrp="1"/>
          </p:cNvSpPr>
          <p:nvPr>
            <p:ph type="title"/>
          </p:nvPr>
        </p:nvSpPr>
        <p:spPr>
          <a:xfrm>
            <a:off x="1000100" y="357166"/>
            <a:ext cx="7572428" cy="857256"/>
          </a:xfrm>
        </p:spPr>
        <p:txBody>
          <a:bodyPr/>
          <a:lstStyle/>
          <a:p>
            <a:pPr algn="ctr"/>
            <a:r>
              <a:rPr lang="ar-SA" b="1" dirty="0">
                <a:solidFill>
                  <a:schemeClr val="accent4"/>
                </a:solidFill>
                <a:latin typeface="Adobe Arabic" pitchFamily="18" charset="-78"/>
                <a:cs typeface="+mn-cs"/>
              </a:rPr>
              <a:t>بعض قيادات الحزب</a:t>
            </a:r>
            <a:endParaRPr lang="en-GB" dirty="0">
              <a:solidFill>
                <a:schemeClr val="accent4"/>
              </a:solidFill>
              <a:cs typeface="+mn-cs"/>
            </a:endParaRPr>
          </a:p>
        </p:txBody>
      </p:sp>
    </p:spTree>
    <p:extLst>
      <p:ext uri="{BB962C8B-B14F-4D97-AF65-F5344CB8AC3E}">
        <p14:creationId xmlns:p14="http://schemas.microsoft.com/office/powerpoint/2010/main" xmlns="" val="1706960005"/>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ED982D6-1118-46A6-AF90-55FC65729B8F}" type="datetime1">
              <a:rPr lang="en-US" smtClean="0"/>
              <a:pPr/>
              <a:t>1/17/2017</a:t>
            </a:fld>
            <a:endParaRPr lang="ar-BH"/>
          </a:p>
        </p:txBody>
      </p:sp>
      <p:sp>
        <p:nvSpPr>
          <p:cNvPr id="9" name="Footer Placeholder 8"/>
          <p:cNvSpPr>
            <a:spLocks noGrp="1"/>
          </p:cNvSpPr>
          <p:nvPr>
            <p:ph type="ftr" sz="quarter" idx="11"/>
          </p:nvPr>
        </p:nvSpPr>
        <p:spPr/>
        <p:txBody>
          <a:bodyPr/>
          <a:lstStyle/>
          <a:p>
            <a:r>
              <a:rPr lang="ar-BH"/>
              <a:t>بعض الأحزاب والقادة الصهاينة</a:t>
            </a:r>
          </a:p>
        </p:txBody>
      </p:sp>
      <p:sp>
        <p:nvSpPr>
          <p:cNvPr id="7" name="Slide Number Placeholder 6"/>
          <p:cNvSpPr>
            <a:spLocks noGrp="1"/>
          </p:cNvSpPr>
          <p:nvPr>
            <p:ph type="sldNum" sz="quarter" idx="12"/>
          </p:nvPr>
        </p:nvSpPr>
        <p:spPr/>
        <p:txBody>
          <a:bodyPr/>
          <a:lstStyle/>
          <a:p>
            <a:fld id="{A0DF2489-C9EB-4BF8-8FFF-E1C20C01AED3}" type="slidenum">
              <a:rPr lang="ar-BH" smtClean="0"/>
              <a:pPr/>
              <a:t>45</a:t>
            </a:fld>
            <a:endParaRPr lang="ar-BH"/>
          </a:p>
        </p:txBody>
      </p:sp>
      <p:sp>
        <p:nvSpPr>
          <p:cNvPr id="8" name="Rounded Rectangle 7"/>
          <p:cNvSpPr/>
          <p:nvPr/>
        </p:nvSpPr>
        <p:spPr>
          <a:xfrm>
            <a:off x="1214414" y="3857628"/>
            <a:ext cx="7056784" cy="114300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000" b="1" dirty="0">
                <a:latin typeface="Adobe Arabic" pitchFamily="18" charset="-78"/>
              </a:rPr>
              <a:t>فلاديمــير </a:t>
            </a:r>
            <a:r>
              <a:rPr lang="ar-SA" sz="4000" b="1" dirty="0" err="1">
                <a:latin typeface="Adobe Arabic" pitchFamily="18" charset="-78"/>
              </a:rPr>
              <a:t>جابوتنسـكي</a:t>
            </a:r>
            <a:r>
              <a:rPr lang="ar-SA" sz="4000" b="1" dirty="0">
                <a:latin typeface="Adobe Arabic" pitchFamily="18" charset="-78"/>
              </a:rPr>
              <a:t> (1880-1940</a:t>
            </a:r>
            <a:r>
              <a:rPr lang="ar-SA" sz="4000" b="1" dirty="0" err="1">
                <a:latin typeface="Adobe Arabic" pitchFamily="18" charset="-78"/>
              </a:rPr>
              <a:t>)</a:t>
            </a:r>
            <a:endParaRPr lang="ar-SA" sz="4000" b="1" dirty="0">
              <a:latin typeface="Adobe Arabic" pitchFamily="18" charset="-78"/>
            </a:endParaRPr>
          </a:p>
        </p:txBody>
      </p:sp>
      <p:sp>
        <p:nvSpPr>
          <p:cNvPr id="16386" name="AutoShape 2" descr="Image result for ‫جابوتنسكي‬‎"/>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6388" name="AutoShape 4" descr="Image result for ‫جابوتنسكي‬‎"/>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6390" name="Picture 6" descr="http://upload.wikimedia.org/wikipedia/commons/thumb/e/ec/Zeev_Jabotinsky.jpg/225px-Zeev_Jabotinsky.jpg"/>
          <p:cNvPicPr>
            <a:picLocks noChangeAspect="1" noChangeArrowheads="1"/>
          </p:cNvPicPr>
          <p:nvPr/>
        </p:nvPicPr>
        <p:blipFill>
          <a:blip r:embed="rId2" cstate="print"/>
          <a:srcRect/>
          <a:stretch>
            <a:fillRect/>
          </a:stretch>
        </p:blipFill>
        <p:spPr bwMode="auto">
          <a:xfrm>
            <a:off x="4071934" y="1357298"/>
            <a:ext cx="1357322" cy="1942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07016837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3643338"/>
          </a:xfrm>
        </p:spPr>
        <p:txBody>
          <a:bodyPr>
            <a:normAutofit/>
          </a:bodyPr>
          <a:lstStyle/>
          <a:p>
            <a:pPr algn="just">
              <a:lnSpc>
                <a:spcPct val="150000"/>
              </a:lnSpc>
              <a:buClrTx/>
              <a:buFont typeface="Wingdings" pitchFamily="2" charset="2"/>
              <a:buChar char="v"/>
            </a:pPr>
            <a:r>
              <a:rPr lang="ar-SA" sz="2400" dirty="0">
                <a:latin typeface="Adobe Arabic" pitchFamily="18" charset="-78"/>
              </a:rPr>
              <a:t>وُلد في أوديسا (روسيا) 1880م.</a:t>
            </a:r>
          </a:p>
          <a:p>
            <a:pPr algn="just">
              <a:lnSpc>
                <a:spcPct val="150000"/>
              </a:lnSpc>
              <a:buClrTx/>
              <a:buFont typeface="Wingdings" pitchFamily="2" charset="2"/>
              <a:buChar char="v"/>
            </a:pPr>
            <a:r>
              <a:rPr lang="ar-SA" sz="2400" dirty="0">
                <a:latin typeface="Adobe Arabic" pitchFamily="18" charset="-78"/>
              </a:rPr>
              <a:t> لم يهتم جابوتنسكي كثيراً بحركة أحباء صهيون عندما سمع بها.</a:t>
            </a:r>
          </a:p>
          <a:p>
            <a:pPr algn="just">
              <a:lnSpc>
                <a:spcPct val="150000"/>
              </a:lnSpc>
              <a:buClrTx/>
              <a:buFont typeface="Wingdings" pitchFamily="2" charset="2"/>
              <a:buChar char="v"/>
            </a:pPr>
            <a:r>
              <a:rPr lang="ar-SA" sz="2400" dirty="0">
                <a:latin typeface="Adobe Arabic" pitchFamily="18" charset="-78"/>
              </a:rPr>
              <a:t> رؤية جابوتنسكي لما سماه «الأنانية المقدَّسة» (أي أن تصبح الذات مركز الحلول)، فطالب أن يتعلم اليهودي الذبح (ذبح الآخرين) من الأغيار.</a:t>
            </a:r>
          </a:p>
          <a:p>
            <a:pPr algn="just">
              <a:lnSpc>
                <a:spcPct val="150000"/>
              </a:lnSpc>
              <a:buClrTx/>
              <a:buFont typeface="Wingdings" pitchFamily="2" charset="2"/>
              <a:buChar char="v"/>
            </a:pPr>
            <a:r>
              <a:rPr lang="ar-SA" sz="2400" dirty="0">
                <a:latin typeface="Adobe Arabic" pitchFamily="18" charset="-78"/>
              </a:rPr>
              <a:t>بدأ جابوتنسكي نشاطه الصهيوني عام 1903 بحضور المؤتمر الصـهيوني السـادس (1903).</a:t>
            </a:r>
          </a:p>
          <a:p>
            <a:pPr algn="just"/>
            <a:endParaRPr lang="en-GB" sz="2800" dirty="0">
              <a:latin typeface="Adobe Arabic" pitchFamily="18" charset="-78"/>
            </a:endParaRPr>
          </a:p>
        </p:txBody>
      </p:sp>
      <p:sp>
        <p:nvSpPr>
          <p:cNvPr id="4" name="Date Placeholder 3"/>
          <p:cNvSpPr>
            <a:spLocks noGrp="1"/>
          </p:cNvSpPr>
          <p:nvPr>
            <p:ph type="dt" sz="half" idx="10"/>
          </p:nvPr>
        </p:nvSpPr>
        <p:spPr/>
        <p:txBody>
          <a:bodyPr/>
          <a:lstStyle/>
          <a:p>
            <a:fld id="{DD72CD5E-49D1-4446-8917-99EF6B48B1BD}"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46</a:t>
            </a:fld>
            <a:endParaRPr lang="ar-BH"/>
          </a:p>
        </p:txBody>
      </p:sp>
    </p:spTree>
    <p:extLst>
      <p:ext uri="{BB962C8B-B14F-4D97-AF65-F5344CB8AC3E}">
        <p14:creationId xmlns:p14="http://schemas.microsoft.com/office/powerpoint/2010/main" xmlns="" val="4067408166"/>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47</a:t>
            </a:fld>
            <a:endParaRPr lang="ar-BH"/>
          </a:p>
        </p:txBody>
      </p:sp>
      <p:sp>
        <p:nvSpPr>
          <p:cNvPr id="5" name="Rectangle 4"/>
          <p:cNvSpPr/>
          <p:nvPr/>
        </p:nvSpPr>
        <p:spPr>
          <a:xfrm>
            <a:off x="714348" y="1227126"/>
            <a:ext cx="7786742" cy="3416320"/>
          </a:xfrm>
          <a:prstGeom prst="rect">
            <a:avLst/>
          </a:prstGeom>
        </p:spPr>
        <p:txBody>
          <a:bodyPr wrap="square">
            <a:spAutoFit/>
          </a:bodyPr>
          <a:lstStyle/>
          <a:p>
            <a:pPr algn="just">
              <a:lnSpc>
                <a:spcPct val="150000"/>
              </a:lnSpc>
              <a:buFont typeface="Wingdings" pitchFamily="2" charset="2"/>
              <a:buChar char="v"/>
            </a:pPr>
            <a:r>
              <a:rPr lang="ar-JO" sz="2400" dirty="0">
                <a:latin typeface="Adobe Arabic" pitchFamily="18" charset="-78"/>
              </a:rPr>
              <a:t>   </a:t>
            </a:r>
            <a:r>
              <a:rPr lang="ar-SA" sz="2400" dirty="0">
                <a:latin typeface="Adobe Arabic" pitchFamily="18" charset="-78"/>
              </a:rPr>
              <a:t>انتقل جابوتنسكي إلى إسطنبول حيث كان مسئولاً بصورة رسمية عن </a:t>
            </a:r>
            <a:r>
              <a:rPr lang="ar-JO" sz="2400" dirty="0">
                <a:latin typeface="Adobe Arabic" pitchFamily="18" charset="-78"/>
              </a:rPr>
              <a:t> </a:t>
            </a:r>
            <a:r>
              <a:rPr lang="ar-SA" sz="2400" dirty="0">
                <a:latin typeface="Adobe Arabic" pitchFamily="18" charset="-78"/>
              </a:rPr>
              <a:t>أجهزة الدعاية الصهيونية وعن الصحف الصهيونية هناك .</a:t>
            </a:r>
          </a:p>
          <a:p>
            <a:pPr marL="514350" indent="-514350" algn="just">
              <a:lnSpc>
                <a:spcPct val="150000"/>
              </a:lnSpc>
              <a:buFont typeface="Wingdings" pitchFamily="2" charset="2"/>
              <a:buChar char="v"/>
            </a:pPr>
            <a:r>
              <a:rPr lang="ar-SA" sz="2400" dirty="0">
                <a:latin typeface="Adobe Arabic" pitchFamily="18" charset="-78"/>
              </a:rPr>
              <a:t>قَبل جابوتنسـكي الورقـة البيضـاء التي طرحها تشرشـل عام1922، إلا أنه استقال من اللجنة التنفيذية للمنظمة الصهيونية عام 1923 احتجاجاً على قبولها هذه الورقة، وأسس في العام نفسه منظمة بيتار، كما أسَّس عام 1925 الاتحاد العالمي للصهاينة التصحيحيين.</a:t>
            </a:r>
          </a:p>
        </p:txBody>
      </p:sp>
    </p:spTree>
    <p:extLst>
      <p:ext uri="{BB962C8B-B14F-4D97-AF65-F5344CB8AC3E}">
        <p14:creationId xmlns:p14="http://schemas.microsoft.com/office/powerpoint/2010/main" xmlns="" val="428279786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FD4C44-4BC9-42CB-BC77-0609ED479994}" type="datetime1">
              <a:rPr lang="en-US" smtClean="0"/>
              <a:pPr/>
              <a:t>1/17/2017</a:t>
            </a:fld>
            <a:endParaRPr lang="ar-BH"/>
          </a:p>
        </p:txBody>
      </p:sp>
      <p:sp>
        <p:nvSpPr>
          <p:cNvPr id="8" name="Footer Placeholder 7"/>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48</a:t>
            </a:fld>
            <a:endParaRPr lang="ar-BH"/>
          </a:p>
        </p:txBody>
      </p:sp>
      <p:sp>
        <p:nvSpPr>
          <p:cNvPr id="15362" name="AutoShape 2" descr="data:image/jpeg;base64,/9j/4AAQSkZJRgABAQAAAQABAAD/2wCEAAkGBxQTEhQUExQUFBQXGBQXGRQUFRQUFxgXFRUWFhUYFxQYHCggGBolHBUUITEhJSkrLi4uFx8zODMsNygtLiwBCgoKBQUFDgUFDisZExkrKysrKysrKysrKysrKysrKysrKysrKysrKysrKysrKysrKysrKysrKysrKysrKysrK//AABEIAQgAvwMBIgACEQEDEQH/xAAcAAAABwEBAAAAAAAAAAAAAAAAAQMEBQYHAgj/xAA4EAABAwIEAwYFAgYDAQEAAAABAAIRAyEEBRIxBkFREyJhcYGRByMyobFCwRQz0eHw8VJysmIV/8QAFAEBAAAAAAAAAAAAAAAAAAAAAP/EABQRAQAAAAAAAAAAAAAAAAAAAAD/2gAMAwEAAhEDEQA/ALJw+75alTdQ/D38v1U0gbOCRfcpclIOElARCjcy5KSG6jc12Hmg5w7tlasgd+Oap9GsGgF1h1XVDi5tMnQA4DmTug0YOg+K5qusVndbjStUb3WhpJMX5T5JOjnWIrd1z4b4EySgvr6g3tHXxSNbGMaJc6PEKk1sW4dxriQN780ycXSSSSeQJ+6DRaWIB0x+oEgppWu9UbBY+o3UQ8loO17nkB4Jlj81r6hLiwdQSg0zDmDdWeie6PILA6XxAxNIw5jHnmDI28YK0bhL4iYbFuFE/KrRZpIgxvB/sguT3JByUO48k2e626DslJUn3K75JJpugXa6xT+ge6FHlP8ADfSECoQQCIoMx4fd8v1UwHKE4bPyvVTJFkCJfdJASV0VE53nVPDUy95/6t5uKBTNc2p4djnPIkCzJubqlV+Mn1jpZSA3O9x6Qq3i8wqYyrrc28nkO6OUn2VlynLhTE2kjfndAbQ98OqkxyHT/Cl6dEvNrQP8KcUWgmCOsfdxlPsPh9zaDy5oGgoct4ECep5+5TzDUyAdjaB5nmumUZIMWAJHkJ/oU7oDa3jKBKnhAA3nMz58kWMwh028ZPNSApj912KcxeyCLGE2t0jzC4rYfXysBz8d1LFkTeZSOkIKZmvD57xAm1vDxVMxNF9JwNwRzBggrZnRHmqvxFkjS0vgE9ECPB/xSq0XNp15q0TaSe83xutlwuKZVa2pTIcxwkEdF5bxOGLSRsrd8PONH4OoKdVz3YdwjTqJFNxIIc0E+e3VB6BOybjdcYTFsewPpuDmuAhw2PVAm4QOnbKQwv0hRc7qSwZ7oQLoijXD0GW8MmaceKmnGygOFz3Dfmp+rtKBpiaoaJcYaBJJ2AWQ8WZqcVWJH8tshgPnGr1j7q0/EzOC1raDP1jvgdLQJ5KhZdRc+q0dP2sgtPD+X9m2TuVNlngk6LIaB905ptQK4SjF08OwGy7wmAc+zREAFPTlxsCPLz80DMiIA22KcM6coELh9EjcXQaPRAqClGFJRZdsEIA4290m5ONB8ECyEDF7brh9IHdLPBlc1B7IKJxTg2iTEFUesyCtZznCNc0j9pWc5rgg0mAZ6oNB+EXFbWsGDqEgy5zHGIuSSN97laqDcLytQqaXNdzaQQRuCLr0XwfnlPFYSlUa4FwGl45hzbEken3QWWfwpHAfQotj1I5ee4geSuHrtcPCDJ+FHSx07KdqHunaBJv4KB4TA0OXXGWZChhXEn6jpEbzBQZJxNmfa4iq8GxdDfIExdSHCWFcZM/55qttaJA+xlX/AIRo/LBtfdBNNanOFoyQuNilaZIdZBY8vOm/UQnFbHiBI2P7qGoYkgLmo8keKBfFV9Tj0mVw0hItaUZ6IF2P/wBJVom3RNOSXpPgHqgcUIKcupi3RMaVYCJ5Jw6vIG10CeKY2So+vYqSdVGl3io6QUCOIbIVdzzLA5tgPVWZjZUdmb+75IMlxuH0OMbTCmOCOIjgsQx0u7Nxio0DeececLjO2gk/pJO3LzUQy1+e3h5oPSOSZ/SxIPZk7E3EGP6Ky5Ye6sB4JzSpRqhjAHPfol02LdQc8XMDuhy3nKHyPBBKBJ1CuwuHlBk/CX0OVQ+Lld3a0WXDdJIA/wCXduVcOER3Sq98WqX8l4b9OoF++8QPsgzbCN1OaDe+60vINOjS0WACzjAU+9vz35T0C1PI6MUmWA7jSfMgIFqjDuu9XNd1WHfokHlA/wAKZ3MJzUIAkDfmonD14J5lPy4kCLeCAMfcmbdF1q5pF3sudUbnyQLvPsjaZ5ohUERayTo1QSfyEDymBvuu5vsFy1wAjc+qOoNrwg4e62yaDmUuT4prXqR5IO9V9lG5zYSLwJP4T8VgVG5xWGk9AgombUOY2MkT43hQthyM9OSsWYva8b7RaY6XUI9jNUgkwf7ILPwhhjVeWtMPAbB6aSHH3gj1W+cOkimAdwBPsFjfwpwjX1ahmC0fba62XKouAgmAUm/dG1yTegy7hSqS10m3kFxx1gO2wVQao0w7aZgER9/suOE3dxykc8BOHqgAklpEfugxTLqElvKTN7X6LRuHn23k7b2kWVKp0pa0/S6wPhA/Kf5dnRoHQe8RO3M9SgvmNrNa25AUBVzAF4A2O5Vcxeb1Krrukf8AEBdjGNZ9Tg0xsdx6ILU3uk3+6MYx0bqjYniOJ0vCaHil4/WPZBf3Y7x+67/jrgEqg0eKgfrn0H9lNUc3ovaHao9RNkFnq4oSLiCOqbvzdlJpJeLcv7Km5pxMyIYCSOarWIx9R7tygvWP46cDDAB4lRp43eT33HyEKoGnBknUjJ0mNInxQXCl8QXgEBmroTv+U2xXHFV9oDfQ/wBVEZaalWo2kxgLnGAAN1I4/DtY+pQqt01Gkh3ItIMIOH8XV7mQOkBPcvzCpVpBz3EkzPSxKquKoupnSenuOS0bgvhoHDsqVLhwJDdtzIQQVWiHQGtknkJJT3C8GPfDzULGncREXuPNWHM8uZTqB1OG2/bxUlhKbnNF5aLx53/dAwybFjCVGtpMIaSGucb6hzK13KH2ttAPuFluMpsMzuII36j+60fhurNNv/UILEHJJ110CknPPVBlPCTu69T9TEim0uILuUDnPhHgq7wh9L1NZlTL6LwNwJ9kGYcT4RnbHQ2owEklpBgeRi6qWMxeh50ehNz5rXsFlrcThmVAR2jRzuJ8VRfiHw72IZWaIBlrhyBNwR4WPugrVHMK9RwYwjU6wDRc/lSmJ4YqMvXqAuMdxp1Pk7CBt7JPgVoFcudya6POI/cqy0MhNQl7nkPcS5skczPPzQUrMsGKRhzCDHM+HNNqNIOcAIk/ZWninAYjatpIGxAg22UBTo6Nt0C2JyvsmNfUaQ2pOl4uJBIPrYqJrs0mJ9R0UxXzJxpdk67BJaD+knc/cpDB4M1qlMdSB90DAYJ+nVpcR1AJUjkmXmqKhFy0e4vy9FsmCwbabWsDWkRG1zKpOJy/+CxhcB8t8GOQuQUEDTytjBNR8Hk1o/O66xeV06kFroKsmf5WKmki09OfqorC4Oo3YghBxgMmDB2lJ7tYvPP0TLE4Y1HananPcZJNySd9lasOwhhOxHsonL4dUbzMyeUR/tAvjuF21hTMlpaQyIkn/NKvmHa2k1lIfpaGgeQH9FFZAztHufu27v2H5U1UEmefVBDZnhxUdBvEFNaFd9OtocCGmA2x2hSLyNTv85hc44drVpwDDbk+QQPKGE7Ss0RIm/lCvmU2MDYCI8lV+HKUvc/kJH2/urJlp77vJBOh1kg9yUY6ySqwgynhN1nKz0xbwMqpcJj61bKRsEGf4Bj8Ni30tRDKmqAdpmRB904p51TqVThHgOB1NJmdv9K0Zzl7aoa7Z7TII38iqHVy99DHNe6YLnkGLQZm6DmtwtTwtR3ZucS4SzVG1i4ee6LCZoIIdBI9xHqrnmmHFWmPdrgbjy/HqqPnmALDr0lr5Mgix3uD47oE8yzEOEXPO6rmIrSbNAXbnvN9JTV9Nxdtv1QIlkmBsrtwTgya2pze7TGqfGLfcKPy7JKY09pVHaOIinbn6q95dgmUqDmtJLiZcefKB5W+6B42qNW/ikM4y8V2Q63QjeUb2xEc4nqu67yQCgr2BxjsKTSqtDmnr+QlsXUwNQamVXUn/wDGxCc5lhhVZ3r73G6rGDwdMvLX1HNPJBI1McAwgwJ2d19Ezyjh973B7A9wO7iIEeysGD4cpWJc58bTsprDnRDREDYIBhaLabdDb9XdSuatWx8F3VrjrdM8TUsZQNXVNz/tOcuxHaM0bOB25kdFHsdvt0U9wplmouqbNE+pHQoJ/LqGhgb1un+WHvlNabvdLZce+gsLNkjXcAUox1knVcOiDJuEHXeArRTPJVXhA3f6K2MEoG9cpCrTD26XAHpPKV3X2SVPZAWEw8M0f8LAdQo3M3nSQ5uoTsbqXpVu+DHKD4o8Vhg4bSd0GaZ3lWkhzG2PJQ9Sl2YnmtFxdMAwd+h8FRc8qdpU0NEXgeMoEOEKurMaIfcTz6xZa7mOFIa4gXJkgf50WX//AJzaQbFnAiSN53/onmWZ5iMPW7QVXVGD6qTiYI5weseCCdr5gA7odvJP6+NZoB5jnKrGJzShWqCp9AO7DcgqPr4w6nMY7UOo6dEE5X4gZem0yUxGBD2dHzIKb4bCgGQIJ5xupqg2BAQFkeZub3H2cFZGYtpH7qp42hPf2O0J3hcX3Y6IJTE1r+Cb1Ku3qkatWRBKQbU5IHBiCrtw2w/wrZ5kwPUqktbAJmx5eit2YZVVqZS19Co6nWphz2kbkNLpbY7RPsgfsfcpfLXDtPf8LLeC+Py5zaOLnWSQKs872cD423WlYB3zBfcWIQWik6y5qCVzRuEKrQgyXhH6neQVqDrKpcIu77o6BWsmyBvXKSYbJSqISQKDoHonhfOlwTFotZOcE+5afMIIPix5b3o3G/oqdk2H11tRE7+60TiPDk0TzAv9lUeFmgNrPO8loHkECWMwJa53Pp6qPfgSZHVW+v2ZpB5eBG43O6rGY5uxshkk29kHFLJwJLoM2TWtlhY6QRH+1H1c6qfpa/dIOxeIqcnBBcMJSZAkj3T1lJvLltdUD+AqxMR4kpzhsDVJs+PG6C0Y2rpHe3JTfBVtRIG26jq9F7W952pL5K+BPogkcRigzcblE2rBmZ6eqTxMEhd4Bup88gPvZBJ30g/5ey0evixhcrD3cqB93gx/6VGyrDGtWp0m/qMnyb3j+E4+O+ctp4anhGHvPLbDkxgP9GoMKqVNRc4/qcSfUytA4F+IBouZTxMupyGh43ZJgSDy9VnsowUHrjBYlr2tc0ghwkEbH+6WrGYXnfgDj+pgXCm+X4Yky39TZG7ZWrZV8SMBiDpFRzD/APYA/BKCrcJnvu6K1nZVXhRsOcrQdkCFcpulqxukXeCAJN9XSQfddhN6x39UE5QcKjC3/kCstzkvw1V1IW1O5b3VryLMCHOpnkSQfWYC54ryjtnMqC8RPogZ8OZFTLC6peoZPeJj1C4zLhx7QXNpNnk5rpH3hSuHZDQDYxAPSVFZNmFai+rTqnVTJMEmeXLwQRL5Z9cdY3RU8wYJE7+CLPMNqfMyB4qvU6Jc8gILBVq0ze5813TcfLoExwGD07yVMU6JNyLbQgb1MMXDkmrKZYSJUrWIBIB5KCxdcNJvdA4a+Y8fFSmBeGz+32Vdp4jxlX74e8Nmu4YisD2DJLQf1vBjbePqKC0cJ4UYXDvxuIAa4tJb/wDLNm+RNvdYLxlxA/HYqpXfMEwwTswWb5WAWlfGzjHu/wAFSO8GppsABBDfx7LGUAXRK5hGgMFEUQKBKDZuFh8xytO6q3C/1uVmagSrG6bylq4vumxKDovSFYpV5SFZBW6tXTW1DkVbcJj2PFzY7jxVPxf8wp3hUFlx9KWmG90iLKsY2mdtz+3S6ueCwz6dIPLu0ZuRzbNuiZ5rTouAILd+XLZBQ67h+obcl3gq1Mz3Gg+QlcZ7UAfG56/hQbsURtugttFgFybdIXdTFACAqizNH85shUzJ7jA3NuSCTxuMDQY5qt1qjnO8TsFZcq4UxGIIsQOpED7rS+FeAcPhu9UArVOrpgeQQVPgT4d1KpFXFA06QuGn6n9JA5K98Y8Q0sBhpaA2Bpp02iLwYiNoAKn8ZjAxjnOcA0C5OwA28l5w4+4mONxBIJ7JhIYOvLV6j8oK9jMS6q9z3kuc8lxJJNyepSIKCNp3QAokEEBrlGihBs3DDu+fJWhVPhk/NPkrWgb4g3TV+6Xr2lNC5Aq+yTqBG8zC5cUFYx38x3mnOG5eibZifmO8/T3UPmfETaQLWd5/UQQEGxZdiWOYaA+s0i4joO9E+cKlV6IBcSDEwQJ3H+BJfBXFVK1bF1Kri52hgk8rm0KVztnY1NUfLc6Hc4JgAnw2QQbcDQee8Nz1TXN8qoUWl0D1JTrN8ELOpktO8zb05KvZoXvDdZLo2AuXGbAAIIN1R9V4ZRZJds0CT5nwWk8LcGUqADqw7Wt1JlrfCErwtw1/CjW4A13i530t6RsCrRSYBE7oJDCMjaw6WCfseo2jWmyY8VZ83CYZ9QmDs0dSQTA67IKN8XeLCT/C0nRzqkf+fz7LKAUrisQ6o9z3klziSSeZKRQGEEaCAkEaIIBCOESMINf4aPzfRWsqpcNn5voragZYp1imnROq7rOTPUgWc5I4qu1jS5x0tAkn+nVMc6zVmHZred/pAuXHyWYZ1ntXEOJc4ht4aLCPFA+4kz/tajhSJDOsEEwI5qvk+q5F0ZQbJ8CqYGHxT+esN9msP7qz5oGua8PgN5zEfdQvwqeyjlL6rzpbrqOc49B/pU7irihmKbVBeabWuHZ02yHP27zjvH9ECuY42ph6oYAalE3sC4gHoRv5K/cL8KAxiqzYdA7NhIho6lvWfwqz8JclNVhr1RLQ4NpySZO5Jk+IWtOeNggiBgtMmZTTEiJU+4So7H4aWlBEUK999lknxM4j/icR2bXTSpSAORdsT4qy8Z58cMxzA6Kj5jqB1+4WTkn/AGgCCNEgMI1yjQGiRokARgoIoQa5w675voraVUOHz81WxzkDGvs5MK1ZrGl7jAaJKf1TZ3XoqBx7m0AUGm+7/Dw/zogrWf5y7E1S42aJDRyAUWggEBhE7dBFKC+4/OXUMpwmHZAL3PqON5IFR0DxktHuqvWwNSDWrNcGF2nUBEmAYFo2IUo2pSqOptxGqk1lJwaSIGolxBv4kKNfmrm03UQ/XTJlsjYmxPsAg3ngSiynl+H7My0gunnM8/YKdZUkyqL8JMaH4AMmSxzh5AgK50yge600x2IaxjnONgCV1qWe/FXiDsqfYtPeeJP/AF2QZfxXmZxGIfUN726ATyUOgXIIDQQQQEiRo0AQCIlBB0giRoNVyE/NCt7xdU7IT80K3aroI/Mq4Yyo8/pErEsZiHVHue65cSfcytQ+IuM0YUtG9R8egDllUIBKCCIIAUtgsNrdEhtiZPgJ/ZJxZBpIBQPM0zKpWcC8zpGkEdBZNKdIu2BJ8E6y+hTd/McWgAnzIBIA+yDi1rSWTEwCbEHmg0H4MYzTUrUjInS4D31fgLVHGCsE4CzM0sdRJMBxDD6mP3K3PEv2KBXF4oMaXE2AJJ5WXnjirN3YnEPqHYmB4BaZ8S897Oh2TT3ngzfYbRHqVjRKAQiC6JRNQdIijRIAEaKEaAkEaIBAYRooRoNRyB3zQrY6pBQQQZ/8VMRejT/7O/H9VQUEEBIAoIIDKdjCfI1y0nVEfqA6+SCCBrT3vtIlTmML8UCadOKdICS0bCOfrKJBBD0KpY8OG7SD7L0IzGtOHbVNhp1X8Bf8IIIMT4tzU16znH2/CgUEEARNQQQdoFBBAQKBQQQALoIIIAgggg//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5364" name="AutoShape 4" descr="data:image/jpeg;base64,/9j/4AAQSkZJRgABAQAAAQABAAD/2wCEAAkGBxQTEhQUExQUFBQXGBQXGRQUFRQUFxgXFRUWFhUYFxQYHCggGBolHBUUITEhJSkrLi4uFx8zODMsNygtLiwBCgoKBQUFDgUFDisZExkrKysrKysrKysrKysrKysrKysrKysrKysrKysrKysrKysrKysrKysrKysrKysrKysrK//AABEIAQgAvwMBIgACEQEDEQH/xAAcAAAABwEBAAAAAAAAAAAAAAAAAQMEBQYHAgj/xAA4EAABAwIEAwYFAgYDAQEAAAABAAIRAyEEBRIxBkFREyJhcYGRByMyobFCwRQz0eHw8VJysmIV/8QAFAEBAAAAAAAAAAAAAAAAAAAAAP/EABQRAQAAAAAAAAAAAAAAAAAAAAD/2gAMAwEAAhEDEQA/ALJw+75alTdQ/D38v1U0gbOCRfcpclIOElARCjcy5KSG6jc12Hmg5w7tlasgd+Oap9GsGgF1h1XVDi5tMnQA4DmTug0YOg+K5qusVndbjStUb3WhpJMX5T5JOjnWIrd1z4b4EySgvr6g3tHXxSNbGMaJc6PEKk1sW4dxriQN780ycXSSSSeQJ+6DRaWIB0x+oEgppWu9UbBY+o3UQ8loO17nkB4Jlj81r6hLiwdQSg0zDmDdWeie6PILA6XxAxNIw5jHnmDI28YK0bhL4iYbFuFE/KrRZpIgxvB/sguT3JByUO48k2e626DslJUn3K75JJpugXa6xT+ge6FHlP8ADfSECoQQCIoMx4fd8v1UwHKE4bPyvVTJFkCJfdJASV0VE53nVPDUy95/6t5uKBTNc2p4djnPIkCzJubqlV+Mn1jpZSA3O9x6Qq3i8wqYyrrc28nkO6OUn2VlynLhTE2kjfndAbQ98OqkxyHT/Cl6dEvNrQP8KcUWgmCOsfdxlPsPh9zaDy5oGgoct4ECep5+5TzDUyAdjaB5nmumUZIMWAJHkJ/oU7oDa3jKBKnhAA3nMz58kWMwh028ZPNSApj912KcxeyCLGE2t0jzC4rYfXysBz8d1LFkTeZSOkIKZmvD57xAm1vDxVMxNF9JwNwRzBggrZnRHmqvxFkjS0vgE9ECPB/xSq0XNp15q0TaSe83xutlwuKZVa2pTIcxwkEdF5bxOGLSRsrd8PONH4OoKdVz3YdwjTqJFNxIIc0E+e3VB6BOybjdcYTFsewPpuDmuAhw2PVAm4QOnbKQwv0hRc7qSwZ7oQLoijXD0GW8MmaceKmnGygOFz3Dfmp+rtKBpiaoaJcYaBJJ2AWQ8WZqcVWJH8tshgPnGr1j7q0/EzOC1raDP1jvgdLQJ5KhZdRc+q0dP2sgtPD+X9m2TuVNlngk6LIaB905ptQK4SjF08OwGy7wmAc+zREAFPTlxsCPLz80DMiIA22KcM6coELh9EjcXQaPRAqClGFJRZdsEIA4290m5ONB8ECyEDF7brh9IHdLPBlc1B7IKJxTg2iTEFUesyCtZznCNc0j9pWc5rgg0mAZ6oNB+EXFbWsGDqEgy5zHGIuSSN97laqDcLytQqaXNdzaQQRuCLr0XwfnlPFYSlUa4FwGl45hzbEken3QWWfwpHAfQotj1I5ee4geSuHrtcPCDJ+FHSx07KdqHunaBJv4KB4TA0OXXGWZChhXEn6jpEbzBQZJxNmfa4iq8GxdDfIExdSHCWFcZM/55qttaJA+xlX/AIRo/LBtfdBNNanOFoyQuNilaZIdZBY8vOm/UQnFbHiBI2P7qGoYkgLmo8keKBfFV9Tj0mVw0hItaUZ6IF2P/wBJVom3RNOSXpPgHqgcUIKcupi3RMaVYCJ5Jw6vIG10CeKY2So+vYqSdVGl3io6QUCOIbIVdzzLA5tgPVWZjZUdmb+75IMlxuH0OMbTCmOCOIjgsQx0u7Nxio0DeececLjO2gk/pJO3LzUQy1+e3h5oPSOSZ/SxIPZk7E3EGP6Ky5Ye6sB4JzSpRqhjAHPfol02LdQc8XMDuhy3nKHyPBBKBJ1CuwuHlBk/CX0OVQ+Lld3a0WXDdJIA/wCXduVcOER3Sq98WqX8l4b9OoF++8QPsgzbCN1OaDe+60vINOjS0WACzjAU+9vz35T0C1PI6MUmWA7jSfMgIFqjDuu9XNd1WHfokHlA/wAKZ3MJzUIAkDfmonD14J5lPy4kCLeCAMfcmbdF1q5pF3sudUbnyQLvPsjaZ5ohUERayTo1QSfyEDymBvuu5vsFy1wAjc+qOoNrwg4e62yaDmUuT4prXqR5IO9V9lG5zYSLwJP4T8VgVG5xWGk9AgombUOY2MkT43hQthyM9OSsWYva8b7RaY6XUI9jNUgkwf7ILPwhhjVeWtMPAbB6aSHH3gj1W+cOkimAdwBPsFjfwpwjX1ahmC0fba62XKouAgmAUm/dG1yTegy7hSqS10m3kFxx1gO2wVQao0w7aZgER9/suOE3dxykc8BOHqgAklpEfugxTLqElvKTN7X6LRuHn23k7b2kWVKp0pa0/S6wPhA/Kf5dnRoHQe8RO3M9SgvmNrNa25AUBVzAF4A2O5Vcxeb1Krrukf8AEBdjGNZ9Tg0xsdx6ILU3uk3+6MYx0bqjYniOJ0vCaHil4/WPZBf3Y7x+67/jrgEqg0eKgfrn0H9lNUc3ovaHao9RNkFnq4oSLiCOqbvzdlJpJeLcv7Km5pxMyIYCSOarWIx9R7tygvWP46cDDAB4lRp43eT33HyEKoGnBknUjJ0mNInxQXCl8QXgEBmroTv+U2xXHFV9oDfQ/wBVEZaalWo2kxgLnGAAN1I4/DtY+pQqt01Gkh3ItIMIOH8XV7mQOkBPcvzCpVpBz3EkzPSxKquKoupnSenuOS0bgvhoHDsqVLhwJDdtzIQQVWiHQGtknkJJT3C8GPfDzULGncREXuPNWHM8uZTqB1OG2/bxUlhKbnNF5aLx53/dAwybFjCVGtpMIaSGucb6hzK13KH2ttAPuFluMpsMzuII36j+60fhurNNv/UILEHJJ110CknPPVBlPCTu69T9TEim0uILuUDnPhHgq7wh9L1NZlTL6LwNwJ9kGYcT4RnbHQ2owEklpBgeRi6qWMxeh50ehNz5rXsFlrcThmVAR2jRzuJ8VRfiHw72IZWaIBlrhyBNwR4WPugrVHMK9RwYwjU6wDRc/lSmJ4YqMvXqAuMdxp1Pk7CBt7JPgVoFcudya6POI/cqy0MhNQl7nkPcS5skczPPzQUrMsGKRhzCDHM+HNNqNIOcAIk/ZWninAYjatpIGxAg22UBTo6Nt0C2JyvsmNfUaQ2pOl4uJBIPrYqJrs0mJ9R0UxXzJxpdk67BJaD+knc/cpDB4M1qlMdSB90DAYJ+nVpcR1AJUjkmXmqKhFy0e4vy9FsmCwbabWsDWkRG1zKpOJy/+CxhcB8t8GOQuQUEDTytjBNR8Hk1o/O66xeV06kFroKsmf5WKmki09OfqorC4Oo3YghBxgMmDB2lJ7tYvPP0TLE4Y1HananPcZJNySd9lasOwhhOxHsonL4dUbzMyeUR/tAvjuF21hTMlpaQyIkn/NKvmHa2k1lIfpaGgeQH9FFZAztHufu27v2H5U1UEmefVBDZnhxUdBvEFNaFd9OtocCGmA2x2hSLyNTv85hc44drVpwDDbk+QQPKGE7Ss0RIm/lCvmU2MDYCI8lV+HKUvc/kJH2/urJlp77vJBOh1kg9yUY6ySqwgynhN1nKz0xbwMqpcJj61bKRsEGf4Bj8Ni30tRDKmqAdpmRB904p51TqVThHgOB1NJmdv9K0Zzl7aoa7Z7TII38iqHVy99DHNe6YLnkGLQZm6DmtwtTwtR3ZucS4SzVG1i4ee6LCZoIIdBI9xHqrnmmHFWmPdrgbjy/HqqPnmALDr0lr5Mgix3uD47oE8yzEOEXPO6rmIrSbNAXbnvN9JTV9Nxdtv1QIlkmBsrtwTgya2pze7TGqfGLfcKPy7JKY09pVHaOIinbn6q95dgmUqDmtJLiZcefKB5W+6B42qNW/ikM4y8V2Q63QjeUb2xEc4nqu67yQCgr2BxjsKTSqtDmnr+QlsXUwNQamVXUn/wDGxCc5lhhVZ3r73G6rGDwdMvLX1HNPJBI1McAwgwJ2d19Ezyjh973B7A9wO7iIEeysGD4cpWJc58bTsprDnRDREDYIBhaLabdDb9XdSuatWx8F3VrjrdM8TUsZQNXVNz/tOcuxHaM0bOB25kdFHsdvt0U9wplmouqbNE+pHQoJ/LqGhgb1un+WHvlNabvdLZce+gsLNkjXcAUox1knVcOiDJuEHXeArRTPJVXhA3f6K2MEoG9cpCrTD26XAHpPKV3X2SVPZAWEw8M0f8LAdQo3M3nSQ5uoTsbqXpVu+DHKD4o8Vhg4bSd0GaZ3lWkhzG2PJQ9Sl2YnmtFxdMAwd+h8FRc8qdpU0NEXgeMoEOEKurMaIfcTz6xZa7mOFIa4gXJkgf50WX//AJzaQbFnAiSN53/onmWZ5iMPW7QVXVGD6qTiYI5weseCCdr5gA7odvJP6+NZoB5jnKrGJzShWqCp9AO7DcgqPr4w6nMY7UOo6dEE5X4gZem0yUxGBD2dHzIKb4bCgGQIJ5xupqg2BAQFkeZub3H2cFZGYtpH7qp42hPf2O0J3hcX3Y6IJTE1r+Cb1Ku3qkatWRBKQbU5IHBiCrtw2w/wrZ5kwPUqktbAJmx5eit2YZVVqZS19Co6nWphz2kbkNLpbY7RPsgfsfcpfLXDtPf8LLeC+Py5zaOLnWSQKs872cD423WlYB3zBfcWIQWik6y5qCVzRuEKrQgyXhH6neQVqDrKpcIu77o6BWsmyBvXKSYbJSqISQKDoHonhfOlwTFotZOcE+5afMIIPix5b3o3G/oqdk2H11tRE7+60TiPDk0TzAv9lUeFmgNrPO8loHkECWMwJa53Pp6qPfgSZHVW+v2ZpB5eBG43O6rGY5uxshkk29kHFLJwJLoM2TWtlhY6QRH+1H1c6qfpa/dIOxeIqcnBBcMJSZAkj3T1lJvLltdUD+AqxMR4kpzhsDVJs+PG6C0Y2rpHe3JTfBVtRIG26jq9F7W952pL5K+BPogkcRigzcblE2rBmZ6eqTxMEhd4Bup88gPvZBJ30g/5ey0evixhcrD3cqB93gx/6VGyrDGtWp0m/qMnyb3j+E4+O+ctp4anhGHvPLbDkxgP9GoMKqVNRc4/qcSfUytA4F+IBouZTxMupyGh43ZJgSDy9VnsowUHrjBYlr2tc0ghwkEbH+6WrGYXnfgDj+pgXCm+X4Yky39TZG7ZWrZV8SMBiDpFRzD/APYA/BKCrcJnvu6K1nZVXhRsOcrQdkCFcpulqxukXeCAJN9XSQfddhN6x39UE5QcKjC3/kCstzkvw1V1IW1O5b3VryLMCHOpnkSQfWYC54ryjtnMqC8RPogZ8OZFTLC6peoZPeJj1C4zLhx7QXNpNnk5rpH3hSuHZDQDYxAPSVFZNmFai+rTqnVTJMEmeXLwQRL5Z9cdY3RU8wYJE7+CLPMNqfMyB4qvU6Jc8gILBVq0ze5813TcfLoExwGD07yVMU6JNyLbQgb1MMXDkmrKZYSJUrWIBIB5KCxdcNJvdA4a+Y8fFSmBeGz+32Vdp4jxlX74e8Nmu4YisD2DJLQf1vBjbePqKC0cJ4UYXDvxuIAa4tJb/wDLNm+RNvdYLxlxA/HYqpXfMEwwTswWb5WAWlfGzjHu/wAFSO8GppsABBDfx7LGUAXRK5hGgMFEUQKBKDZuFh8xytO6q3C/1uVmagSrG6bylq4vumxKDovSFYpV5SFZBW6tXTW1DkVbcJj2PFzY7jxVPxf8wp3hUFlx9KWmG90iLKsY2mdtz+3S6ueCwz6dIPLu0ZuRzbNuiZ5rTouAILd+XLZBQ67h+obcl3gq1Mz3Gg+QlcZ7UAfG56/hQbsURtugttFgFybdIXdTFACAqizNH85shUzJ7jA3NuSCTxuMDQY5qt1qjnO8TsFZcq4UxGIIsQOpED7rS+FeAcPhu9UArVOrpgeQQVPgT4d1KpFXFA06QuGn6n9JA5K98Y8Q0sBhpaA2Bpp02iLwYiNoAKn8ZjAxjnOcA0C5OwA28l5w4+4mONxBIJ7JhIYOvLV6j8oK9jMS6q9z3kuc8lxJJNyepSIKCNp3QAokEEBrlGihBs3DDu+fJWhVPhk/NPkrWgb4g3TV+6Xr2lNC5Aq+yTqBG8zC5cUFYx38x3mnOG5eibZifmO8/T3UPmfETaQLWd5/UQQEGxZdiWOYaA+s0i4joO9E+cKlV6IBcSDEwQJ3H+BJfBXFVK1bF1Kri52hgk8rm0KVztnY1NUfLc6Hc4JgAnw2QQbcDQee8Nz1TXN8qoUWl0D1JTrN8ELOpktO8zb05KvZoXvDdZLo2AuXGbAAIIN1R9V4ZRZJds0CT5nwWk8LcGUqADqw7Wt1JlrfCErwtw1/CjW4A13i530t6RsCrRSYBE7oJDCMjaw6WCfseo2jWmyY8VZ83CYZ9QmDs0dSQTA67IKN8XeLCT/C0nRzqkf+fz7LKAUrisQ6o9z3klziSSeZKRQGEEaCAkEaIIBCOESMINf4aPzfRWsqpcNn5voragZYp1imnROq7rOTPUgWc5I4qu1jS5x0tAkn+nVMc6zVmHZred/pAuXHyWYZ1ntXEOJc4ht4aLCPFA+4kz/tajhSJDOsEEwI5qvk+q5F0ZQbJ8CqYGHxT+esN9msP7qz5oGua8PgN5zEfdQvwqeyjlL6rzpbrqOc49B/pU7irihmKbVBeabWuHZ02yHP27zjvH9ECuY42ph6oYAalE3sC4gHoRv5K/cL8KAxiqzYdA7NhIho6lvWfwqz8JclNVhr1RLQ4NpySZO5Jk+IWtOeNggiBgtMmZTTEiJU+4So7H4aWlBEUK999lknxM4j/icR2bXTSpSAORdsT4qy8Z58cMxzA6Kj5jqB1+4WTkn/AGgCCNEgMI1yjQGiRokARgoIoQa5w675voraVUOHz81WxzkDGvs5MK1ZrGl7jAaJKf1TZ3XoqBx7m0AUGm+7/Dw/zogrWf5y7E1S42aJDRyAUWggEBhE7dBFKC+4/OXUMpwmHZAL3PqON5IFR0DxktHuqvWwNSDWrNcGF2nUBEmAYFo2IUo2pSqOptxGqk1lJwaSIGolxBv4kKNfmrm03UQ/XTJlsjYmxPsAg3ngSiynl+H7My0gunnM8/YKdZUkyqL8JMaH4AMmSxzh5AgK50yge600x2IaxjnONgCV1qWe/FXiDsqfYtPeeJP/AF2QZfxXmZxGIfUN726ATyUOgXIIDQQQQEiRo0AQCIlBB0giRoNVyE/NCt7xdU7IT80K3aroI/Mq4Yyo8/pErEsZiHVHue65cSfcytQ+IuM0YUtG9R8egDllUIBKCCIIAUtgsNrdEhtiZPgJ/ZJxZBpIBQPM0zKpWcC8zpGkEdBZNKdIu2BJ8E6y+hTd/McWgAnzIBIA+yDi1rSWTEwCbEHmg0H4MYzTUrUjInS4D31fgLVHGCsE4CzM0sdRJMBxDD6mP3K3PEv2KBXF4oMaXE2AJJ5WXnjirN3YnEPqHYmB4BaZ8S897Oh2TT3ngzfYbRHqVjRKAQiC6JRNQdIijRIAEaKEaAkEaIBAYRooRoNRyB3zQrY6pBQQQZ/8VMRejT/7O/H9VQUEEBIAoIIDKdjCfI1y0nVEfqA6+SCCBrT3vtIlTmML8UCadOKdICS0bCOfrKJBBD0KpY8OG7SD7L0IzGtOHbVNhp1X8Bf8IIIMT4tzU16znH2/CgUEEARNQQQdoFBBAQKBQQQALoIIIAgggg//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5366" name="Picture 6" descr="http://www.safad.info/images/news/562.jpg"/>
          <p:cNvPicPr>
            <a:picLocks noChangeAspect="1" noChangeArrowheads="1"/>
          </p:cNvPicPr>
          <p:nvPr/>
        </p:nvPicPr>
        <p:blipFill>
          <a:blip r:embed="rId2" cstate="print"/>
          <a:srcRect/>
          <a:stretch>
            <a:fillRect/>
          </a:stretch>
        </p:blipFill>
        <p:spPr bwMode="auto">
          <a:xfrm>
            <a:off x="4214810" y="1357298"/>
            <a:ext cx="1428760" cy="1943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1214414" y="3786190"/>
            <a:ext cx="7056784" cy="100013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400" b="1" dirty="0">
                <a:latin typeface="Adobe Arabic" pitchFamily="18" charset="-78"/>
              </a:rPr>
              <a:t>مناحيم بيغن </a:t>
            </a:r>
          </a:p>
        </p:txBody>
      </p:sp>
    </p:spTree>
    <p:extLst>
      <p:ext uri="{BB962C8B-B14F-4D97-AF65-F5344CB8AC3E}">
        <p14:creationId xmlns:p14="http://schemas.microsoft.com/office/powerpoint/2010/main" xmlns="" val="64961251"/>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3857652"/>
          </a:xfrm>
        </p:spPr>
        <p:txBody>
          <a:bodyPr>
            <a:normAutofit/>
          </a:bodyPr>
          <a:lstStyle/>
          <a:p>
            <a:pPr lvl="0" algn="just">
              <a:buClrTx/>
              <a:buFont typeface="Wingdings" pitchFamily="2" charset="2"/>
              <a:buChar char="q"/>
            </a:pPr>
            <a:r>
              <a:rPr lang="ar-SA" sz="2400" dirty="0"/>
              <a:t>ولد في روسيا البيضاء 1913.</a:t>
            </a:r>
            <a:endParaRPr lang="en-US" sz="2400" dirty="0"/>
          </a:p>
          <a:p>
            <a:pPr lvl="0" algn="just">
              <a:buClrTx/>
              <a:buFont typeface="Wingdings" pitchFamily="2" charset="2"/>
              <a:buChar char="q"/>
            </a:pPr>
            <a:r>
              <a:rPr lang="ar-SA" sz="2400" dirty="0"/>
              <a:t>سافر إلى بولندا في عام </a:t>
            </a:r>
            <a:r>
              <a:rPr lang="ar-SA" sz="2400" dirty="0">
                <a:hlinkClick r:id="rId2"/>
              </a:rPr>
              <a:t>1938</a:t>
            </a:r>
            <a:r>
              <a:rPr lang="ar-SA" sz="2400" dirty="0"/>
              <a:t> حيث جامعة "وارسو" لدراسة القانون. تعرف بيغن على العمل </a:t>
            </a:r>
            <a:r>
              <a:rPr lang="ar-SA" sz="2400" dirty="0">
                <a:hlinkClick r:id="rId3"/>
              </a:rPr>
              <a:t>الصهيوني</a:t>
            </a:r>
            <a:r>
              <a:rPr lang="ar-SA" sz="2400" dirty="0"/>
              <a:t> من خلال منظمة "بيتار" اليهودية البولندية التي ترأسها في عام 1939.</a:t>
            </a:r>
            <a:endParaRPr lang="en-US" sz="2400" dirty="0"/>
          </a:p>
          <a:p>
            <a:pPr lvl="0" algn="just">
              <a:buClrTx/>
              <a:buFont typeface="Wingdings" pitchFamily="2" charset="2"/>
              <a:buChar char="q"/>
            </a:pPr>
            <a:r>
              <a:rPr lang="ar-SA" sz="2400" dirty="0"/>
              <a:t>أسس منظمة صهيونية عسكرية أطلق عليها اسم "</a:t>
            </a:r>
            <a:r>
              <a:rPr lang="ar-SA" sz="2400" dirty="0">
                <a:hlinkClick r:id="rId4"/>
              </a:rPr>
              <a:t>أرجون</a:t>
            </a:r>
            <a:r>
              <a:rPr lang="ar-SA" sz="2400" dirty="0"/>
              <a:t>" والتي وصفت كمنظمة إرهابية. من إرهابها: </a:t>
            </a:r>
            <a:endParaRPr lang="en-US" sz="2400" dirty="0"/>
          </a:p>
          <a:p>
            <a:pPr algn="just">
              <a:buClrTx/>
              <a:buFont typeface="Wingdings" pitchFamily="2" charset="2"/>
              <a:buChar char="ü"/>
            </a:pPr>
            <a:r>
              <a:rPr lang="ar-SA" sz="2400" dirty="0"/>
              <a:t> مذبحة دير ياسين، تفجير فندق الملك داود، اغتيال ممثل الأمم المتحدة الكونت برنادوت.</a:t>
            </a:r>
            <a:endParaRPr lang="en-US" sz="2400" dirty="0"/>
          </a:p>
          <a:p>
            <a:pPr algn="just">
              <a:buNone/>
            </a:pPr>
            <a:endParaRPr lang="ar-SA" sz="2800" dirty="0">
              <a:latin typeface="Adobe Arabic" pitchFamily="18" charset="-78"/>
            </a:endParaRPr>
          </a:p>
          <a:p>
            <a:pPr algn="just"/>
            <a:endParaRPr lang="en-GB" sz="2800" dirty="0">
              <a:latin typeface="Adobe Arabic" pitchFamily="18" charset="-78"/>
            </a:endParaRPr>
          </a:p>
        </p:txBody>
      </p:sp>
      <p:sp>
        <p:nvSpPr>
          <p:cNvPr id="4" name="Date Placeholder 3"/>
          <p:cNvSpPr>
            <a:spLocks noGrp="1"/>
          </p:cNvSpPr>
          <p:nvPr>
            <p:ph type="dt" sz="half" idx="10"/>
          </p:nvPr>
        </p:nvSpPr>
        <p:spPr/>
        <p:txBody>
          <a:bodyPr/>
          <a:lstStyle/>
          <a:p>
            <a:fld id="{5EDB9F7C-5DBB-4D6E-97AF-AA0B9C549DF5}"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49</a:t>
            </a:fld>
            <a:endParaRPr lang="ar-BH"/>
          </a:p>
        </p:txBody>
      </p:sp>
    </p:spTree>
    <p:extLst>
      <p:ext uri="{BB962C8B-B14F-4D97-AF65-F5344CB8AC3E}">
        <p14:creationId xmlns:p14="http://schemas.microsoft.com/office/powerpoint/2010/main" xmlns="" val="333539943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5</a:t>
            </a:fld>
            <a:endParaRPr lang="ar-BH"/>
          </a:p>
        </p:txBody>
      </p:sp>
      <p:sp>
        <p:nvSpPr>
          <p:cNvPr id="175105" name="Rectangle 1"/>
          <p:cNvSpPr>
            <a:spLocks noChangeArrowheads="1"/>
          </p:cNvSpPr>
          <p:nvPr/>
        </p:nvSpPr>
        <p:spPr bwMode="auto">
          <a:xfrm>
            <a:off x="1071538" y="857233"/>
            <a:ext cx="750099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JO" sz="2400" b="1" i="0" u="sng"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ا</a:t>
            </a:r>
            <a:r>
              <a:rPr kumimoji="0" lang="ar-JO" sz="2400" b="1" i="0" u="sng" strike="noStrike" cap="none" normalizeH="0" baseline="0" dirty="0" bmk="">
                <a:ln>
                  <a:noFill/>
                </a:ln>
                <a:solidFill>
                  <a:schemeClr val="tx1"/>
                </a:solidFill>
                <a:effectLst/>
                <a:latin typeface="Simplified Arabic" pitchFamily="18" charset="-78"/>
                <a:ea typeface="Calibri" pitchFamily="34" charset="0"/>
                <a:cs typeface="Simplified Arabic" pitchFamily="18" charset="-78"/>
              </a:rPr>
              <a:t>لمشاركة التصويتية:</a:t>
            </a:r>
            <a:endParaRPr kumimoji="0" lang="en-US" sz="2400" b="1" i="0" u="sng"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JO" sz="24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بلغت نسبة المشاركة في الانتخابات </a:t>
            </a:r>
            <a:r>
              <a:rPr kumimoji="0" lang="en-US" sz="24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72.36</a:t>
            </a:r>
            <a:r>
              <a:rPr kumimoji="0" lang="ar-JO" sz="24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 (الأعلى منذ انتخابات 1999 التي بلغت 78.7%) والجدول التالي يوضح عدد المقترعين:</a:t>
            </a:r>
          </a:p>
          <a:p>
            <a:pPr fontAlgn="t"/>
            <a:endParaRPr lang="en-US" sz="2400" dirty="0"/>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1928794" y="2500306"/>
          <a:ext cx="6000792" cy="3291840"/>
        </p:xfrm>
        <a:graphic>
          <a:graphicData uri="http://schemas.openxmlformats.org/drawingml/2006/table">
            <a:tbl>
              <a:tblPr rtl="1" firstRow="1" bandRow="1">
                <a:tableStyleId>{5C22544A-7EE6-4342-B048-85BDC9FD1C3A}</a:tableStyleId>
              </a:tblPr>
              <a:tblGrid>
                <a:gridCol w="3000396">
                  <a:extLst>
                    <a:ext uri="{9D8B030D-6E8A-4147-A177-3AD203B41FA5}">
                      <a16:colId xmlns:a16="http://schemas.microsoft.com/office/drawing/2014/main" xmlns="" val="20000"/>
                    </a:ext>
                  </a:extLst>
                </a:gridCol>
                <a:gridCol w="3000396">
                  <a:extLst>
                    <a:ext uri="{9D8B030D-6E8A-4147-A177-3AD203B41FA5}">
                      <a16:colId xmlns:a16="http://schemas.microsoft.com/office/drawing/2014/main" xmlns="" val="20001"/>
                    </a:ext>
                  </a:extLst>
                </a:gridCol>
              </a:tblGrid>
              <a:tr h="714380">
                <a:tc>
                  <a:txBody>
                    <a:bodyPr/>
                    <a:lstStyle/>
                    <a:p>
                      <a:pPr algn="ctr" rtl="1"/>
                      <a:r>
                        <a:rPr lang="ar-JO" sz="2400" b="0" dirty="0">
                          <a:solidFill>
                            <a:schemeClr val="tx1"/>
                          </a:solidFill>
                        </a:rPr>
                        <a:t>عدد من يحق لهم الاقتراع</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5,881,696</a:t>
                      </a:r>
                      <a:endParaRPr lang="en-US" sz="2400" b="0" dirty="0">
                        <a:solidFill>
                          <a:schemeClr val="tx1"/>
                        </a:solidFill>
                      </a:endParaRPr>
                    </a:p>
                    <a:p>
                      <a:pPr algn="ctr" rtl="1"/>
                      <a:endParaRPr lang="ar-JO" sz="2400" b="0" dirty="0">
                        <a:solidFill>
                          <a:schemeClr val="tx1"/>
                        </a:solidFill>
                      </a:endParaRPr>
                    </a:p>
                  </a:txBody>
                  <a:tcPr/>
                </a:tc>
                <a:extLst>
                  <a:ext uri="{0D108BD9-81ED-4DB2-BD59-A6C34878D82A}">
                    <a16:rowId xmlns:a16="http://schemas.microsoft.com/office/drawing/2014/main" xmlns="" val="10000"/>
                  </a:ext>
                </a:extLst>
              </a:tr>
              <a:tr h="7143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عدد المقترعين</a:t>
                      </a:r>
                      <a:endParaRPr lang="en-US" sz="2400" b="0" dirty="0">
                        <a:solidFill>
                          <a:schemeClr val="tx1"/>
                        </a:solidFill>
                      </a:endParaRPr>
                    </a:p>
                    <a:p>
                      <a:pPr algn="ctr" rtl="1"/>
                      <a:endParaRPr lang="ar-JO" sz="2400" b="0"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4,253,336</a:t>
                      </a:r>
                      <a:endParaRPr lang="en-US" sz="2400" b="0" dirty="0">
                        <a:solidFill>
                          <a:schemeClr val="tx1"/>
                        </a:solidFill>
                      </a:endParaRPr>
                    </a:p>
                    <a:p>
                      <a:pPr algn="ctr" rtl="1"/>
                      <a:endParaRPr lang="ar-JO" sz="2400" b="0" dirty="0">
                        <a:solidFill>
                          <a:schemeClr val="tx1"/>
                        </a:solidFill>
                      </a:endParaRPr>
                    </a:p>
                  </a:txBody>
                  <a:tcPr/>
                </a:tc>
                <a:extLst>
                  <a:ext uri="{0D108BD9-81ED-4DB2-BD59-A6C34878D82A}">
                    <a16:rowId xmlns:a16="http://schemas.microsoft.com/office/drawing/2014/main" xmlns="" val="10001"/>
                  </a:ext>
                </a:extLst>
              </a:tr>
              <a:tr h="7143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عدد الأصوات المحتسبة</a:t>
                      </a:r>
                      <a:endParaRPr lang="en-US" sz="2400" b="0"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4,209,467</a:t>
                      </a:r>
                      <a:endParaRPr lang="en-US" sz="2400" b="0" dirty="0">
                        <a:solidFill>
                          <a:schemeClr val="tx1"/>
                        </a:solidFill>
                      </a:endParaRPr>
                    </a:p>
                    <a:p>
                      <a:pPr algn="ctr" rtl="1"/>
                      <a:endParaRPr lang="ar-JO" sz="2400" b="0" dirty="0">
                        <a:solidFill>
                          <a:schemeClr val="tx1"/>
                        </a:solidFill>
                      </a:endParaRPr>
                    </a:p>
                  </a:txBody>
                  <a:tcPr/>
                </a:tc>
                <a:extLst>
                  <a:ext uri="{0D108BD9-81ED-4DB2-BD59-A6C34878D82A}">
                    <a16:rowId xmlns:a16="http://schemas.microsoft.com/office/drawing/2014/main" xmlns="" val="10002"/>
                  </a:ext>
                </a:extLst>
              </a:tr>
              <a:tr h="7143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عدد الأصوات الملغية</a:t>
                      </a:r>
                      <a:endParaRPr lang="en-US" sz="2400" b="0"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2400" b="0" dirty="0">
                          <a:solidFill>
                            <a:schemeClr val="tx1"/>
                          </a:solidFill>
                        </a:rPr>
                        <a:t>43,869</a:t>
                      </a:r>
                      <a:endParaRPr lang="en-US" sz="2400" b="0" dirty="0">
                        <a:solidFill>
                          <a:schemeClr val="tx1"/>
                        </a:solidFill>
                      </a:endParaRPr>
                    </a:p>
                    <a:p>
                      <a:pPr algn="ctr" rtl="1"/>
                      <a:endParaRPr lang="ar-JO" sz="2400" b="0" dirty="0">
                        <a:solidFill>
                          <a:schemeClr val="tx1"/>
                        </a:solidFill>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90007789"/>
      </p:ext>
    </p:extLst>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50</a:t>
            </a:fld>
            <a:endParaRPr lang="ar-BH"/>
          </a:p>
        </p:txBody>
      </p:sp>
      <p:sp>
        <p:nvSpPr>
          <p:cNvPr id="198657" name="Rectangle 1"/>
          <p:cNvSpPr>
            <a:spLocks noChangeArrowheads="1"/>
          </p:cNvSpPr>
          <p:nvPr/>
        </p:nvSpPr>
        <p:spPr bwMode="auto">
          <a:xfrm>
            <a:off x="571472" y="1214422"/>
            <a:ext cx="835821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tab pos="-36513" algn="l"/>
              </a:tabLst>
            </a:pPr>
            <a:r>
              <a:rPr kumimoji="0" lang="ar-SA" sz="2400" b="0" i="0" u="none" strike="noStrike" cap="none" normalizeH="0" baseline="0" dirty="0">
                <a:ln>
                  <a:noFill/>
                </a:ln>
                <a:solidFill>
                  <a:schemeClr val="tx1"/>
                </a:solidFill>
                <a:effectLst/>
                <a:latin typeface="Arial" pitchFamily="34" charset="0"/>
                <a:ea typeface="Calibri" pitchFamily="34" charset="0"/>
                <a:cs typeface="Arial" pitchFamily="34" charset="0"/>
              </a:rPr>
              <a:t>أورد أ. هابر مؤلف كتاب : " مناحيم بيغن.. الرجل والأسطورة " الصادر في نيويورك عام 1979 في الصفحة 385 على لسان بن جوريون: ((إن بيجن ينتمي دون شك إلى النمط الهتلري، فهو عنصري على استعداد لإبادة كل العرب لتحقيق حلمه بتوحيد إسرائيل، وهو مستعد لإنجاز هذا الهدف المقدس بكل الوسائل))!!</a:t>
            </a:r>
            <a:endParaRPr kumimoji="0" lang="ar-SA" sz="2400" b="0" i="0" u="none" strike="noStrike" cap="none" normalizeH="0" baseline="0" dirty="0">
              <a:ln>
                <a:noFill/>
              </a:ln>
              <a:solidFill>
                <a:schemeClr val="tx1"/>
              </a:solidFill>
              <a:effectLst/>
              <a:latin typeface="Arial" pitchFamily="34" charset="0"/>
              <a:cs typeface="Arial" pitchFamily="34" charset="0"/>
            </a:endParaRPr>
          </a:p>
        </p:txBody>
      </p:sp>
      <p:pic>
        <p:nvPicPr>
          <p:cNvPr id="198661" name="Picture 5" descr="http://islamstory.com/sites/default/files/13/05/19/ben-joryon.jpg"/>
          <p:cNvPicPr>
            <a:picLocks noChangeAspect="1" noChangeArrowheads="1"/>
          </p:cNvPicPr>
          <p:nvPr/>
        </p:nvPicPr>
        <p:blipFill>
          <a:blip r:embed="rId2"/>
          <a:srcRect/>
          <a:stretch>
            <a:fillRect/>
          </a:stretch>
        </p:blipFill>
        <p:spPr bwMode="auto">
          <a:xfrm>
            <a:off x="3357554" y="3714752"/>
            <a:ext cx="2857500" cy="2143125"/>
          </a:xfrm>
          <a:prstGeom prst="rect">
            <a:avLst/>
          </a:prstGeom>
          <a:noFill/>
        </p:spPr>
      </p:pic>
    </p:spTree>
    <p:extLst>
      <p:ext uri="{BB962C8B-B14F-4D97-AF65-F5344CB8AC3E}">
        <p14:creationId xmlns:p14="http://schemas.microsoft.com/office/powerpoint/2010/main" xmlns="" val="373202871"/>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2285992"/>
            <a:ext cx="7829576" cy="2971808"/>
          </a:xfrm>
        </p:spPr>
        <p:txBody>
          <a:bodyPr>
            <a:normAutofit/>
          </a:bodyPr>
          <a:lstStyle/>
          <a:p>
            <a:pPr algn="just"/>
            <a:r>
              <a:rPr lang="ar-SA" sz="2400" dirty="0">
                <a:latin typeface="Adobe Arabic" pitchFamily="18" charset="-78"/>
              </a:rPr>
              <a:t>"لا مزيد من الحروب، لا مزيد من إراقة الدماء، لا مزيد من التهديدات" - خطاب إذاعي موجه إلى الشعب المصري في  11 نوفمبر 1977 .</a:t>
            </a:r>
          </a:p>
          <a:p>
            <a:pPr algn="just"/>
            <a:r>
              <a:rPr lang="ar-SA" sz="2400" dirty="0">
                <a:latin typeface="Adobe Arabic" pitchFamily="18" charset="-78"/>
              </a:rPr>
              <a:t>"الفلسطينيون وحوش تمشي على قدمين " - خطاب موجه للكنيست الإسرائيلي في 25 يونيو 1982 . </a:t>
            </a:r>
          </a:p>
          <a:p>
            <a:pPr algn="just"/>
            <a:r>
              <a:rPr lang="ar-SA" sz="2400" dirty="0">
                <a:latin typeface="Adobe Arabic" pitchFamily="18" charset="-78"/>
              </a:rPr>
              <a:t>"إذا كان حزب الليكود يعد الإسرائيليين بإسرائيل الكبرى من النيل إلى الفرات، فأنا أعدهم بإسرائيل العظمى من الخليج إلى المحيط”.</a:t>
            </a:r>
          </a:p>
          <a:p>
            <a:pPr>
              <a:buNone/>
            </a:pPr>
            <a:endParaRPr lang="ar-SA" dirty="0">
              <a:latin typeface="Adobe Arabic" pitchFamily="18" charset="-78"/>
            </a:endParaRPr>
          </a:p>
        </p:txBody>
      </p:sp>
      <p:sp>
        <p:nvSpPr>
          <p:cNvPr id="4" name="Date Placeholder 3"/>
          <p:cNvSpPr>
            <a:spLocks noGrp="1"/>
          </p:cNvSpPr>
          <p:nvPr>
            <p:ph type="dt" sz="half" idx="10"/>
          </p:nvPr>
        </p:nvSpPr>
        <p:spPr/>
        <p:txBody>
          <a:bodyPr/>
          <a:lstStyle/>
          <a:p>
            <a:fld id="{AB0F4B7A-E5E2-4A70-BA28-5DD2981BD57C}"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51</a:t>
            </a:fld>
            <a:endParaRPr lang="ar-BH"/>
          </a:p>
        </p:txBody>
      </p:sp>
      <p:sp>
        <p:nvSpPr>
          <p:cNvPr id="2" name="Title 1"/>
          <p:cNvSpPr>
            <a:spLocks noGrp="1"/>
          </p:cNvSpPr>
          <p:nvPr>
            <p:ph type="title"/>
          </p:nvPr>
        </p:nvSpPr>
        <p:spPr>
          <a:xfrm>
            <a:off x="3428992" y="1142984"/>
            <a:ext cx="5114932" cy="631844"/>
          </a:xfrm>
        </p:spPr>
        <p:txBody>
          <a:bodyPr>
            <a:normAutofit fontScale="90000"/>
          </a:bodyPr>
          <a:lstStyle/>
          <a:p>
            <a:pPr algn="ctr"/>
            <a:r>
              <a:rPr lang="ar-SA" b="1" dirty="0">
                <a:solidFill>
                  <a:srgbClr val="FF0000"/>
                </a:solidFill>
                <a:latin typeface="Adobe Arabic" pitchFamily="18" charset="-78"/>
                <a:cs typeface="+mn-cs"/>
              </a:rPr>
              <a:t>من أقوال مناحيم بيغن</a:t>
            </a:r>
          </a:p>
        </p:txBody>
      </p:sp>
      <p:pic>
        <p:nvPicPr>
          <p:cNvPr id="18434" name="Picture 2" descr="https://upload.wikimedia.org/wikipedia/commons/thumb/8/83/Menachem_Begin_2.jpg/220px-Menachem_Begin_2.jpg"/>
          <p:cNvPicPr>
            <a:picLocks noChangeAspect="1" noChangeArrowheads="1"/>
          </p:cNvPicPr>
          <p:nvPr/>
        </p:nvPicPr>
        <p:blipFill>
          <a:blip r:embed="rId2"/>
          <a:srcRect/>
          <a:stretch>
            <a:fillRect/>
          </a:stretch>
        </p:blipFill>
        <p:spPr bwMode="auto">
          <a:xfrm>
            <a:off x="1357290" y="571480"/>
            <a:ext cx="1571636" cy="1535918"/>
          </a:xfrm>
          <a:prstGeom prst="rect">
            <a:avLst/>
          </a:prstGeom>
          <a:noFill/>
        </p:spPr>
      </p:pic>
    </p:spTree>
    <p:extLst>
      <p:ext uri="{BB962C8B-B14F-4D97-AF65-F5344CB8AC3E}">
        <p14:creationId xmlns:p14="http://schemas.microsoft.com/office/powerpoint/2010/main" xmlns="" val="1304157127"/>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4CC002-9DDF-4571-BFBC-56E52739646D}"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52</a:t>
            </a:fld>
            <a:endParaRPr lang="ar-BH"/>
          </a:p>
        </p:txBody>
      </p:sp>
      <p:pic>
        <p:nvPicPr>
          <p:cNvPr id="49154" name="Picture 2" descr="http://www.nndb.com/people/609/000056441/shamir.jpg"/>
          <p:cNvPicPr>
            <a:picLocks noChangeAspect="1" noChangeArrowheads="1"/>
          </p:cNvPicPr>
          <p:nvPr/>
        </p:nvPicPr>
        <p:blipFill>
          <a:blip r:embed="rId2" cstate="print"/>
          <a:srcRect/>
          <a:stretch>
            <a:fillRect/>
          </a:stretch>
        </p:blipFill>
        <p:spPr bwMode="auto">
          <a:xfrm>
            <a:off x="3929058" y="1428736"/>
            <a:ext cx="1515792" cy="1916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1142976" y="3714752"/>
            <a:ext cx="7056784" cy="107157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latin typeface="Adobe Arabic" pitchFamily="18" charset="-78"/>
              </a:rPr>
              <a:t>اسحق شامير</a:t>
            </a:r>
          </a:p>
        </p:txBody>
      </p:sp>
    </p:spTree>
    <p:extLst>
      <p:ext uri="{BB962C8B-B14F-4D97-AF65-F5344CB8AC3E}">
        <p14:creationId xmlns:p14="http://schemas.microsoft.com/office/powerpoint/2010/main" xmlns="" val="153380026"/>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4857784"/>
          </a:xfrm>
        </p:spPr>
        <p:txBody>
          <a:bodyPr>
            <a:normAutofit fontScale="92500" lnSpcReduction="20000"/>
          </a:bodyPr>
          <a:lstStyle/>
          <a:p>
            <a:pPr algn="just">
              <a:lnSpc>
                <a:spcPct val="150000"/>
              </a:lnSpc>
              <a:buClrTx/>
              <a:buFont typeface="Wingdings" pitchFamily="2" charset="2"/>
              <a:buChar char="v"/>
            </a:pPr>
            <a:r>
              <a:rPr lang="ar-SA" sz="2600" dirty="0">
                <a:latin typeface="Adobe Arabic" pitchFamily="18" charset="-78"/>
              </a:rPr>
              <a:t>وُلد شامير في بولندا وهاجر إلى </a:t>
            </a:r>
            <a:r>
              <a:rPr lang="ar-SA" sz="2600" dirty="0">
                <a:latin typeface="Adobe Arabic" pitchFamily="18" charset="-78"/>
                <a:hlinkClick r:id="rId2" tooltip="فلسطين"/>
              </a:rPr>
              <a:t>فلسطين</a:t>
            </a:r>
            <a:r>
              <a:rPr lang="ar-SA" sz="2600" dirty="0">
                <a:latin typeface="Adobe Arabic" pitchFamily="18" charset="-78"/>
              </a:rPr>
              <a:t> في عام </a:t>
            </a:r>
            <a:r>
              <a:rPr lang="ar-SA" sz="2600" dirty="0">
                <a:latin typeface="Adobe Arabic" pitchFamily="18" charset="-78"/>
                <a:hlinkClick r:id="rId3" tooltip="1935"/>
              </a:rPr>
              <a:t>1935</a:t>
            </a:r>
            <a:r>
              <a:rPr lang="ar-SA" sz="2600" dirty="0">
                <a:latin typeface="Adobe Arabic" pitchFamily="18" charset="-78"/>
              </a:rPr>
              <a:t>.</a:t>
            </a:r>
          </a:p>
          <a:p>
            <a:pPr algn="just">
              <a:lnSpc>
                <a:spcPct val="150000"/>
              </a:lnSpc>
              <a:buClrTx/>
              <a:buFont typeface="Wingdings" pitchFamily="2" charset="2"/>
              <a:buChar char="v"/>
            </a:pPr>
            <a:r>
              <a:rPr lang="ar-SA" sz="2600" dirty="0">
                <a:latin typeface="Adobe Arabic" pitchFamily="18" charset="-78"/>
              </a:rPr>
              <a:t> انضم إلى </a:t>
            </a:r>
            <a:r>
              <a:rPr lang="ar-SA" sz="2600" dirty="0">
                <a:latin typeface="Adobe Arabic" pitchFamily="18" charset="-78"/>
                <a:hlinkClick r:id="rId4" tooltip="إرجون (منظمة عسكرية)"/>
              </a:rPr>
              <a:t>منظمة إرجون</a:t>
            </a:r>
            <a:r>
              <a:rPr lang="ar-SA" sz="2600" dirty="0">
                <a:latin typeface="Adobe Arabic" pitchFamily="18" charset="-78"/>
              </a:rPr>
              <a:t> وعندما حدث الانشقاق </a:t>
            </a:r>
            <a:r>
              <a:rPr lang="ar-SA" sz="2600" dirty="0" err="1">
                <a:latin typeface="Adobe Arabic" pitchFamily="18" charset="-78"/>
              </a:rPr>
              <a:t>بها</a:t>
            </a:r>
            <a:r>
              <a:rPr lang="ar-SA" sz="2600" dirty="0">
                <a:latin typeface="Adobe Arabic" pitchFamily="18" charset="-78"/>
              </a:rPr>
              <a:t> </a:t>
            </a:r>
            <a:r>
              <a:rPr lang="ar-SA" sz="2600" dirty="0">
                <a:latin typeface="Adobe Arabic" pitchFamily="18" charset="-78"/>
                <a:hlinkClick r:id="rId5" tooltip="1940"/>
              </a:rPr>
              <a:t>1940</a:t>
            </a:r>
            <a:r>
              <a:rPr lang="ar-SA" sz="2600" dirty="0">
                <a:latin typeface="Adobe Arabic" pitchFamily="18" charset="-78"/>
              </a:rPr>
              <a:t> ونجم عنه ولادة </a:t>
            </a:r>
            <a:r>
              <a:rPr lang="ar-SA" sz="2600" dirty="0">
                <a:latin typeface="Adobe Arabic" pitchFamily="18" charset="-78"/>
                <a:hlinkClick r:id="rId6" tooltip="شتيرن (منظمة)"/>
              </a:rPr>
              <a:t>منظمة شتيرن</a:t>
            </a:r>
            <a:r>
              <a:rPr lang="ar-SA" sz="2600" dirty="0">
                <a:latin typeface="Adobe Arabic" pitchFamily="18" charset="-78"/>
              </a:rPr>
              <a:t> على يد "</a:t>
            </a:r>
            <a:r>
              <a:rPr lang="ar-SA" sz="2600" dirty="0">
                <a:latin typeface="Adobe Arabic" pitchFamily="18" charset="-78"/>
                <a:hlinkClick r:id="rId7" tooltip="إبراهام شتيرن"/>
              </a:rPr>
              <a:t>إبراهام شتيرن</a:t>
            </a:r>
            <a:r>
              <a:rPr lang="ar-SA" sz="2600" dirty="0">
                <a:latin typeface="Adobe Arabic" pitchFamily="18" charset="-78"/>
              </a:rPr>
              <a:t>"، انضم شامير لجناح شتيرن المتطرف. </a:t>
            </a:r>
          </a:p>
          <a:p>
            <a:pPr algn="just">
              <a:lnSpc>
                <a:spcPct val="150000"/>
              </a:lnSpc>
              <a:buClrTx/>
              <a:buFont typeface="Wingdings" pitchFamily="2" charset="2"/>
              <a:buChar char="v"/>
            </a:pPr>
            <a:r>
              <a:rPr lang="ar-SA" sz="2600" dirty="0">
                <a:latin typeface="Adobe Arabic" pitchFamily="18" charset="-78"/>
                <a:hlinkClick r:id="rId8" tooltip="1942"/>
              </a:rPr>
              <a:t>1942</a:t>
            </a:r>
            <a:r>
              <a:rPr lang="ar-SA" sz="2600" dirty="0">
                <a:latin typeface="Adobe Arabic" pitchFamily="18" charset="-78"/>
              </a:rPr>
              <a:t> تولى شامير مع اثنين من أفراد عصابة شتيرن زعامة العصابة.</a:t>
            </a:r>
          </a:p>
          <a:p>
            <a:pPr algn="just">
              <a:lnSpc>
                <a:spcPct val="150000"/>
              </a:lnSpc>
              <a:buClrTx/>
              <a:buFont typeface="Wingdings" pitchFamily="2" charset="2"/>
              <a:buChar char="v"/>
            </a:pPr>
            <a:r>
              <a:rPr lang="ar-SA" sz="2600" dirty="0">
                <a:latin typeface="Adobe Arabic" pitchFamily="18" charset="-78"/>
              </a:rPr>
              <a:t>بعد حرب الـ </a:t>
            </a:r>
            <a:r>
              <a:rPr lang="ar-SA" sz="2600" dirty="0">
                <a:latin typeface="Adobe Arabic" pitchFamily="18" charset="-78"/>
                <a:hlinkClick r:id="rId9" tooltip="1948"/>
              </a:rPr>
              <a:t>1948</a:t>
            </a:r>
            <a:r>
              <a:rPr lang="ar-SA" sz="2600" dirty="0">
                <a:latin typeface="Adobe Arabic" pitchFamily="18" charset="-78"/>
              </a:rPr>
              <a:t>، انضم شامير إلى جهاز الموساد وأصبح رئيسا له</a:t>
            </a:r>
          </a:p>
          <a:p>
            <a:pPr algn="just">
              <a:lnSpc>
                <a:spcPct val="150000"/>
              </a:lnSpc>
              <a:buClrTx/>
              <a:buFont typeface="Wingdings" pitchFamily="2" charset="2"/>
              <a:buChar char="v"/>
            </a:pPr>
            <a:r>
              <a:rPr lang="ar-SA" sz="2600" dirty="0">
                <a:latin typeface="Adobe Arabic" pitchFamily="18" charset="-78"/>
              </a:rPr>
              <a:t>فاز بكرسي في الكنيست الإسرائيلي في عام </a:t>
            </a:r>
            <a:r>
              <a:rPr lang="ar-SA" sz="2600" dirty="0">
                <a:latin typeface="Adobe Arabic" pitchFamily="18" charset="-78"/>
                <a:hlinkClick r:id="rId10" tooltip="1973"/>
              </a:rPr>
              <a:t>1973</a:t>
            </a:r>
            <a:r>
              <a:rPr lang="ar-SA" sz="2600" dirty="0">
                <a:latin typeface="Adobe Arabic" pitchFamily="18" charset="-78"/>
              </a:rPr>
              <a:t>. </a:t>
            </a:r>
          </a:p>
          <a:p>
            <a:pPr algn="just">
              <a:lnSpc>
                <a:spcPct val="150000"/>
              </a:lnSpc>
              <a:buClrTx/>
              <a:buFont typeface="Wingdings" pitchFamily="2" charset="2"/>
              <a:buChar char="v"/>
            </a:pPr>
            <a:r>
              <a:rPr lang="ar-SA" sz="2600" dirty="0">
                <a:latin typeface="Adobe Arabic" pitchFamily="18" charset="-78"/>
              </a:rPr>
              <a:t>تولّى شامير رئاسة الكنيست الإسرائيلي في عام </a:t>
            </a:r>
            <a:r>
              <a:rPr lang="ar-SA" sz="2600" dirty="0">
                <a:latin typeface="Adobe Arabic" pitchFamily="18" charset="-78"/>
                <a:hlinkClick r:id="rId11" tooltip="1977"/>
              </a:rPr>
              <a:t>1977</a:t>
            </a:r>
            <a:r>
              <a:rPr lang="ar-SA" sz="2600" dirty="0">
                <a:latin typeface="Adobe Arabic" pitchFamily="18" charset="-78"/>
              </a:rPr>
              <a:t> وأصبح وزيراً للخارجية في عام </a:t>
            </a:r>
            <a:r>
              <a:rPr lang="ar-SA" sz="2600" dirty="0">
                <a:latin typeface="Adobe Arabic" pitchFamily="18" charset="-78"/>
                <a:hlinkClick r:id="rId12" tooltip="1980"/>
              </a:rPr>
              <a:t>1980</a:t>
            </a:r>
            <a:r>
              <a:rPr lang="ar-SA" sz="2600" dirty="0">
                <a:latin typeface="Adobe Arabic" pitchFamily="18" charset="-78"/>
              </a:rPr>
              <a:t>. ورئيسا للوزراء خلفا لمناحيم بيغن </a:t>
            </a:r>
          </a:p>
          <a:p>
            <a:pPr algn="just"/>
            <a:endParaRPr lang="en-GB" dirty="0">
              <a:latin typeface="Adobe Arabic" pitchFamily="18" charset="-78"/>
            </a:endParaRPr>
          </a:p>
        </p:txBody>
      </p:sp>
      <p:sp>
        <p:nvSpPr>
          <p:cNvPr id="4" name="Date Placeholder 3"/>
          <p:cNvSpPr>
            <a:spLocks noGrp="1"/>
          </p:cNvSpPr>
          <p:nvPr>
            <p:ph type="dt" sz="half" idx="10"/>
          </p:nvPr>
        </p:nvSpPr>
        <p:spPr/>
        <p:txBody>
          <a:bodyPr/>
          <a:lstStyle/>
          <a:p>
            <a:fld id="{C689DBE0-7052-4664-A9BD-F9D498ACA36F}"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53</a:t>
            </a:fld>
            <a:endParaRPr lang="ar-BH"/>
          </a:p>
        </p:txBody>
      </p:sp>
    </p:spTree>
    <p:extLst>
      <p:ext uri="{BB962C8B-B14F-4D97-AF65-F5344CB8AC3E}">
        <p14:creationId xmlns:p14="http://schemas.microsoft.com/office/powerpoint/2010/main" xmlns="" val="3826805180"/>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4FEEB9-DABE-4DD3-A634-936DECB36277}" type="datetime1">
              <a:rPr lang="en-US" smtClean="0"/>
              <a:pPr/>
              <a:t>1/17/2017</a:t>
            </a:fld>
            <a:endParaRPr lang="ar-BH"/>
          </a:p>
        </p:txBody>
      </p:sp>
      <p:sp>
        <p:nvSpPr>
          <p:cNvPr id="8" name="Footer Placeholder 7"/>
          <p:cNvSpPr>
            <a:spLocks noGrp="1"/>
          </p:cNvSpPr>
          <p:nvPr>
            <p:ph type="ftr" sz="quarter" idx="11"/>
          </p:nvPr>
        </p:nvSpPr>
        <p:spPr/>
        <p:txBody>
          <a:bodyPr/>
          <a:lstStyle/>
          <a:p>
            <a:r>
              <a:rPr lang="ar-BH"/>
              <a:t>بعض الأحزاب والقادة الصهاينة</a:t>
            </a:r>
          </a:p>
        </p:txBody>
      </p:sp>
      <p:sp>
        <p:nvSpPr>
          <p:cNvPr id="6" name="Slide Number Placeholder 5"/>
          <p:cNvSpPr>
            <a:spLocks noGrp="1"/>
          </p:cNvSpPr>
          <p:nvPr>
            <p:ph type="sldNum" sz="quarter" idx="12"/>
          </p:nvPr>
        </p:nvSpPr>
        <p:spPr/>
        <p:txBody>
          <a:bodyPr/>
          <a:lstStyle/>
          <a:p>
            <a:fld id="{A0DF2489-C9EB-4BF8-8FFF-E1C20C01AED3}" type="slidenum">
              <a:rPr lang="ar-BH" smtClean="0"/>
              <a:pPr/>
              <a:t>54</a:t>
            </a:fld>
            <a:endParaRPr lang="ar-BH"/>
          </a:p>
        </p:txBody>
      </p:sp>
      <p:pic>
        <p:nvPicPr>
          <p:cNvPr id="14338" name="Picture 2" descr="http://tahrironline.net/images/news/%D8%A3%D8%B1%D8%A6%D9%8A%D9%84%20%D8%B4%D8%A7%D8%B1%D9%88%D9%86.jpg"/>
          <p:cNvPicPr>
            <a:picLocks noChangeAspect="1" noChangeArrowheads="1"/>
          </p:cNvPicPr>
          <p:nvPr/>
        </p:nvPicPr>
        <p:blipFill>
          <a:blip r:embed="rId2" cstate="print"/>
          <a:srcRect/>
          <a:stretch>
            <a:fillRect/>
          </a:stretch>
        </p:blipFill>
        <p:spPr bwMode="auto">
          <a:xfrm>
            <a:off x="3929058" y="1428736"/>
            <a:ext cx="1578476" cy="180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785786" y="3643314"/>
            <a:ext cx="7848872" cy="1661314"/>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err="1">
                <a:latin typeface="Adobe Arabic" pitchFamily="18" charset="-78"/>
              </a:rPr>
              <a:t>أرئيل</a:t>
            </a:r>
            <a:r>
              <a:rPr lang="ar-SA" sz="4800" b="1" dirty="0">
                <a:latin typeface="Adobe Arabic" pitchFamily="18" charset="-78"/>
              </a:rPr>
              <a:t> شارون</a:t>
            </a:r>
          </a:p>
          <a:p>
            <a:pPr algn="ctr"/>
            <a:r>
              <a:rPr lang="ar-SA" sz="3200" b="1" dirty="0">
                <a:solidFill>
                  <a:srgbClr val="FF0000"/>
                </a:solidFill>
                <a:latin typeface="Adobe Arabic" pitchFamily="18" charset="-78"/>
              </a:rPr>
              <a:t>تاريخ شارون الإرهابي يُعادل تاريخ الكيان الصهيوني كله</a:t>
            </a:r>
          </a:p>
        </p:txBody>
      </p:sp>
    </p:spTree>
    <p:extLst>
      <p:ext uri="{BB962C8B-B14F-4D97-AF65-F5344CB8AC3E}">
        <p14:creationId xmlns:p14="http://schemas.microsoft.com/office/powerpoint/2010/main" xmlns="" val="1607330726"/>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4500618"/>
          </a:xfrm>
        </p:spPr>
        <p:txBody>
          <a:bodyPr>
            <a:normAutofit/>
          </a:bodyPr>
          <a:lstStyle/>
          <a:p>
            <a:pPr algn="just" fontAlgn="base">
              <a:lnSpc>
                <a:spcPct val="150000"/>
              </a:lnSpc>
              <a:buClrTx/>
              <a:buFont typeface="Wingdings" pitchFamily="2" charset="2"/>
              <a:buChar char="v"/>
            </a:pPr>
            <a:r>
              <a:rPr lang="ar-SA" sz="2400" dirty="0">
                <a:latin typeface="Adobe Arabic" pitchFamily="18" charset="-78"/>
              </a:rPr>
              <a:t>قد يكون الأكثر وحشية وإجراماً في المائة سنة الماضية هذا القول قد لا ينطوي على أية مبالغة فقد تفوّق على هتلر وموسيليني، وتفوق على بيجين ورابين أيضاً، وأكثر من ارتكبوا جرائم كبرى في حق الفلسطينيين والعرب.</a:t>
            </a:r>
          </a:p>
          <a:p>
            <a:pPr algn="just" fontAlgn="base">
              <a:lnSpc>
                <a:spcPct val="150000"/>
              </a:lnSpc>
              <a:buClrTx/>
              <a:buFont typeface="Wingdings" pitchFamily="2" charset="2"/>
              <a:buChar char="v"/>
            </a:pPr>
            <a:r>
              <a:rPr lang="ar-SA" sz="2400" dirty="0">
                <a:latin typeface="Adobe Arabic" pitchFamily="18" charset="-78"/>
              </a:rPr>
              <a:t>يتفوق في الجريمة على الجميع هو الإرهابي الإسرائيلي الأكبر وتاريخ شارون يُعادل تاريخ الكيان الصهيوني كله وهو تاريخ مليء بشتى أنواع الشرور من تعذيب إلى قتل إلى إبادة جماعية، وتنفيذ مشروع التصفية الصهيوني الموجه لكل ما هو فلسطيني أو عربي أو مسلم في فلسطين.</a:t>
            </a:r>
          </a:p>
          <a:p>
            <a:pPr algn="just">
              <a:buFont typeface="Wingdings" pitchFamily="2" charset="2"/>
              <a:buChar char="v"/>
            </a:pPr>
            <a:endParaRPr lang="ar-SA" sz="2800" dirty="0">
              <a:latin typeface="Adobe Arabic" pitchFamily="18" charset="-78"/>
            </a:endParaRPr>
          </a:p>
          <a:p>
            <a:pPr algn="just">
              <a:buFont typeface="Wingdings" pitchFamily="2" charset="2"/>
              <a:buChar char="v"/>
            </a:pPr>
            <a:endParaRPr lang="en-GB" sz="2800" dirty="0">
              <a:latin typeface="Adobe Arabic" pitchFamily="18" charset="-78"/>
            </a:endParaRPr>
          </a:p>
        </p:txBody>
      </p:sp>
      <p:sp>
        <p:nvSpPr>
          <p:cNvPr id="4" name="Date Placeholder 3"/>
          <p:cNvSpPr>
            <a:spLocks noGrp="1"/>
          </p:cNvSpPr>
          <p:nvPr>
            <p:ph type="dt" sz="half" idx="10"/>
          </p:nvPr>
        </p:nvSpPr>
        <p:spPr/>
        <p:txBody>
          <a:bodyPr/>
          <a:lstStyle/>
          <a:p>
            <a:fld id="{E97BD788-A73F-4747-9851-AC98AEC77957}"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55</a:t>
            </a:fld>
            <a:endParaRPr lang="ar-BH"/>
          </a:p>
        </p:txBody>
      </p:sp>
    </p:spTree>
    <p:extLst>
      <p:ext uri="{BB962C8B-B14F-4D97-AF65-F5344CB8AC3E}">
        <p14:creationId xmlns:p14="http://schemas.microsoft.com/office/powerpoint/2010/main" xmlns="" val="769300568"/>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56</a:t>
            </a:fld>
            <a:endParaRPr lang="ar-BH"/>
          </a:p>
        </p:txBody>
      </p:sp>
      <p:sp>
        <p:nvSpPr>
          <p:cNvPr id="5" name="Rectangle 4"/>
          <p:cNvSpPr/>
          <p:nvPr/>
        </p:nvSpPr>
        <p:spPr>
          <a:xfrm>
            <a:off x="1071538" y="857232"/>
            <a:ext cx="7429552" cy="4524315"/>
          </a:xfrm>
          <a:prstGeom prst="rect">
            <a:avLst/>
          </a:prstGeom>
        </p:spPr>
        <p:txBody>
          <a:bodyPr wrap="square">
            <a:spAutoFit/>
          </a:bodyPr>
          <a:lstStyle/>
          <a:p>
            <a:pPr algn="just" fontAlgn="base">
              <a:lnSpc>
                <a:spcPct val="150000"/>
              </a:lnSpc>
              <a:buFont typeface="Wingdings" pitchFamily="2" charset="2"/>
              <a:buChar char="v"/>
            </a:pPr>
            <a:r>
              <a:rPr lang="ar-SA" sz="2400" dirty="0">
                <a:latin typeface="Adobe Arabic" pitchFamily="18" charset="-78"/>
              </a:rPr>
              <a:t>مخططات التهجير والترانسفير ظلت الشغل الشاغل للمجرم حتى آخر يوم في حياته السياسية، قبل أن يسقط صريع المرض في غيبوبة لا يدري عن الدنيا شيئاً.</a:t>
            </a:r>
          </a:p>
          <a:p>
            <a:pPr algn="just" fontAlgn="base">
              <a:lnSpc>
                <a:spcPct val="150000"/>
              </a:lnSpc>
              <a:buFont typeface="Wingdings" pitchFamily="2" charset="2"/>
              <a:buChar char="v"/>
            </a:pPr>
            <a:r>
              <a:rPr lang="ar-SA" sz="2400" dirty="0">
                <a:latin typeface="Adobe Arabic" pitchFamily="18" charset="-78"/>
              </a:rPr>
              <a:t>انخرط شارون في صفوف منظمة الهجاناة عام 1942 وكان عمره آنذاك 14 سنة.</a:t>
            </a:r>
          </a:p>
          <a:p>
            <a:pPr algn="just" fontAlgn="base">
              <a:lnSpc>
                <a:spcPct val="150000"/>
              </a:lnSpc>
              <a:buFont typeface="Wingdings" pitchFamily="2" charset="2"/>
              <a:buChar char="v"/>
            </a:pPr>
            <a:r>
              <a:rPr lang="ar-SA" sz="2400" dirty="0">
                <a:latin typeface="Adobe Arabic" pitchFamily="18" charset="-78"/>
              </a:rPr>
              <a:t>تُعدّ مذبحة صبرا وشاتيلا من أهم المحطات في حياة المجرم شارون.</a:t>
            </a:r>
            <a:endParaRPr lang="ar-JO" sz="2400" dirty="0">
              <a:latin typeface="Adobe Arabic" pitchFamily="18" charset="-78"/>
            </a:endParaRPr>
          </a:p>
          <a:p>
            <a:pPr algn="just" fontAlgn="base">
              <a:lnSpc>
                <a:spcPct val="150000"/>
              </a:lnSpc>
              <a:buFont typeface="Wingdings" pitchFamily="2" charset="2"/>
              <a:buChar char="v"/>
            </a:pPr>
            <a:r>
              <a:rPr lang="ar-SA" sz="2400" dirty="0">
                <a:latin typeface="Adobe Arabic" pitchFamily="18" charset="-78"/>
              </a:rPr>
              <a:t>شارك في معركة القدس  ( اللطرون ) وأسره النقيب حابس المجال حيث عالجه ونقله للمفرق.</a:t>
            </a:r>
          </a:p>
        </p:txBody>
      </p:sp>
    </p:spTree>
    <p:extLst>
      <p:ext uri="{BB962C8B-B14F-4D97-AF65-F5344CB8AC3E}">
        <p14:creationId xmlns:p14="http://schemas.microsoft.com/office/powerpoint/2010/main" xmlns="" val="1333883941"/>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5429288"/>
          </a:xfrm>
        </p:spPr>
        <p:txBody>
          <a:bodyPr>
            <a:normAutofit lnSpcReduction="10000"/>
          </a:bodyPr>
          <a:lstStyle/>
          <a:p>
            <a:pPr algn="just">
              <a:lnSpc>
                <a:spcPct val="150000"/>
              </a:lnSpc>
              <a:buClrTx/>
              <a:buFont typeface="Wingdings" pitchFamily="2" charset="2"/>
              <a:buChar char="v"/>
            </a:pPr>
            <a:r>
              <a:rPr lang="ar-SA" sz="2400" dirty="0">
                <a:latin typeface="Adobe Arabic" pitchFamily="18" charset="-78"/>
              </a:rPr>
              <a:t>قام بمجزرة بشعة في </a:t>
            </a:r>
            <a:r>
              <a:rPr lang="ar-SA" sz="2400" dirty="0">
                <a:latin typeface="Adobe Arabic" pitchFamily="18" charset="-78"/>
                <a:hlinkClick r:id="rId2" tooltip="اللد"/>
              </a:rPr>
              <a:t>اللد</a:t>
            </a:r>
            <a:r>
              <a:rPr lang="ar-SA" sz="2400" dirty="0">
                <a:latin typeface="Adobe Arabic" pitchFamily="18" charset="-78"/>
              </a:rPr>
              <a:t> عام 1948 وحصد خلالها أرواح 426 فلسطينيا بعد أن اعتقلهم داخل المساجد.</a:t>
            </a:r>
          </a:p>
          <a:p>
            <a:pPr algn="just">
              <a:lnSpc>
                <a:spcPct val="150000"/>
              </a:lnSpc>
              <a:buClrTx/>
              <a:buFont typeface="Wingdings" pitchFamily="2" charset="2"/>
              <a:buChar char="v"/>
            </a:pPr>
            <a:r>
              <a:rPr lang="ar-SA" sz="2400" dirty="0">
                <a:latin typeface="Adobe Arabic" pitchFamily="18" charset="-78"/>
              </a:rPr>
              <a:t>مذبحة قبية  في خريف </a:t>
            </a:r>
            <a:r>
              <a:rPr lang="ar-SA" sz="2400" dirty="0">
                <a:latin typeface="Adobe Arabic" pitchFamily="18" charset="-78"/>
                <a:hlinkClick r:id="rId3" tooltip="1953"/>
              </a:rPr>
              <a:t>1953</a:t>
            </a:r>
            <a:r>
              <a:rPr lang="ar-SA" sz="2400" dirty="0">
                <a:latin typeface="Adobe Arabic" pitchFamily="18" charset="-78"/>
              </a:rPr>
              <a:t> والتي راح ضحيّتها 170 من المدنيين</a:t>
            </a:r>
          </a:p>
          <a:p>
            <a:pPr algn="just">
              <a:lnSpc>
                <a:spcPct val="150000"/>
              </a:lnSpc>
              <a:buClrTx/>
              <a:buFont typeface="Wingdings" pitchFamily="2" charset="2"/>
              <a:buChar char="v"/>
            </a:pPr>
            <a:r>
              <a:rPr lang="ar-SA" sz="2400" dirty="0">
                <a:latin typeface="Adobe Arabic" pitchFamily="18" charset="-78"/>
              </a:rPr>
              <a:t>قتل وتعذيب </a:t>
            </a:r>
            <a:r>
              <a:rPr lang="ar-SA" sz="2400" dirty="0">
                <a:latin typeface="Adobe Arabic" pitchFamily="18" charset="-78"/>
                <a:hlinkClick r:id="rId4" tooltip="الأسرى المصريين (الصفحة غير موجودة)"/>
              </a:rPr>
              <a:t>الأسرى المصريين</a:t>
            </a:r>
            <a:r>
              <a:rPr lang="ar-SA" sz="2400" dirty="0">
                <a:latin typeface="Adobe Arabic" pitchFamily="18" charset="-78"/>
              </a:rPr>
              <a:t> 1967م .</a:t>
            </a:r>
          </a:p>
          <a:p>
            <a:pPr algn="just">
              <a:lnSpc>
                <a:spcPct val="150000"/>
              </a:lnSpc>
              <a:buClrTx/>
              <a:buFont typeface="Wingdings" pitchFamily="2" charset="2"/>
              <a:buChar char="v"/>
            </a:pPr>
            <a:r>
              <a:rPr lang="ar-SA" sz="2400" dirty="0">
                <a:latin typeface="Adobe Arabic" pitchFamily="18" charset="-78"/>
              </a:rPr>
              <a:t>اقتحامه للمسجد الأقصى المبارك سنة 2000م ، واندلاع </a:t>
            </a:r>
            <a:r>
              <a:rPr lang="ar-SA" sz="2400" dirty="0">
                <a:latin typeface="Adobe Arabic" pitchFamily="18" charset="-78"/>
                <a:hlinkClick r:id="rId5" tooltip="انتفاضة الأقصى"/>
              </a:rPr>
              <a:t>انتفاضة </a:t>
            </a:r>
            <a:r>
              <a:rPr lang="ar-SA" sz="2400" dirty="0" err="1">
                <a:latin typeface="Adobe Arabic" pitchFamily="18" charset="-78"/>
                <a:hlinkClick r:id="rId5" tooltip="انتفاضة الأقصى"/>
              </a:rPr>
              <a:t>الأقصى</a:t>
            </a:r>
            <a:r>
              <a:rPr lang="ar-SA" sz="2400" dirty="0" err="1">
                <a:latin typeface="Adobe Arabic" pitchFamily="18" charset="-78"/>
              </a:rPr>
              <a:t> .</a:t>
            </a:r>
            <a:r>
              <a:rPr lang="ar-SA" sz="2400" baseline="30000" dirty="0">
                <a:latin typeface="Adobe Arabic" pitchFamily="18" charset="-78"/>
              </a:rPr>
              <a:t> </a:t>
            </a:r>
            <a:endParaRPr lang="ar-SA" sz="2400" dirty="0">
              <a:latin typeface="Adobe Arabic" pitchFamily="18" charset="-78"/>
            </a:endParaRPr>
          </a:p>
          <a:p>
            <a:pPr algn="just">
              <a:lnSpc>
                <a:spcPct val="150000"/>
              </a:lnSpc>
              <a:buClrTx/>
              <a:buFont typeface="Wingdings" pitchFamily="2" charset="2"/>
              <a:buChar char="v"/>
            </a:pPr>
            <a:r>
              <a:rPr lang="ar-SA" sz="2400" dirty="0">
                <a:latin typeface="Adobe Arabic" pitchFamily="18" charset="-78"/>
                <a:hlinkClick r:id="rId6" tooltip="مذبحة جنين"/>
              </a:rPr>
              <a:t>مذبحة جنين</a:t>
            </a:r>
            <a:r>
              <a:rPr lang="ar-SA" sz="2400" dirty="0">
                <a:latin typeface="Adobe Arabic" pitchFamily="18" charset="-78"/>
              </a:rPr>
              <a:t> 2002م .</a:t>
            </a:r>
          </a:p>
          <a:p>
            <a:pPr algn="just">
              <a:lnSpc>
                <a:spcPct val="150000"/>
              </a:lnSpc>
              <a:buClrTx/>
              <a:buFont typeface="Wingdings" pitchFamily="2" charset="2"/>
              <a:buChar char="v"/>
            </a:pPr>
            <a:r>
              <a:rPr lang="ar-SA" sz="2400" dirty="0">
                <a:latin typeface="Adobe Arabic" pitchFamily="18" charset="-78"/>
                <a:hlinkClick r:id="rId7" tooltip="عملية السور الواقي"/>
              </a:rPr>
              <a:t>عملية السور الواقي</a:t>
            </a:r>
            <a:r>
              <a:rPr lang="ar-SA" sz="2400" dirty="0">
                <a:latin typeface="Adobe Arabic" pitchFamily="18" charset="-78"/>
              </a:rPr>
              <a:t>.</a:t>
            </a:r>
          </a:p>
          <a:p>
            <a:pPr algn="just">
              <a:lnSpc>
                <a:spcPct val="150000"/>
              </a:lnSpc>
              <a:buClrTx/>
              <a:buFont typeface="Wingdings" pitchFamily="2" charset="2"/>
              <a:buChar char="v"/>
            </a:pPr>
            <a:r>
              <a:rPr lang="ar-SA" sz="2400" dirty="0">
                <a:latin typeface="Adobe Arabic" pitchFamily="18" charset="-78"/>
              </a:rPr>
              <a:t>الكثير من عمليات الاغتيال ضدَّ أفراد المقاومة الفلسطينية وعلى رأسهم اغتيال الشيخ أحمد ياسين.</a:t>
            </a:r>
          </a:p>
          <a:p>
            <a:pPr>
              <a:buFont typeface="Wingdings" pitchFamily="2" charset="2"/>
              <a:buChar char="v"/>
            </a:pPr>
            <a:endParaRPr lang="ar-SA" sz="2800" dirty="0">
              <a:latin typeface="Adobe Arabic" pitchFamily="18" charset="-78"/>
            </a:endParaRPr>
          </a:p>
        </p:txBody>
      </p:sp>
      <p:sp>
        <p:nvSpPr>
          <p:cNvPr id="4" name="Date Placeholder 3"/>
          <p:cNvSpPr>
            <a:spLocks noGrp="1"/>
          </p:cNvSpPr>
          <p:nvPr>
            <p:ph type="dt" sz="half" idx="10"/>
          </p:nvPr>
        </p:nvSpPr>
        <p:spPr/>
        <p:txBody>
          <a:bodyPr/>
          <a:lstStyle/>
          <a:p>
            <a:fld id="{A190A17F-46CD-432C-9080-B177EA03E0D4}"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57</a:t>
            </a:fld>
            <a:endParaRPr lang="ar-BH"/>
          </a:p>
        </p:txBody>
      </p:sp>
    </p:spTree>
    <p:extLst>
      <p:ext uri="{BB962C8B-B14F-4D97-AF65-F5344CB8AC3E}">
        <p14:creationId xmlns:p14="http://schemas.microsoft.com/office/powerpoint/2010/main" xmlns="" val="2712975318"/>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3233556"/>
          </a:xfrm>
        </p:spPr>
        <p:txBody>
          <a:bodyPr/>
          <a:lstStyle/>
          <a:p>
            <a:pPr algn="just">
              <a:lnSpc>
                <a:spcPct val="150000"/>
              </a:lnSpc>
              <a:buClrTx/>
            </a:pPr>
            <a:r>
              <a:rPr lang="ar-SA" sz="2400" dirty="0">
                <a:latin typeface="Adobe Arabic" pitchFamily="18" charset="-78"/>
              </a:rPr>
              <a:t>«جميعنا يجب أن يتحرّك، أن يركض، يجب أن نستولي على مزيد من التلال، يجب أن نوسّع بقعة الأرض التي نعيش عليها. فكل ما بين أيدينا لنا، وما ليس بأيدينا يصبح لهم»  في خطاب عبر </a:t>
            </a:r>
            <a:r>
              <a:rPr lang="ar-SA" sz="2400" dirty="0">
                <a:latin typeface="Adobe Arabic" pitchFamily="18" charset="-78"/>
                <a:hlinkClick r:id="rId2" tooltip="الإذاعة الإسرائيلية (الصفحة غير موجودة)"/>
              </a:rPr>
              <a:t>الإذاعة الإسرائيلية</a:t>
            </a:r>
            <a:r>
              <a:rPr lang="ar-SA" sz="2400" dirty="0">
                <a:latin typeface="Adobe Arabic" pitchFamily="18" charset="-78"/>
              </a:rPr>
              <a:t> . </a:t>
            </a:r>
            <a:r>
              <a:rPr lang="ar-SA" sz="2400" dirty="0">
                <a:latin typeface="Adobe Arabic" pitchFamily="18" charset="-78"/>
                <a:hlinkClick r:id="rId3" tooltip="5 نوفمبر"/>
              </a:rPr>
              <a:t>5 نوفمبر</a:t>
            </a:r>
            <a:r>
              <a:rPr lang="ar-SA" sz="2400" dirty="0">
                <a:latin typeface="Adobe Arabic" pitchFamily="18" charset="-78"/>
              </a:rPr>
              <a:t> </a:t>
            </a:r>
            <a:r>
              <a:rPr lang="ar-SA" sz="2400" dirty="0">
                <a:latin typeface="Adobe Arabic" pitchFamily="18" charset="-78"/>
                <a:hlinkClick r:id="rId4" tooltip="1998"/>
              </a:rPr>
              <a:t>1998</a:t>
            </a:r>
            <a:endParaRPr lang="ar-SA" sz="2400" dirty="0">
              <a:latin typeface="Adobe Arabic" pitchFamily="18" charset="-78"/>
            </a:endParaRPr>
          </a:p>
          <a:p>
            <a:pPr algn="just">
              <a:lnSpc>
                <a:spcPct val="150000"/>
              </a:lnSpc>
              <a:buClrTx/>
            </a:pPr>
            <a:r>
              <a:rPr lang="ar-SA" sz="2400" dirty="0">
                <a:latin typeface="Adobe Arabic" pitchFamily="18" charset="-78"/>
              </a:rPr>
              <a:t>"في لبنان، كان هناك اتفاق على عدم تصفية </a:t>
            </a:r>
            <a:r>
              <a:rPr lang="ar-SA" sz="2400" dirty="0" err="1">
                <a:latin typeface="Adobe Arabic" pitchFamily="18" charset="-78"/>
              </a:rPr>
              <a:t>عرفات.</a:t>
            </a:r>
            <a:r>
              <a:rPr lang="ar-SA" sz="2400" dirty="0">
                <a:latin typeface="Adobe Arabic" pitchFamily="18" charset="-78"/>
              </a:rPr>
              <a:t> وفعلياً، أشعر بالأسف أننا لم نصفه ."</a:t>
            </a:r>
          </a:p>
          <a:p>
            <a:pPr algn="just"/>
            <a:endParaRPr lang="ar-SA" dirty="0"/>
          </a:p>
        </p:txBody>
      </p:sp>
      <p:sp>
        <p:nvSpPr>
          <p:cNvPr id="4" name="Date Placeholder 3"/>
          <p:cNvSpPr>
            <a:spLocks noGrp="1"/>
          </p:cNvSpPr>
          <p:nvPr>
            <p:ph type="dt" sz="half" idx="10"/>
          </p:nvPr>
        </p:nvSpPr>
        <p:spPr/>
        <p:txBody>
          <a:bodyPr/>
          <a:lstStyle/>
          <a:p>
            <a:fld id="{907628BD-6AD6-4F10-9940-CBA7B6ED1F10}"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58</a:t>
            </a:fld>
            <a:endParaRPr lang="ar-BH"/>
          </a:p>
        </p:txBody>
      </p:sp>
      <p:sp>
        <p:nvSpPr>
          <p:cNvPr id="6" name="Title 5"/>
          <p:cNvSpPr>
            <a:spLocks noGrp="1"/>
          </p:cNvSpPr>
          <p:nvPr>
            <p:ph type="title"/>
          </p:nvPr>
        </p:nvSpPr>
        <p:spPr>
          <a:xfrm>
            <a:off x="1785918" y="428604"/>
            <a:ext cx="6186502" cy="868346"/>
          </a:xfrm>
        </p:spPr>
        <p:txBody>
          <a:bodyPr/>
          <a:lstStyle/>
          <a:p>
            <a:pPr algn="ctr"/>
            <a:r>
              <a:rPr lang="ar-SA" b="1" dirty="0">
                <a:solidFill>
                  <a:schemeClr val="accent1">
                    <a:lumMod val="75000"/>
                  </a:schemeClr>
                </a:solidFill>
                <a:latin typeface="Adobe Arabic" pitchFamily="18" charset="-78"/>
                <a:cs typeface="+mn-cs"/>
              </a:rPr>
              <a:t>من أقواله</a:t>
            </a:r>
          </a:p>
        </p:txBody>
      </p:sp>
    </p:spTree>
    <p:extLst>
      <p:ext uri="{BB962C8B-B14F-4D97-AF65-F5344CB8AC3E}">
        <p14:creationId xmlns:p14="http://schemas.microsoft.com/office/powerpoint/2010/main" xmlns="" val="3999655884"/>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57525A-BF76-4087-BD76-9021F3546944}"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59</a:t>
            </a:fld>
            <a:endParaRPr lang="ar-BH"/>
          </a:p>
        </p:txBody>
      </p:sp>
      <p:pic>
        <p:nvPicPr>
          <p:cNvPr id="50180" name="Picture 4" descr="http://www.ashams.com/Files/2013-08/20130803-122251688416208.jpg"/>
          <p:cNvPicPr>
            <a:picLocks noChangeAspect="1" noChangeArrowheads="1"/>
          </p:cNvPicPr>
          <p:nvPr/>
        </p:nvPicPr>
        <p:blipFill>
          <a:blip r:embed="rId2" cstate="print"/>
          <a:srcRect/>
          <a:stretch>
            <a:fillRect/>
          </a:stretch>
        </p:blipFill>
        <p:spPr bwMode="auto">
          <a:xfrm>
            <a:off x="4071934" y="1571612"/>
            <a:ext cx="1571636" cy="15120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1357290" y="3571876"/>
            <a:ext cx="7056784" cy="114300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800" b="1" dirty="0">
                <a:solidFill>
                  <a:schemeClr val="tx1"/>
                </a:solidFill>
                <a:latin typeface="Adobe Arabic" pitchFamily="18" charset="-78"/>
              </a:rPr>
              <a:t>بنيامين نتنياهو </a:t>
            </a:r>
          </a:p>
        </p:txBody>
      </p:sp>
    </p:spTree>
    <p:extLst>
      <p:ext uri="{BB962C8B-B14F-4D97-AF65-F5344CB8AC3E}">
        <p14:creationId xmlns:p14="http://schemas.microsoft.com/office/powerpoint/2010/main" xmlns="" val="404319213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6</a:t>
            </a:fld>
            <a:endParaRPr lang="ar-BH"/>
          </a:p>
        </p:txBody>
      </p:sp>
      <p:sp>
        <p:nvSpPr>
          <p:cNvPr id="5" name="Rectangle 4"/>
          <p:cNvSpPr/>
          <p:nvPr/>
        </p:nvSpPr>
        <p:spPr>
          <a:xfrm>
            <a:off x="857224" y="1142984"/>
            <a:ext cx="7643866" cy="3416320"/>
          </a:xfrm>
          <a:prstGeom prst="rect">
            <a:avLst/>
          </a:prstGeom>
        </p:spPr>
        <p:txBody>
          <a:bodyPr wrap="square">
            <a:spAutoFit/>
          </a:bodyPr>
          <a:lstStyle/>
          <a:p>
            <a:pPr algn="just">
              <a:lnSpc>
                <a:spcPct val="150000"/>
              </a:lnSpc>
            </a:pPr>
            <a:r>
              <a:rPr lang="ar-SA" sz="2400" dirty="0"/>
              <a:t>نسبة الحسم 3.25% </a:t>
            </a:r>
            <a:r>
              <a:rPr lang="ar-JO" sz="2400" dirty="0"/>
              <a:t>تعادل </a:t>
            </a:r>
            <a:r>
              <a:rPr lang="ar-SA" sz="2400" dirty="0"/>
              <a:t>136</a:t>
            </a:r>
            <a:r>
              <a:rPr lang="ar-JO" sz="2400" dirty="0"/>
              <a:t>,</a:t>
            </a:r>
            <a:r>
              <a:rPr lang="ar-SA" sz="2400" dirty="0"/>
              <a:t>808 صوتا، وعدد أصوات الأحزاب التي عبرت نسبة الحسم بلغ 4,017,890 (191,577 صوت ذهبت هباءاً لأن الأحزاب التي حصلت على هذه الأصوات لم تبلغ نسبة الحسم)، وبذلك يكون المعيار للمقعد هو  33,482 صوتا</a:t>
            </a:r>
            <a:r>
              <a:rPr lang="ar-JO" sz="2400" dirty="0"/>
              <a:t>، </a:t>
            </a:r>
            <a:r>
              <a:rPr lang="ar-SA" sz="2400" dirty="0"/>
              <a:t>قسمت أربع مقاعد بموجب اتفاقات فائض الأصوات: المعسكر الصهيوني حصل على مقعد نتيجة للاتفاق مع ميرتس، شاس حصلت على مقعد نتيجة للاتفاق مع يهودات هتوراه،  </a:t>
            </a:r>
            <a:endParaRPr lang="ar-JO" sz="2400" dirty="0"/>
          </a:p>
        </p:txBody>
      </p:sp>
    </p:spTree>
    <p:extLst>
      <p:ext uri="{BB962C8B-B14F-4D97-AF65-F5344CB8AC3E}">
        <p14:creationId xmlns:p14="http://schemas.microsoft.com/office/powerpoint/2010/main" xmlns="" val="2962014343"/>
      </p:ext>
    </p:extLst>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571480"/>
            <a:ext cx="8143932" cy="5429288"/>
          </a:xfrm>
        </p:spPr>
        <p:txBody>
          <a:bodyPr>
            <a:noAutofit/>
          </a:bodyPr>
          <a:lstStyle/>
          <a:p>
            <a:pPr algn="just">
              <a:buClrTx/>
              <a:buFont typeface="Wingdings" pitchFamily="2" charset="2"/>
              <a:buChar char="v"/>
            </a:pPr>
            <a:r>
              <a:rPr lang="ar-SA" sz="2400" dirty="0">
                <a:latin typeface="Adobe Arabic" pitchFamily="18" charset="-78"/>
              </a:rPr>
              <a:t>وُلد في </a:t>
            </a:r>
            <a:r>
              <a:rPr lang="ar-SA" sz="2400" dirty="0">
                <a:latin typeface="Adobe Arabic" pitchFamily="18" charset="-78"/>
                <a:hlinkClick r:id="rId2" tooltip="تل أبيب"/>
              </a:rPr>
              <a:t>تل أبيب</a:t>
            </a:r>
            <a:r>
              <a:rPr lang="ar-SA" sz="2400" dirty="0">
                <a:latin typeface="Adobe Arabic" pitchFamily="18" charset="-78"/>
              </a:rPr>
              <a:t> واسمه الحقيقي هو بنيامين بن تسيون نتانياهو وأصوله من ناحية الأب بولندية</a:t>
            </a:r>
          </a:p>
          <a:p>
            <a:pPr algn="just">
              <a:buClrTx/>
              <a:buFont typeface="Wingdings" pitchFamily="2" charset="2"/>
              <a:buChar char="v"/>
            </a:pPr>
            <a:r>
              <a:rPr lang="ar-SA" sz="2400" dirty="0">
                <a:latin typeface="Adobe Arabic" pitchFamily="18" charset="-78"/>
              </a:rPr>
              <a:t>يقدم نتنياهو -وهو حفيد حاخام وابن مؤرخ صهيوني متشدد- كحامي أمن إسرائيل ضد إيران وما يسمى "الإسلام المتطرف". قريب من مدرسة المحافظين الجدد الأميركية</a:t>
            </a:r>
          </a:p>
          <a:p>
            <a:pPr algn="just">
              <a:buClrTx/>
              <a:buFont typeface="Wingdings" pitchFamily="2" charset="2"/>
              <a:buChar char="v"/>
            </a:pPr>
            <a:r>
              <a:rPr lang="ar-SA" sz="2400" dirty="0">
                <a:latin typeface="Adobe Arabic" pitchFamily="18" charset="-78"/>
              </a:rPr>
              <a:t>رئيس </a:t>
            </a:r>
            <a:r>
              <a:rPr lang="ar-SA" sz="2400" dirty="0">
                <a:latin typeface="Adobe Arabic" pitchFamily="18" charset="-78"/>
                <a:hlinkClick r:id="rId3" tooltip="حزب الليكود"/>
              </a:rPr>
              <a:t>حزب الليكود</a:t>
            </a:r>
            <a:r>
              <a:rPr lang="ar-SA" sz="2400" dirty="0">
                <a:latin typeface="Adobe Arabic" pitchFamily="18" charset="-78"/>
              </a:rPr>
              <a:t> الإسرائيلي وكان سفير </a:t>
            </a:r>
            <a:r>
              <a:rPr lang="ar-SA" sz="2400" dirty="0">
                <a:latin typeface="Adobe Arabic" pitchFamily="18" charset="-78"/>
                <a:hlinkClick r:id="rId4" tooltip="إسرائيل"/>
              </a:rPr>
              <a:t>إسرائيل</a:t>
            </a:r>
            <a:r>
              <a:rPr lang="ar-SA" sz="2400" dirty="0">
                <a:latin typeface="Adobe Arabic" pitchFamily="18" charset="-78"/>
              </a:rPr>
              <a:t> في </a:t>
            </a:r>
            <a:r>
              <a:rPr lang="ar-SA" sz="2400" dirty="0">
                <a:latin typeface="Adobe Arabic" pitchFamily="18" charset="-78"/>
                <a:hlinkClick r:id="rId5" tooltip="الأمم المتحدة"/>
              </a:rPr>
              <a:t>الأمم المتحدة</a:t>
            </a:r>
            <a:r>
              <a:rPr lang="ar-SA" sz="2400" dirty="0">
                <a:latin typeface="Adobe Arabic" pitchFamily="18" charset="-78"/>
              </a:rPr>
              <a:t> (84-88)، كان جنديًا وضابطًا في </a:t>
            </a:r>
            <a:r>
              <a:rPr lang="ar-SA" sz="2400" dirty="0">
                <a:latin typeface="Adobe Arabic" pitchFamily="18" charset="-78"/>
                <a:hlinkClick r:id="rId6" tooltip="وحدة الكوماندو الخاصة (الصفحة غير موجودة)"/>
              </a:rPr>
              <a:t>وحدة الكوماندو الخاصة</a:t>
            </a:r>
            <a:r>
              <a:rPr lang="ar-SA" sz="2400" dirty="0">
                <a:latin typeface="Adobe Arabic" pitchFamily="18" charset="-78"/>
              </a:rPr>
              <a:t>: استخبارات القيادة العامة, في الجيش ( 1967-1972)</a:t>
            </a:r>
          </a:p>
          <a:p>
            <a:pPr algn="just">
              <a:buClrTx/>
              <a:buFont typeface="Wingdings" pitchFamily="2" charset="2"/>
              <a:buChar char="v"/>
            </a:pPr>
            <a:r>
              <a:rPr lang="ar-SA" sz="2400" dirty="0">
                <a:latin typeface="Adobe Arabic" pitchFamily="18" charset="-78"/>
              </a:rPr>
              <a:t>كان عضوًا في الوفد الإسرائيلي </a:t>
            </a:r>
            <a:r>
              <a:rPr lang="ar-SA" sz="2400" dirty="0">
                <a:latin typeface="Adobe Arabic" pitchFamily="18" charset="-78"/>
                <a:hlinkClick r:id="rId7" tooltip="مؤتمر مدريد للسلام (الصفحة غير موجودة)"/>
              </a:rPr>
              <a:t>لمؤتمر مدريد للسلام</a:t>
            </a:r>
            <a:r>
              <a:rPr lang="ar-SA" sz="2400" dirty="0">
                <a:latin typeface="Adobe Arabic" pitchFamily="18" charset="-78"/>
              </a:rPr>
              <a:t> في </a:t>
            </a:r>
            <a:r>
              <a:rPr lang="ar-SA" sz="2400" dirty="0">
                <a:latin typeface="Adobe Arabic" pitchFamily="18" charset="-78"/>
                <a:hlinkClick r:id="rId8" tooltip="1991"/>
              </a:rPr>
              <a:t>1991</a:t>
            </a:r>
            <a:endParaRPr lang="ar-SA" sz="2400" dirty="0">
              <a:latin typeface="Adobe Arabic" pitchFamily="18" charset="-78"/>
            </a:endParaRPr>
          </a:p>
          <a:p>
            <a:pPr algn="just">
              <a:buClrTx/>
              <a:buFont typeface="Wingdings" pitchFamily="2" charset="2"/>
              <a:buChar char="v"/>
            </a:pPr>
            <a:r>
              <a:rPr lang="ar-SA" sz="2400" dirty="0">
                <a:latin typeface="Adobe Arabic" pitchFamily="18" charset="-78"/>
              </a:rPr>
              <a:t>عضو في </a:t>
            </a:r>
            <a:r>
              <a:rPr lang="ar-SA" sz="2400" dirty="0">
                <a:latin typeface="Adobe Arabic" pitchFamily="18" charset="-78"/>
                <a:hlinkClick r:id="rId9" tooltip="الكنيست"/>
              </a:rPr>
              <a:t>الكنيست</a:t>
            </a:r>
            <a:r>
              <a:rPr lang="ar-SA" sz="2400" dirty="0">
                <a:latin typeface="Adobe Arabic" pitchFamily="18" charset="-78"/>
              </a:rPr>
              <a:t> منذ 1988.</a:t>
            </a:r>
          </a:p>
          <a:p>
            <a:pPr algn="just">
              <a:buClrTx/>
              <a:buFont typeface="Wingdings" pitchFamily="2" charset="2"/>
              <a:buChar char="v"/>
            </a:pPr>
            <a:r>
              <a:rPr lang="ar-SA" sz="2400" dirty="0">
                <a:latin typeface="Adobe Arabic" pitchFamily="18" charset="-78"/>
              </a:rPr>
              <a:t>تولّى رئاسة </a:t>
            </a:r>
            <a:r>
              <a:rPr lang="ar-SA" sz="2400" dirty="0">
                <a:latin typeface="Adobe Arabic" pitchFamily="18" charset="-78"/>
                <a:hlinkClick r:id="rId3" tooltip="حزب الليكود"/>
              </a:rPr>
              <a:t>حزب الليكود</a:t>
            </a:r>
            <a:r>
              <a:rPr lang="ar-SA" sz="2400" dirty="0">
                <a:latin typeface="Adobe Arabic" pitchFamily="18" charset="-78"/>
              </a:rPr>
              <a:t> في </a:t>
            </a:r>
            <a:r>
              <a:rPr lang="ar-SA" sz="2400" dirty="0">
                <a:latin typeface="Adobe Arabic" pitchFamily="18" charset="-78"/>
                <a:hlinkClick r:id="rId10" tooltip="1993"/>
              </a:rPr>
              <a:t>1993</a:t>
            </a:r>
            <a:r>
              <a:rPr lang="ar-SA" sz="2400" dirty="0">
                <a:latin typeface="Adobe Arabic" pitchFamily="18" charset="-78"/>
              </a:rPr>
              <a:t>، انتُخب لمنصب رئيس الوزراء في أيّار 1996 في أول انتخابات مباشرة لرئاسة الوزراء، أصغر رئيس حكومة في تاريخ دولة إسرائيل</a:t>
            </a:r>
          </a:p>
          <a:p>
            <a:pPr>
              <a:buFont typeface="Wingdings" pitchFamily="2" charset="2"/>
              <a:buChar char="v"/>
            </a:pPr>
            <a:endParaRPr lang="en-GB" sz="2800" dirty="0"/>
          </a:p>
        </p:txBody>
      </p:sp>
      <p:sp>
        <p:nvSpPr>
          <p:cNvPr id="4" name="Date Placeholder 3"/>
          <p:cNvSpPr>
            <a:spLocks noGrp="1"/>
          </p:cNvSpPr>
          <p:nvPr>
            <p:ph type="dt" sz="half" idx="10"/>
          </p:nvPr>
        </p:nvSpPr>
        <p:spPr/>
        <p:txBody>
          <a:bodyPr/>
          <a:lstStyle/>
          <a:p>
            <a:fld id="{F9969216-CB82-44BD-A0F3-AB5397AC798B}"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60</a:t>
            </a:fld>
            <a:endParaRPr lang="ar-BH"/>
          </a:p>
        </p:txBody>
      </p:sp>
    </p:spTree>
    <p:extLst>
      <p:ext uri="{BB962C8B-B14F-4D97-AF65-F5344CB8AC3E}">
        <p14:creationId xmlns:p14="http://schemas.microsoft.com/office/powerpoint/2010/main" xmlns="" val="1438285078"/>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785927"/>
            <a:ext cx="7960968" cy="3500462"/>
          </a:xfrm>
        </p:spPr>
        <p:txBody>
          <a:bodyPr>
            <a:noAutofit/>
          </a:bodyPr>
          <a:lstStyle/>
          <a:p>
            <a:pPr algn="just">
              <a:lnSpc>
                <a:spcPct val="150000"/>
              </a:lnSpc>
              <a:buClrTx/>
              <a:buFont typeface="Wingdings" pitchFamily="2" charset="2"/>
              <a:buChar char="v"/>
            </a:pPr>
            <a:r>
              <a:rPr lang="ar-SA" sz="2400" dirty="0">
                <a:latin typeface="Adobe Arabic" pitchFamily="18" charset="-78"/>
              </a:rPr>
              <a:t>قبل قيام دولة إسرائيل انقسم المتدينون اليهود إلى قسمين : </a:t>
            </a:r>
          </a:p>
          <a:p>
            <a:pPr marL="514350" indent="-514350" algn="just">
              <a:lnSpc>
                <a:spcPct val="150000"/>
              </a:lnSpc>
              <a:buClrTx/>
              <a:buFont typeface="+mj-lt"/>
              <a:buAutoNum type="arabicPeriod"/>
            </a:pPr>
            <a:r>
              <a:rPr lang="ar-SA" sz="2400" dirty="0">
                <a:latin typeface="Adobe Arabic" pitchFamily="18" charset="-78"/>
              </a:rPr>
              <a:t>جزء منهم رفض قيام دولة إسرائيل على اعتبار أن الله سيظهر المسيح ويعيد بناء الهيكل ويعيد اليهود إلى أرض الميعاد.</a:t>
            </a:r>
          </a:p>
          <a:p>
            <a:pPr marL="514350" indent="-514350" algn="just">
              <a:lnSpc>
                <a:spcPct val="150000"/>
              </a:lnSpc>
              <a:buClrTx/>
              <a:buFont typeface="+mj-lt"/>
              <a:buAutoNum type="arabicPeriod"/>
            </a:pPr>
            <a:r>
              <a:rPr lang="ar-SA" sz="2400" dirty="0">
                <a:latin typeface="Adobe Arabic" pitchFamily="18" charset="-78"/>
              </a:rPr>
              <a:t>الجزء الآخر اعتبر أن الله بحاجة إلى مساعدة من خلال جلب اليهود إلى إسرائيل والتحضير لظهور المسيح وبناء الهيكل.</a:t>
            </a:r>
          </a:p>
        </p:txBody>
      </p:sp>
      <p:sp>
        <p:nvSpPr>
          <p:cNvPr id="5" name="Date Placeholder 4"/>
          <p:cNvSpPr>
            <a:spLocks noGrp="1"/>
          </p:cNvSpPr>
          <p:nvPr>
            <p:ph type="dt" sz="half" idx="10"/>
          </p:nvPr>
        </p:nvSpPr>
        <p:spPr/>
        <p:txBody>
          <a:bodyPr/>
          <a:lstStyle/>
          <a:p>
            <a:fld id="{8A7E7903-D9FC-47D7-B332-8AC1BF9D678D}"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6" name="Slide Number Placeholder 5"/>
          <p:cNvSpPr>
            <a:spLocks noGrp="1"/>
          </p:cNvSpPr>
          <p:nvPr>
            <p:ph type="sldNum" sz="quarter" idx="12"/>
          </p:nvPr>
        </p:nvSpPr>
        <p:spPr/>
        <p:txBody>
          <a:bodyPr/>
          <a:lstStyle/>
          <a:p>
            <a:fld id="{A0DF2489-C9EB-4BF8-8FFF-E1C20C01AED3}" type="slidenum">
              <a:rPr lang="ar-BH" smtClean="0"/>
              <a:pPr/>
              <a:t>61</a:t>
            </a:fld>
            <a:endParaRPr lang="ar-BH"/>
          </a:p>
        </p:txBody>
      </p:sp>
      <p:sp>
        <p:nvSpPr>
          <p:cNvPr id="2" name="Title 1"/>
          <p:cNvSpPr>
            <a:spLocks noGrp="1"/>
          </p:cNvSpPr>
          <p:nvPr>
            <p:ph type="title"/>
          </p:nvPr>
        </p:nvSpPr>
        <p:spPr>
          <a:xfrm>
            <a:off x="457200" y="274638"/>
            <a:ext cx="8258204" cy="994122"/>
          </a:xfrm>
          <a:solidFill>
            <a:schemeClr val="bg1">
              <a:lumMod val="75000"/>
            </a:schemeClr>
          </a:solidFill>
        </p:spPr>
        <p:style>
          <a:lnRef idx="2">
            <a:schemeClr val="dk1"/>
          </a:lnRef>
          <a:fillRef idx="1">
            <a:schemeClr val="lt1"/>
          </a:fillRef>
          <a:effectRef idx="0">
            <a:schemeClr val="dk1"/>
          </a:effectRef>
          <a:fontRef idx="minor">
            <a:schemeClr val="dk1"/>
          </a:fontRef>
        </p:style>
        <p:txBody>
          <a:bodyPr>
            <a:normAutofit/>
          </a:bodyPr>
          <a:lstStyle/>
          <a:p>
            <a:pPr algn="ctr"/>
            <a:r>
              <a:rPr lang="ar-SA" sz="48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dobe Arabic" pitchFamily="18" charset="-78"/>
                <a:cs typeface="+mn-cs"/>
              </a:rPr>
              <a:t>الأحزاب الدينية</a:t>
            </a:r>
          </a:p>
        </p:txBody>
      </p:sp>
    </p:spTree>
    <p:extLst>
      <p:ext uri="{BB962C8B-B14F-4D97-AF65-F5344CB8AC3E}">
        <p14:creationId xmlns:p14="http://schemas.microsoft.com/office/powerpoint/2010/main" xmlns="" val="1912204826"/>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62</a:t>
            </a:fld>
            <a:endParaRPr lang="ar-BH"/>
          </a:p>
        </p:txBody>
      </p:sp>
      <p:sp>
        <p:nvSpPr>
          <p:cNvPr id="5" name="Rectangle 4"/>
          <p:cNvSpPr/>
          <p:nvPr/>
        </p:nvSpPr>
        <p:spPr>
          <a:xfrm>
            <a:off x="1500166" y="1714488"/>
            <a:ext cx="6429420" cy="2239844"/>
          </a:xfrm>
          <a:prstGeom prst="rect">
            <a:avLst/>
          </a:prstGeom>
        </p:spPr>
        <p:txBody>
          <a:bodyPr wrap="square">
            <a:spAutoFit/>
          </a:bodyPr>
          <a:lstStyle/>
          <a:p>
            <a:pPr algn="just">
              <a:lnSpc>
                <a:spcPct val="150000"/>
              </a:lnSpc>
              <a:buClrTx/>
              <a:buFont typeface="Wingdings" pitchFamily="2" charset="2"/>
              <a:buChar char="v"/>
            </a:pPr>
            <a:r>
              <a:rPr lang="ar-SA" sz="2400" dirty="0">
                <a:latin typeface="Adobe Arabic" pitchFamily="18" charset="-78"/>
              </a:rPr>
              <a:t>تنقسم الأحزاب الدينية إلى قسمين هما : </a:t>
            </a:r>
          </a:p>
          <a:p>
            <a:pPr marL="514350" indent="-514350" algn="just">
              <a:lnSpc>
                <a:spcPct val="150000"/>
              </a:lnSpc>
              <a:buClrTx/>
              <a:buFont typeface="+mj-lt"/>
              <a:buAutoNum type="arabicPeriod"/>
            </a:pPr>
            <a:r>
              <a:rPr lang="ar-SA" sz="2400" dirty="0">
                <a:latin typeface="Adobe Arabic" pitchFamily="18" charset="-78"/>
              </a:rPr>
              <a:t> الأحزاب الدينية الصهيونية.</a:t>
            </a:r>
          </a:p>
          <a:p>
            <a:pPr marL="514350" indent="-514350" algn="just">
              <a:lnSpc>
                <a:spcPct val="150000"/>
              </a:lnSpc>
              <a:buClrTx/>
              <a:buFont typeface="+mj-lt"/>
              <a:buAutoNum type="arabicPeriod"/>
            </a:pPr>
            <a:r>
              <a:rPr lang="ar-SA" sz="2400" dirty="0">
                <a:latin typeface="Adobe Arabic" pitchFamily="18" charset="-78"/>
              </a:rPr>
              <a:t>الأحزاب الدينية المتزمتة غير الصهيونية . </a:t>
            </a:r>
          </a:p>
          <a:p>
            <a:pPr algn="just">
              <a:lnSpc>
                <a:spcPct val="150000"/>
              </a:lnSpc>
              <a:buNone/>
            </a:pPr>
            <a:r>
              <a:rPr lang="ar-SA" sz="2400" dirty="0">
                <a:latin typeface="Adobe Arabic" pitchFamily="18" charset="-78"/>
              </a:rPr>
              <a:t>وهي أحزاب تشارك بفاعلية في الحياة الحزبية في إسرائيل</a:t>
            </a:r>
            <a:r>
              <a:rPr lang="ar-SA" sz="2000" dirty="0">
                <a:latin typeface="Adobe Arabic" pitchFamily="18" charset="-78"/>
              </a:rPr>
              <a:t>.</a:t>
            </a:r>
          </a:p>
        </p:txBody>
      </p:sp>
    </p:spTree>
    <p:extLst>
      <p:ext uri="{BB962C8B-B14F-4D97-AF65-F5344CB8AC3E}">
        <p14:creationId xmlns:p14="http://schemas.microsoft.com/office/powerpoint/2010/main" xmlns="" val="2327801138"/>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785926"/>
            <a:ext cx="8001056" cy="4071966"/>
          </a:xfrm>
        </p:spPr>
        <p:txBody>
          <a:bodyPr>
            <a:normAutofit/>
          </a:bodyPr>
          <a:lstStyle/>
          <a:p>
            <a:pPr algn="just">
              <a:lnSpc>
                <a:spcPct val="150000"/>
              </a:lnSpc>
              <a:buClrTx/>
            </a:pPr>
            <a:r>
              <a:rPr lang="ar-SA" sz="2400" dirty="0">
                <a:latin typeface="Adobe Arabic" pitchFamily="18" charset="-78"/>
              </a:rPr>
              <a:t>أسست هذه الجبهة بعد توحد أحزاب همزراحي (الشرقي)وهبوعيل المزراحي (العامل الشرقي) وأغودات يسرائيل (اتحاد إسرائيل) وبوعلي أغودات يسرائيل (عمال اتحاد إسرائيل) في عام 1949.</a:t>
            </a:r>
          </a:p>
          <a:p>
            <a:pPr algn="just">
              <a:lnSpc>
                <a:spcPct val="150000"/>
              </a:lnSpc>
              <a:buClrTx/>
            </a:pPr>
            <a:r>
              <a:rPr lang="ar-SA" sz="2400" dirty="0">
                <a:latin typeface="Adobe Arabic" pitchFamily="18" charset="-78"/>
              </a:rPr>
              <a:t>عدم التدخل في الشئون السياسية والتركيز على الشئون </a:t>
            </a:r>
            <a:r>
              <a:rPr lang="ar-SA" sz="2400" dirty="0" err="1">
                <a:latin typeface="Adobe Arabic" pitchFamily="18" charset="-78"/>
              </a:rPr>
              <a:t>الدينية .</a:t>
            </a:r>
            <a:endParaRPr lang="ar-SA" sz="2400" dirty="0">
              <a:latin typeface="Adobe Arabic" pitchFamily="18" charset="-78"/>
            </a:endParaRPr>
          </a:p>
          <a:p>
            <a:pPr algn="just">
              <a:lnSpc>
                <a:spcPct val="150000"/>
              </a:lnSpc>
              <a:buClrTx/>
            </a:pPr>
            <a:r>
              <a:rPr lang="ar-SA" sz="2400" dirty="0">
                <a:latin typeface="Adobe Arabic" pitchFamily="18" charset="-78"/>
              </a:rPr>
              <a:t>سرعان ما انهارت هذه الجبهة.</a:t>
            </a:r>
          </a:p>
        </p:txBody>
      </p:sp>
      <p:sp>
        <p:nvSpPr>
          <p:cNvPr id="4" name="Date Placeholder 3"/>
          <p:cNvSpPr>
            <a:spLocks noGrp="1"/>
          </p:cNvSpPr>
          <p:nvPr>
            <p:ph type="dt" sz="half" idx="10"/>
          </p:nvPr>
        </p:nvSpPr>
        <p:spPr/>
        <p:txBody>
          <a:bodyPr/>
          <a:lstStyle/>
          <a:p>
            <a:fld id="{138CDB53-CA6C-407B-B041-E529D2B3526F}"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63</a:t>
            </a:fld>
            <a:endParaRPr lang="ar-BH"/>
          </a:p>
        </p:txBody>
      </p:sp>
      <p:sp>
        <p:nvSpPr>
          <p:cNvPr id="6" name="Content Placeholder 2"/>
          <p:cNvSpPr txBox="1">
            <a:spLocks/>
          </p:cNvSpPr>
          <p:nvPr/>
        </p:nvSpPr>
        <p:spPr>
          <a:xfrm>
            <a:off x="857224" y="642918"/>
            <a:ext cx="7787208" cy="748680"/>
          </a:xfrm>
          <a:prstGeom prst="rect">
            <a:avLst/>
          </a:prstGeom>
        </p:spPr>
        <p:txBody>
          <a:bodyPr vert="horz" lIns="91440" tIns="45720" rIns="91440" bIns="45720" rtlCol="1">
            <a:normAutofit lnSpcReduction="10000"/>
          </a:bodyPr>
          <a:lstStyle/>
          <a:p>
            <a:pPr marL="342900" indent="-342900" algn="ctr">
              <a:spcBef>
                <a:spcPct val="20000"/>
              </a:spcBef>
            </a:pPr>
            <a:r>
              <a:rPr lang="ar-SA" sz="4400" b="1" dirty="0">
                <a:solidFill>
                  <a:schemeClr val="accent2">
                    <a:lumMod val="75000"/>
                  </a:schemeClr>
                </a:solidFill>
                <a:latin typeface="Adobe Arabic" pitchFamily="18" charset="-78"/>
                <a:cs typeface="Adobe Arabic" pitchFamily="18" charset="-78"/>
              </a:rPr>
              <a:t> </a:t>
            </a:r>
            <a:r>
              <a:rPr lang="ar-SA" sz="4400" b="1" dirty="0">
                <a:solidFill>
                  <a:schemeClr val="accent2">
                    <a:lumMod val="75000"/>
                  </a:schemeClr>
                </a:solidFill>
                <a:latin typeface="Adobe Arabic" pitchFamily="18" charset="-78"/>
              </a:rPr>
              <a:t>الجبهة</a:t>
            </a:r>
            <a:r>
              <a:rPr lang="ar-SA" sz="4400" b="1" dirty="0">
                <a:solidFill>
                  <a:schemeClr val="accent2">
                    <a:lumMod val="75000"/>
                  </a:schemeClr>
                </a:solidFill>
                <a:latin typeface="Adobe Arabic" pitchFamily="18" charset="-78"/>
                <a:cs typeface="Adobe Arabic" pitchFamily="18" charset="-78"/>
              </a:rPr>
              <a:t> الدينية الموحدة</a:t>
            </a: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ar-SA" sz="3200" b="0" i="0"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255372515"/>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7C12AE-B7E4-4316-A374-138FF973D29F}"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64</a:t>
            </a:fld>
            <a:endParaRPr lang="ar-BH"/>
          </a:p>
        </p:txBody>
      </p:sp>
      <p:sp>
        <p:nvSpPr>
          <p:cNvPr id="2" name="Title 1"/>
          <p:cNvSpPr>
            <a:spLocks noGrp="1"/>
          </p:cNvSpPr>
          <p:nvPr>
            <p:ph type="title"/>
          </p:nvPr>
        </p:nvSpPr>
        <p:spPr>
          <a:xfrm>
            <a:off x="1500166" y="1071546"/>
            <a:ext cx="6911226" cy="1055610"/>
          </a:xfrm>
        </p:spPr>
        <p:txBody>
          <a:bodyPr>
            <a:normAutofit/>
          </a:bodyPr>
          <a:lstStyle/>
          <a:p>
            <a:pPr algn="ctr"/>
            <a:r>
              <a:rPr lang="ar-SA" b="1" dirty="0">
                <a:solidFill>
                  <a:srgbClr val="CC0066"/>
                </a:solidFill>
                <a:effectLst>
                  <a:innerShdw blurRad="114300">
                    <a:prstClr val="black"/>
                  </a:innerShdw>
                </a:effectLst>
                <a:latin typeface="Adobe Arabic" pitchFamily="18" charset="-78"/>
                <a:cs typeface="+mn-cs"/>
              </a:rPr>
              <a:t>الحزب الوطني الديني همفدال</a:t>
            </a:r>
          </a:p>
        </p:txBody>
      </p:sp>
      <p:pic>
        <p:nvPicPr>
          <p:cNvPr id="55298" name="Picture 2" descr="Image result for ‫زبولون هامر‬‎"/>
          <p:cNvPicPr>
            <a:picLocks noChangeAspect="1" noChangeArrowheads="1"/>
          </p:cNvPicPr>
          <p:nvPr/>
        </p:nvPicPr>
        <p:blipFill>
          <a:blip r:embed="rId2" cstate="print"/>
          <a:srcRect/>
          <a:stretch>
            <a:fillRect/>
          </a:stretch>
        </p:blipFill>
        <p:spPr bwMode="auto">
          <a:xfrm>
            <a:off x="3786182" y="2786058"/>
            <a:ext cx="1807468" cy="18814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701993084"/>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65</a:t>
            </a:fld>
            <a:endParaRPr lang="ar-BH"/>
          </a:p>
        </p:txBody>
      </p:sp>
      <p:sp>
        <p:nvSpPr>
          <p:cNvPr id="5" name="Rectangle 4"/>
          <p:cNvSpPr/>
          <p:nvPr/>
        </p:nvSpPr>
        <p:spPr>
          <a:xfrm>
            <a:off x="857224" y="1500174"/>
            <a:ext cx="7715304" cy="2862322"/>
          </a:xfrm>
          <a:prstGeom prst="rect">
            <a:avLst/>
          </a:prstGeom>
        </p:spPr>
        <p:txBody>
          <a:bodyPr wrap="square">
            <a:spAutoFit/>
          </a:bodyPr>
          <a:lstStyle/>
          <a:p>
            <a:pPr algn="just">
              <a:lnSpc>
                <a:spcPct val="150000"/>
              </a:lnSpc>
            </a:pPr>
            <a:r>
              <a:rPr lang="ar-SA" sz="2400" dirty="0">
                <a:latin typeface="Adobe Arabic" pitchFamily="18" charset="-78"/>
              </a:rPr>
              <a:t>تعود جذور الحزب الوطني الديني  “همفدال ”  إلى عام 1922 . </a:t>
            </a:r>
          </a:p>
          <a:p>
            <a:pPr algn="just">
              <a:lnSpc>
                <a:spcPct val="150000"/>
              </a:lnSpc>
            </a:pPr>
            <a:r>
              <a:rPr lang="ar-SA" sz="2400" dirty="0">
                <a:latin typeface="Adobe Arabic" pitchFamily="18" charset="-78"/>
              </a:rPr>
              <a:t>لكن المفدال أسس رسميا في عام 1956 بعد اندماج حزبي همزراحي وهبوعيل المزراحي، وما زال حتى هذا اليوم , وفي عام 1981 أنشق أهارون أبو حصيرة عن الحزب وشكل حزب تامي الذي أسسه اعتمادا على انتمائه لليهود الشرقيين.</a:t>
            </a:r>
          </a:p>
        </p:txBody>
      </p:sp>
    </p:spTree>
    <p:extLst>
      <p:ext uri="{BB962C8B-B14F-4D97-AF65-F5344CB8AC3E}">
        <p14:creationId xmlns:p14="http://schemas.microsoft.com/office/powerpoint/2010/main" xmlns="" val="3436137424"/>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66</a:t>
            </a:fld>
            <a:endParaRPr lang="ar-BH"/>
          </a:p>
        </p:txBody>
      </p:sp>
      <p:sp>
        <p:nvSpPr>
          <p:cNvPr id="5" name="Rectangle 4"/>
          <p:cNvSpPr/>
          <p:nvPr/>
        </p:nvSpPr>
        <p:spPr>
          <a:xfrm>
            <a:off x="857224" y="714356"/>
            <a:ext cx="7786742" cy="3970318"/>
          </a:xfrm>
          <a:prstGeom prst="rect">
            <a:avLst/>
          </a:prstGeom>
        </p:spPr>
        <p:txBody>
          <a:bodyPr wrap="square">
            <a:spAutoFit/>
          </a:bodyPr>
          <a:lstStyle/>
          <a:p>
            <a:pPr algn="just">
              <a:lnSpc>
                <a:spcPct val="150000"/>
              </a:lnSpc>
            </a:pPr>
            <a:r>
              <a:rPr lang="ar-SA" sz="2400" dirty="0">
                <a:latin typeface="Adobe Arabic" pitchFamily="18" charset="-78"/>
              </a:rPr>
              <a:t>تبنى الحزب برنامج حزب المباي وحزب العمل فيما بعد , ونتيجة لذلك كان الحزب شريكا أساسيا في كل حكومات إسرائيل حتى عام 1977 . </a:t>
            </a:r>
          </a:p>
          <a:p>
            <a:pPr algn="just">
              <a:lnSpc>
                <a:spcPct val="150000"/>
              </a:lnSpc>
            </a:pPr>
            <a:r>
              <a:rPr lang="ar-SA" sz="2400" dirty="0">
                <a:latin typeface="Adobe Arabic" pitchFamily="18" charset="-78"/>
              </a:rPr>
              <a:t>حدث انقلاب في مواقف الحزب بعد انضمام زبولون هامر ومجموعته إليه وأصبح الحزب يميل إلى اليمين المتطرف في إسرائيل ورفض الحلول السلمية مع العرب والفلسطينيين وشجع كل التيارات المتطرفة مثل غوش  ايمونيم وأنصار أرض إسرائيل الكاملة الذين ساهموا مع الحكومات الإسرائيلية المتعاقبة على الاستيطان في الضفة الغربية وقطاع غز</a:t>
            </a:r>
            <a:r>
              <a:rPr lang="ar-JO" sz="2400" dirty="0">
                <a:latin typeface="Adobe Arabic" pitchFamily="18" charset="-78"/>
              </a:rPr>
              <a:t>ة</a:t>
            </a:r>
            <a:endParaRPr lang="ar-JO" sz="2400" dirty="0"/>
          </a:p>
        </p:txBody>
      </p:sp>
    </p:spTree>
    <p:extLst>
      <p:ext uri="{BB962C8B-B14F-4D97-AF65-F5344CB8AC3E}">
        <p14:creationId xmlns:p14="http://schemas.microsoft.com/office/powerpoint/2010/main" xmlns="" val="2610893103"/>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500306"/>
            <a:ext cx="8229600" cy="2286016"/>
          </a:xfrm>
        </p:spPr>
        <p:txBody>
          <a:bodyPr>
            <a:noAutofit/>
          </a:bodyPr>
          <a:lstStyle/>
          <a:p>
            <a:pPr algn="just"/>
            <a:r>
              <a:rPr lang="ar-SA" sz="2400" dirty="0">
                <a:latin typeface="Adobe Arabic" pitchFamily="18" charset="-78"/>
              </a:rPr>
              <a:t>أسست أغودات يسرائيل  (اتحاد إسرائيل) في عام 1912 في أوروبا الشرقية. </a:t>
            </a:r>
          </a:p>
          <a:p>
            <a:pPr algn="just"/>
            <a:r>
              <a:rPr lang="ar-SA" sz="2400" dirty="0">
                <a:latin typeface="Adobe Arabic" pitchFamily="18" charset="-78"/>
              </a:rPr>
              <a:t>ما زالت تعمل حتى هذا اليوم كحزب ديني يمثل اليهود المتزمتين. </a:t>
            </a:r>
          </a:p>
          <a:p>
            <a:pPr algn="just"/>
            <a:r>
              <a:rPr lang="ar-SA" sz="2400" dirty="0">
                <a:latin typeface="Adobe Arabic" pitchFamily="18" charset="-78"/>
              </a:rPr>
              <a:t>اندمج حزبي أغودات يسرائيل وبوعلي أغودات يسرائيل مشكلين سويا أغودات يسرائيل.</a:t>
            </a:r>
          </a:p>
          <a:p>
            <a:pPr>
              <a:buNone/>
            </a:pPr>
            <a:r>
              <a:rPr lang="ar-SA" sz="2400" dirty="0">
                <a:latin typeface="Adobe Arabic" pitchFamily="18" charset="-78"/>
              </a:rPr>
              <a:t/>
            </a:r>
            <a:br>
              <a:rPr lang="ar-SA" sz="2400" dirty="0">
                <a:latin typeface="Adobe Arabic" pitchFamily="18" charset="-78"/>
              </a:rPr>
            </a:br>
            <a:endParaRPr lang="ar-SA" sz="2400" dirty="0">
              <a:latin typeface="Adobe Arabic" pitchFamily="18" charset="-78"/>
            </a:endParaRPr>
          </a:p>
        </p:txBody>
      </p:sp>
      <p:sp>
        <p:nvSpPr>
          <p:cNvPr id="4" name="Date Placeholder 3"/>
          <p:cNvSpPr>
            <a:spLocks noGrp="1"/>
          </p:cNvSpPr>
          <p:nvPr>
            <p:ph type="dt" sz="half" idx="10"/>
          </p:nvPr>
        </p:nvSpPr>
        <p:spPr/>
        <p:txBody>
          <a:bodyPr/>
          <a:lstStyle/>
          <a:p>
            <a:fld id="{B9D88ACC-0FDE-4440-83F9-B944667390A0}"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67</a:t>
            </a:fld>
            <a:endParaRPr lang="ar-BH"/>
          </a:p>
        </p:txBody>
      </p:sp>
      <p:sp>
        <p:nvSpPr>
          <p:cNvPr id="2" name="Title 1"/>
          <p:cNvSpPr>
            <a:spLocks noGrp="1"/>
          </p:cNvSpPr>
          <p:nvPr>
            <p:ph type="title"/>
          </p:nvPr>
        </p:nvSpPr>
        <p:spPr>
          <a:xfrm>
            <a:off x="3500430" y="785794"/>
            <a:ext cx="5329246" cy="928694"/>
          </a:xfrm>
        </p:spPr>
        <p:txBody>
          <a:bodyPr/>
          <a:lstStyle/>
          <a:p>
            <a:pPr algn="ctr"/>
            <a:r>
              <a:rPr lang="ar-SA" b="1" dirty="0">
                <a:solidFill>
                  <a:srgbClr val="FF0000"/>
                </a:solidFill>
                <a:latin typeface="Adobe Arabic" pitchFamily="18" charset="-78"/>
                <a:cs typeface="+mn-cs"/>
              </a:rPr>
              <a:t>أغودات يسرائيل</a:t>
            </a:r>
          </a:p>
        </p:txBody>
      </p:sp>
      <p:pic>
        <p:nvPicPr>
          <p:cNvPr id="6146" name="Picture 2" descr="https://upload.wikimedia.org/wikipedia/commons/thumb/e/e4/Agudath_Yisrael_conference.jpg/220px-Agudath_Yisrael_conference.jpg"/>
          <p:cNvPicPr>
            <a:picLocks noChangeAspect="1" noChangeArrowheads="1"/>
          </p:cNvPicPr>
          <p:nvPr/>
        </p:nvPicPr>
        <p:blipFill>
          <a:blip r:embed="rId2"/>
          <a:srcRect/>
          <a:stretch>
            <a:fillRect/>
          </a:stretch>
        </p:blipFill>
        <p:spPr bwMode="auto">
          <a:xfrm>
            <a:off x="1357290" y="642918"/>
            <a:ext cx="2583509" cy="1714512"/>
          </a:xfrm>
          <a:prstGeom prst="rect">
            <a:avLst/>
          </a:prstGeom>
          <a:noFill/>
        </p:spPr>
      </p:pic>
    </p:spTree>
    <p:extLst>
      <p:ext uri="{BB962C8B-B14F-4D97-AF65-F5344CB8AC3E}">
        <p14:creationId xmlns:p14="http://schemas.microsoft.com/office/powerpoint/2010/main" xmlns="" val="3356783497"/>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68</a:t>
            </a:fld>
            <a:endParaRPr lang="ar-BH"/>
          </a:p>
        </p:txBody>
      </p:sp>
      <p:sp>
        <p:nvSpPr>
          <p:cNvPr id="5" name="Rectangle 4"/>
          <p:cNvSpPr/>
          <p:nvPr/>
        </p:nvSpPr>
        <p:spPr>
          <a:xfrm>
            <a:off x="857224" y="1071546"/>
            <a:ext cx="7500990" cy="3973275"/>
          </a:xfrm>
          <a:prstGeom prst="rect">
            <a:avLst/>
          </a:prstGeom>
        </p:spPr>
        <p:txBody>
          <a:bodyPr wrap="square">
            <a:spAutoFit/>
          </a:bodyPr>
          <a:lstStyle/>
          <a:p>
            <a:pPr algn="just">
              <a:lnSpc>
                <a:spcPct val="150000"/>
              </a:lnSpc>
            </a:pPr>
            <a:r>
              <a:rPr lang="ar-SA" sz="2400" dirty="0">
                <a:latin typeface="Adobe Arabic" pitchFamily="18" charset="-78"/>
              </a:rPr>
              <a:t>عام 1983 أنشق عن الحزب اليهود الشرقيين من أصول عربية بقيادة الحاخام عوفاديا يوسف والحاخام آرييه درعي احتجاجا على ضعف تمثيل اليهود الشرقيين في أغودات يسرائيل.</a:t>
            </a:r>
          </a:p>
          <a:p>
            <a:pPr algn="just">
              <a:lnSpc>
                <a:spcPct val="150000"/>
              </a:lnSpc>
            </a:pPr>
            <a:r>
              <a:rPr lang="ar-SA" sz="2400" dirty="0">
                <a:latin typeface="Adobe Arabic" pitchFamily="18" charset="-78"/>
              </a:rPr>
              <a:t>ظل الحزب أمينا على مصالح اليهود المتزمتين دينيا (من أجل هذا الهدف شارك في كل حكومات إسرائيل) ولم تعنيه البرامج السياسية بشيء.</a:t>
            </a:r>
          </a:p>
          <a:p>
            <a:pPr algn="just">
              <a:lnSpc>
                <a:spcPct val="150000"/>
              </a:lnSpc>
            </a:pPr>
            <a:r>
              <a:rPr lang="ar-SA" sz="2400" dirty="0">
                <a:latin typeface="Adobe Arabic" pitchFamily="18" charset="-78"/>
              </a:rPr>
              <a:t>في الآونة الأخيرة بدأ يتخذ مواقف سياسية أقرب إلى اليمن المتطرف في كل ما يتعلق بالنزاع العربي الإسرائيلي. </a:t>
            </a:r>
            <a:endParaRPr lang="ar-JO" sz="2400" dirty="0"/>
          </a:p>
        </p:txBody>
      </p:sp>
    </p:spTree>
    <p:extLst>
      <p:ext uri="{BB962C8B-B14F-4D97-AF65-F5344CB8AC3E}">
        <p14:creationId xmlns:p14="http://schemas.microsoft.com/office/powerpoint/2010/main" xmlns="" val="317635955"/>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214686"/>
            <a:ext cx="8229600" cy="2143140"/>
          </a:xfrm>
        </p:spPr>
        <p:txBody>
          <a:bodyPr>
            <a:normAutofit/>
          </a:bodyPr>
          <a:lstStyle/>
          <a:p>
            <a:pPr algn="just">
              <a:lnSpc>
                <a:spcPct val="150000"/>
              </a:lnSpc>
              <a:buClrTx/>
            </a:pPr>
            <a:r>
              <a:rPr lang="ar-SA" sz="2400" dirty="0">
                <a:latin typeface="Adobe Arabic" pitchFamily="18" charset="-78"/>
              </a:rPr>
              <a:t>تأسس هذا الحزب في عام 1983 بعد أن أنشق اليهود الشرقيين من أصول عربية بقيادة الحاخام عوفاديا يوسف كأب روحي لهذا الحزب والحاخام آرييه درعي رئيسا له احتجاجا على ضعف تمثيل اليهود الشرقيين في أغودات اسرئيل.</a:t>
            </a:r>
          </a:p>
          <a:p>
            <a:pPr>
              <a:buNone/>
            </a:pPr>
            <a:endParaRPr lang="ar-SA" sz="2400" dirty="0"/>
          </a:p>
        </p:txBody>
      </p:sp>
      <p:sp>
        <p:nvSpPr>
          <p:cNvPr id="4" name="Date Placeholder 3"/>
          <p:cNvSpPr>
            <a:spLocks noGrp="1"/>
          </p:cNvSpPr>
          <p:nvPr>
            <p:ph type="dt" sz="half" idx="10"/>
          </p:nvPr>
        </p:nvSpPr>
        <p:spPr/>
        <p:txBody>
          <a:bodyPr/>
          <a:lstStyle/>
          <a:p>
            <a:fld id="{DF1EFD8E-9ACE-402D-B584-449A3E420303}"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69</a:t>
            </a:fld>
            <a:endParaRPr lang="ar-BH"/>
          </a:p>
        </p:txBody>
      </p:sp>
      <p:sp>
        <p:nvSpPr>
          <p:cNvPr id="2" name="Title 1"/>
          <p:cNvSpPr>
            <a:spLocks noGrp="1"/>
          </p:cNvSpPr>
          <p:nvPr>
            <p:ph type="title"/>
          </p:nvPr>
        </p:nvSpPr>
        <p:spPr>
          <a:xfrm>
            <a:off x="785786" y="857232"/>
            <a:ext cx="7686700" cy="1011222"/>
          </a:xfrm>
        </p:spPr>
        <p:txBody>
          <a:bodyPr/>
          <a:lstStyle/>
          <a:p>
            <a:pPr algn="ctr"/>
            <a:r>
              <a:rPr lang="ar-SA" b="1" dirty="0">
                <a:solidFill>
                  <a:srgbClr val="FF0000"/>
                </a:solidFill>
                <a:latin typeface="Adobe Arabic" pitchFamily="18" charset="-78"/>
                <a:cs typeface="+mn-cs"/>
              </a:rPr>
              <a:t>حركة شاس  (حراس التوراة الشرقيين )</a:t>
            </a:r>
            <a:endParaRPr lang="ar-SA" dirty="0">
              <a:solidFill>
                <a:srgbClr val="FF0000"/>
              </a:solidFill>
              <a:latin typeface="Adobe Arabic" pitchFamily="18" charset="-78"/>
              <a:cs typeface="+mn-cs"/>
            </a:endParaRPr>
          </a:p>
        </p:txBody>
      </p:sp>
      <p:pic>
        <p:nvPicPr>
          <p:cNvPr id="5122" name="Picture 2" descr="http://www.wafainfo.ps/pics/5-shas.jpg"/>
          <p:cNvPicPr>
            <a:picLocks noChangeAspect="1" noChangeArrowheads="1"/>
          </p:cNvPicPr>
          <p:nvPr/>
        </p:nvPicPr>
        <p:blipFill>
          <a:blip r:embed="rId2"/>
          <a:srcRect/>
          <a:stretch>
            <a:fillRect/>
          </a:stretch>
        </p:blipFill>
        <p:spPr bwMode="auto">
          <a:xfrm>
            <a:off x="4000496" y="1714488"/>
            <a:ext cx="1428750" cy="1371601"/>
          </a:xfrm>
          <a:prstGeom prst="rect">
            <a:avLst/>
          </a:prstGeom>
          <a:noFill/>
        </p:spPr>
      </p:pic>
    </p:spTree>
    <p:extLst>
      <p:ext uri="{BB962C8B-B14F-4D97-AF65-F5344CB8AC3E}">
        <p14:creationId xmlns:p14="http://schemas.microsoft.com/office/powerpoint/2010/main" xmlns="" val="37471948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7</a:t>
            </a:fld>
            <a:endParaRPr lang="ar-BH"/>
          </a:p>
        </p:txBody>
      </p:sp>
      <p:sp>
        <p:nvSpPr>
          <p:cNvPr id="176129" name="Rectangle 1"/>
          <p:cNvSpPr>
            <a:spLocks noChangeArrowheads="1"/>
          </p:cNvSpPr>
          <p:nvPr/>
        </p:nvSpPr>
        <p:spPr bwMode="auto">
          <a:xfrm>
            <a:off x="357158" y="1214422"/>
            <a:ext cx="8286744"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الليكود حصل على مقعد نتيجة للاتفاق مع البيت اليهودي، وكلنا برئاسة كحلون حصل على مقعد نتيجة الاتفاق مع اسرائيل بيتنا، وخسرت القائمة المشتركة مقعدا لتستقر على 13 مقعدا، وارتفع حزب ميرتس من 4 إلى 5 مقاعد فيما ثبت الليكود مقعده الثلاثين، وحسب المعطيات ينقص المقعد الرابع عشر للمشتركة 7 آلاف صوت، وبخسارة هذا المقعد يتناوب المرشح الرابع عشر جمعة الزبارقة بعد نصف المدة مع المرشح الـ 13 عبد الله أبو معروف</a:t>
            </a:r>
            <a:r>
              <a:rPr kumimoji="0" lang="en-US" sz="24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66293473"/>
      </p:ext>
    </p:extLst>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70</a:t>
            </a:fld>
            <a:endParaRPr lang="ar-BH"/>
          </a:p>
        </p:txBody>
      </p:sp>
      <p:sp>
        <p:nvSpPr>
          <p:cNvPr id="5" name="Rectangle 4"/>
          <p:cNvSpPr/>
          <p:nvPr/>
        </p:nvSpPr>
        <p:spPr>
          <a:xfrm>
            <a:off x="1000100" y="1142984"/>
            <a:ext cx="7643866" cy="4524315"/>
          </a:xfrm>
          <a:prstGeom prst="rect">
            <a:avLst/>
          </a:prstGeom>
        </p:spPr>
        <p:txBody>
          <a:bodyPr wrap="square">
            <a:spAutoFit/>
          </a:bodyPr>
          <a:lstStyle/>
          <a:p>
            <a:pPr algn="just">
              <a:lnSpc>
                <a:spcPct val="150000"/>
              </a:lnSpc>
            </a:pPr>
            <a:r>
              <a:rPr lang="ar-SA" sz="2400" dirty="0">
                <a:latin typeface="Adobe Arabic" pitchFamily="18" charset="-78"/>
              </a:rPr>
              <a:t>استطاع هذا الحزب تحقيق نجاحات انتخابية مذهلة لاستغلاله الطابع الديني ولحالة الاستغلال التي مر بها اليهود العرب.</a:t>
            </a:r>
          </a:p>
          <a:p>
            <a:pPr algn="just">
              <a:lnSpc>
                <a:spcPct val="150000"/>
              </a:lnSpc>
            </a:pPr>
            <a:r>
              <a:rPr lang="ar-SA" sz="2400" dirty="0">
                <a:latin typeface="Adobe Arabic" pitchFamily="18" charset="-78"/>
              </a:rPr>
              <a:t>تبنى الحزب برنامجا اجتماعيا طالب بمساواة اليهود الشرقيين والمتدينين المتزمتين وغيرهم باليهود العلمانيين. </a:t>
            </a:r>
          </a:p>
          <a:p>
            <a:pPr algn="just">
              <a:lnSpc>
                <a:spcPct val="150000"/>
              </a:lnSpc>
            </a:pPr>
            <a:r>
              <a:rPr lang="ar-SA" sz="2400" dirty="0">
                <a:latin typeface="Adobe Arabic" pitchFamily="18" charset="-78"/>
              </a:rPr>
              <a:t>وفي المجال السياسي صدرت عن الحاخام عوفاديا يوسف فتواه الشهيرة بأن “حياة الإنسان أهم من الأرض” وهو الأمر الذي سهل الطريق أمام حركة شاس للانضمام إلى حكومة إسحاق رابين عام 1992 والموافقة على اتفاق أوسلو. </a:t>
            </a:r>
            <a:r>
              <a:rPr lang="ar-SA" sz="2400" dirty="0"/>
              <a:t>  </a:t>
            </a:r>
            <a:r>
              <a:rPr lang="ar-SA" sz="1600" dirty="0"/>
              <a:t> </a:t>
            </a:r>
          </a:p>
        </p:txBody>
      </p:sp>
    </p:spTree>
    <p:extLst>
      <p:ext uri="{BB962C8B-B14F-4D97-AF65-F5344CB8AC3E}">
        <p14:creationId xmlns:p14="http://schemas.microsoft.com/office/powerpoint/2010/main" xmlns="" val="1407368991"/>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57364"/>
            <a:ext cx="8229600" cy="4019374"/>
          </a:xfrm>
        </p:spPr>
        <p:txBody>
          <a:bodyPr>
            <a:noAutofit/>
          </a:bodyPr>
          <a:lstStyle/>
          <a:p>
            <a:pPr algn="just">
              <a:buClrTx/>
            </a:pPr>
            <a:r>
              <a:rPr lang="ar-SA" sz="2400" dirty="0" err="1"/>
              <a:t>حزب </a:t>
            </a:r>
            <a:r>
              <a:rPr lang="ar-SA" sz="2400" dirty="0"/>
              <a:t>"هناك </a:t>
            </a:r>
            <a:r>
              <a:rPr lang="ar-SA" sz="2400" dirty="0" err="1"/>
              <a:t>مستقبل" </a:t>
            </a:r>
            <a:r>
              <a:rPr lang="ar-SA" sz="2400" dirty="0"/>
              <a:t>( </a:t>
            </a:r>
            <a:r>
              <a:rPr lang="ar-SA" sz="2400" dirty="0" err="1"/>
              <a:t>يش</a:t>
            </a:r>
            <a:r>
              <a:rPr lang="ar-SA" sz="2400" dirty="0"/>
              <a:t> عتيد):  حصل في انتخابات 2013 على 19 </a:t>
            </a:r>
            <a:r>
              <a:rPr lang="ar-SA" sz="2400" dirty="0" err="1"/>
              <a:t>مقعد </a:t>
            </a:r>
            <a:r>
              <a:rPr lang="ar-SA" sz="2400" dirty="0"/>
              <a:t>، يدعم الانفصال عن الفلسطينيين على أساس حل الدولتين، ولكنه يعارض تقسيم </a:t>
            </a:r>
            <a:r>
              <a:rPr lang="ar-SA" sz="2400" dirty="0" err="1"/>
              <a:t>القدس.</a:t>
            </a:r>
            <a:r>
              <a:rPr lang="ar-SA" sz="2400" dirty="0"/>
              <a:t> </a:t>
            </a:r>
            <a:r>
              <a:rPr lang="ar-SA" sz="2400" dirty="0" err="1"/>
              <a:t>يقودة</a:t>
            </a:r>
            <a:r>
              <a:rPr lang="ar-SA" sz="2400" dirty="0"/>
              <a:t> الصحفي </a:t>
            </a:r>
            <a:r>
              <a:rPr lang="ar-SA" sz="2400" dirty="0" err="1"/>
              <a:t>يائير</a:t>
            </a:r>
            <a:r>
              <a:rPr lang="ar-SA" sz="2400" dirty="0"/>
              <a:t> </a:t>
            </a:r>
            <a:r>
              <a:rPr lang="ar-SA" sz="2400" dirty="0" err="1"/>
              <a:t>لابيد</a:t>
            </a:r>
            <a:endParaRPr lang="ar-SA" sz="2400" dirty="0"/>
          </a:p>
          <a:p>
            <a:pPr algn="just">
              <a:buClrTx/>
            </a:pPr>
            <a:r>
              <a:rPr lang="ar-SA" sz="2400" dirty="0" err="1"/>
              <a:t>حزب </a:t>
            </a:r>
            <a:r>
              <a:rPr lang="ar-SA" sz="2400" dirty="0"/>
              <a:t>"كلنا” أسسه موشيه </a:t>
            </a:r>
            <a:r>
              <a:rPr lang="ar-SA" sz="2400" dirty="0" err="1"/>
              <a:t>كحلون</a:t>
            </a:r>
            <a:r>
              <a:rPr lang="ar-SA" sz="2400" dirty="0"/>
              <a:t>  2014 الوزير السابق في الليكود، يؤكد أنه يدعم حل </a:t>
            </a:r>
            <a:r>
              <a:rPr lang="ar-SA" sz="2400" dirty="0" err="1"/>
              <a:t>الدولتين.</a:t>
            </a:r>
            <a:r>
              <a:rPr lang="ar-SA" sz="2400" dirty="0"/>
              <a:t> ولكنه لا </a:t>
            </a:r>
            <a:r>
              <a:rPr lang="ar-SA" sz="2400" dirty="0" err="1"/>
              <a:t>يرى </a:t>
            </a:r>
            <a:r>
              <a:rPr lang="ar-SA" sz="2400" dirty="0"/>
              <a:t>"أي شريك" على الجانب الفلسطيني.</a:t>
            </a:r>
          </a:p>
          <a:p>
            <a:pPr algn="just">
              <a:buClrTx/>
            </a:pPr>
            <a:r>
              <a:rPr lang="ar-SA" sz="2400" dirty="0" err="1"/>
              <a:t>حزب </a:t>
            </a:r>
            <a:r>
              <a:rPr lang="ar-SA" sz="2400" dirty="0"/>
              <a:t>"البيت اليهودي” يميني </a:t>
            </a:r>
            <a:r>
              <a:rPr lang="ar-SA" sz="2400" dirty="0" err="1"/>
              <a:t>متشدد </a:t>
            </a:r>
            <a:r>
              <a:rPr lang="ar-SA" sz="2400" dirty="0"/>
              <a:t>، مؤيد شرس للاستيطان في الأراضي الفلسطينية المحتلة، ويعارض إقامة دولة </a:t>
            </a:r>
            <a:r>
              <a:rPr lang="ar-SA" sz="2400" dirty="0" err="1"/>
              <a:t>فلسطينية.</a:t>
            </a:r>
            <a:r>
              <a:rPr lang="ar-SA" sz="2400" dirty="0"/>
              <a:t>  يرأسه </a:t>
            </a:r>
            <a:r>
              <a:rPr lang="ar-SA" sz="2400" dirty="0" err="1"/>
              <a:t>نفثالي</a:t>
            </a:r>
            <a:r>
              <a:rPr lang="ar-SA" sz="2400" dirty="0"/>
              <a:t> </a:t>
            </a:r>
            <a:r>
              <a:rPr lang="ar-SA" sz="2400" dirty="0" err="1"/>
              <a:t>بينيت</a:t>
            </a:r>
            <a:endParaRPr lang="ar-SA" sz="2400" dirty="0"/>
          </a:p>
          <a:p>
            <a:pPr algn="just">
              <a:buClrTx/>
            </a:pPr>
            <a:r>
              <a:rPr lang="ar-SA" sz="2400" dirty="0" err="1"/>
              <a:t>حزب </a:t>
            </a:r>
            <a:r>
              <a:rPr lang="ar-SA" sz="2400" dirty="0"/>
              <a:t>"إسرائيل  بيتنا” بقيادة </a:t>
            </a:r>
            <a:r>
              <a:rPr lang="ar-SA" sz="2400" dirty="0" err="1"/>
              <a:t>أفيغدور</a:t>
            </a:r>
            <a:r>
              <a:rPr lang="ar-SA" sz="2400" dirty="0"/>
              <a:t> ليبرمان</a:t>
            </a:r>
          </a:p>
          <a:p>
            <a:pPr algn="just">
              <a:buClrTx/>
            </a:pPr>
            <a:r>
              <a:rPr lang="ar-SA" sz="2400" dirty="0" err="1"/>
              <a:t>حزب </a:t>
            </a:r>
            <a:r>
              <a:rPr lang="ar-SA" sz="2400" dirty="0"/>
              <a:t>"الحركة”- </a:t>
            </a:r>
            <a:r>
              <a:rPr lang="ar-SA" sz="2400" dirty="0" err="1"/>
              <a:t>تسيفي</a:t>
            </a:r>
            <a:r>
              <a:rPr lang="ar-SA" sz="2400" dirty="0"/>
              <a:t> ليفني</a:t>
            </a:r>
          </a:p>
          <a:p>
            <a:pPr algn="just">
              <a:buClrTx/>
            </a:pPr>
            <a:r>
              <a:rPr lang="ar-SA" sz="2400" dirty="0"/>
              <a:t>حزب </a:t>
            </a:r>
            <a:r>
              <a:rPr lang="ar-SA" sz="2400" dirty="0" err="1"/>
              <a:t>يهادوت</a:t>
            </a:r>
            <a:r>
              <a:rPr lang="ar-SA" sz="2400" dirty="0"/>
              <a:t> </a:t>
            </a:r>
            <a:r>
              <a:rPr lang="ar-SA" sz="2400" dirty="0" err="1"/>
              <a:t>هتوراة</a:t>
            </a:r>
            <a:endParaRPr lang="ar-SA" sz="2400" dirty="0"/>
          </a:p>
          <a:p>
            <a:pPr>
              <a:buNone/>
            </a:pPr>
            <a:endParaRPr lang="ar-SA" sz="2400" b="1" dirty="0"/>
          </a:p>
        </p:txBody>
      </p:sp>
      <p:sp>
        <p:nvSpPr>
          <p:cNvPr id="7" name="Date Placeholder 6"/>
          <p:cNvSpPr>
            <a:spLocks noGrp="1"/>
          </p:cNvSpPr>
          <p:nvPr>
            <p:ph type="dt" sz="half" idx="10"/>
          </p:nvPr>
        </p:nvSpPr>
        <p:spPr/>
        <p:txBody>
          <a:bodyPr/>
          <a:lstStyle/>
          <a:p>
            <a:fld id="{6F13D538-B8A9-4D4D-989E-2D04E7B2EEF9}" type="datetime1">
              <a:rPr lang="en-US" smtClean="0"/>
              <a:pPr/>
              <a:t>1/17/2017</a:t>
            </a:fld>
            <a:endParaRPr lang="ar-BH"/>
          </a:p>
        </p:txBody>
      </p:sp>
      <p:sp>
        <p:nvSpPr>
          <p:cNvPr id="8" name="Footer Placeholder 7"/>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71</a:t>
            </a:fld>
            <a:endParaRPr lang="ar-BH"/>
          </a:p>
        </p:txBody>
      </p:sp>
      <p:sp>
        <p:nvSpPr>
          <p:cNvPr id="6" name="Rectangle 5"/>
          <p:cNvSpPr/>
          <p:nvPr/>
        </p:nvSpPr>
        <p:spPr>
          <a:xfrm>
            <a:off x="714348" y="571480"/>
            <a:ext cx="7929618" cy="769441"/>
          </a:xfrm>
          <a:prstGeom prst="rect">
            <a:avLst/>
          </a:prstGeom>
          <a:solidFill>
            <a:schemeClr val="bg1">
              <a:lumMod val="85000"/>
            </a:schemeClr>
          </a:solidFill>
          <a:ln>
            <a:solidFill>
              <a:srgbClr val="CC0099"/>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4400" b="1" dirty="0">
                <a:solidFill>
                  <a:srgbClr val="FF3399"/>
                </a:solidFill>
                <a:latin typeface="Adobe Arabic" pitchFamily="18" charset="-78"/>
              </a:rPr>
              <a:t>أحزاب أخرى</a:t>
            </a:r>
          </a:p>
        </p:txBody>
      </p:sp>
    </p:spTree>
    <p:extLst>
      <p:ext uri="{BB962C8B-B14F-4D97-AF65-F5344CB8AC3E}">
        <p14:creationId xmlns:p14="http://schemas.microsoft.com/office/powerpoint/2010/main" xmlns="" val="3534517510"/>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85926"/>
            <a:ext cx="8229600" cy="3804453"/>
          </a:xfrm>
        </p:spPr>
        <p:txBody>
          <a:bodyPr>
            <a:noAutofit/>
          </a:bodyPr>
          <a:lstStyle/>
          <a:p>
            <a:pPr algn="just">
              <a:buClrTx/>
            </a:pPr>
            <a:r>
              <a:rPr lang="en-US" sz="1800" dirty="0"/>
              <a:t>"</a:t>
            </a:r>
            <a:r>
              <a:rPr lang="ar-SA" sz="2400" dirty="0" err="1"/>
              <a:t>يهودات</a:t>
            </a:r>
            <a:r>
              <a:rPr lang="ar-SA" sz="2400" dirty="0"/>
              <a:t> </a:t>
            </a:r>
            <a:r>
              <a:rPr lang="ar-SA" sz="2400" dirty="0" err="1"/>
              <a:t>هتوراه" </a:t>
            </a:r>
            <a:r>
              <a:rPr lang="ar-SA" sz="2400" dirty="0"/>
              <a:t>(التوراة اليهودية الموحدة): هو حزب ديني يميني متشدد تأسس قبيل انتخابات الكنيست عام </a:t>
            </a:r>
            <a:r>
              <a:rPr lang="ar-SA" sz="2400" dirty="0" err="1"/>
              <a:t>1988م</a:t>
            </a:r>
            <a:r>
              <a:rPr lang="ar-SA" sz="2400" dirty="0"/>
              <a:t> باندماج ثلاثة أحزاب دينية </a:t>
            </a:r>
            <a:r>
              <a:rPr lang="ar-SA" sz="2400" dirty="0" err="1"/>
              <a:t>هي: </a:t>
            </a:r>
            <a:r>
              <a:rPr lang="ar-SA" sz="2400" dirty="0"/>
              <a:t>"</a:t>
            </a:r>
            <a:r>
              <a:rPr lang="ar-SA" sz="2400" dirty="0" err="1"/>
              <a:t>أغودات</a:t>
            </a:r>
            <a:r>
              <a:rPr lang="ar-SA" sz="2400" dirty="0"/>
              <a:t> </a:t>
            </a:r>
            <a:r>
              <a:rPr lang="ar-SA" sz="2400" dirty="0" err="1"/>
              <a:t>إسرائيل" </a:t>
            </a:r>
            <a:r>
              <a:rPr lang="ar-SA" sz="2400" dirty="0"/>
              <a:t>(رابطة إسرائيل</a:t>
            </a:r>
            <a:r>
              <a:rPr lang="ar-SA" sz="2400" dirty="0" err="1"/>
              <a:t>) "</a:t>
            </a:r>
            <a:r>
              <a:rPr lang="ar-SA" sz="2400" dirty="0"/>
              <a:t> </a:t>
            </a:r>
            <a:r>
              <a:rPr lang="en-US" sz="2400" dirty="0"/>
              <a:t>Association of Israel"  </a:t>
            </a:r>
            <a:r>
              <a:rPr lang="ar-SA" sz="2400" dirty="0"/>
              <a:t>و"</a:t>
            </a:r>
            <a:r>
              <a:rPr lang="ar-SA" sz="2400" dirty="0" err="1"/>
              <a:t>ديغل</a:t>
            </a:r>
            <a:r>
              <a:rPr lang="ar-SA" sz="2400" dirty="0"/>
              <a:t> </a:t>
            </a:r>
            <a:r>
              <a:rPr lang="ar-SA" sz="2400" dirty="0" err="1"/>
              <a:t>هتوراه" </a:t>
            </a:r>
            <a:r>
              <a:rPr lang="ar-SA" sz="2400" dirty="0"/>
              <a:t>(راية التوراة</a:t>
            </a:r>
            <a:r>
              <a:rPr lang="ar-SA" sz="2400" dirty="0" err="1"/>
              <a:t>) "</a:t>
            </a:r>
            <a:r>
              <a:rPr lang="en-US" sz="2400" dirty="0"/>
              <a:t>Banner of the Torah" </a:t>
            </a:r>
            <a:r>
              <a:rPr lang="ar-SA" sz="2400" dirty="0" err="1"/>
              <a:t>و"موريا" "</a:t>
            </a:r>
            <a:r>
              <a:rPr lang="en-US" sz="2400" dirty="0" err="1"/>
              <a:t>Moriah</a:t>
            </a:r>
            <a:r>
              <a:rPr lang="en-US" sz="2400" dirty="0"/>
              <a:t>" (</a:t>
            </a:r>
            <a:r>
              <a:rPr lang="ar-SA" sz="2400" dirty="0"/>
              <a:t>نسبة إلى جبل موريا المقدس لدى اليهود) وهو حزب محسوب على طائفة من اليهود المتدينين </a:t>
            </a:r>
            <a:r>
              <a:rPr lang="ar-SA" sz="2400" dirty="0" err="1"/>
              <a:t>الأصوليين </a:t>
            </a:r>
            <a:r>
              <a:rPr lang="ar-SA" sz="2400" dirty="0"/>
              <a:t>"</a:t>
            </a:r>
            <a:r>
              <a:rPr lang="ar-SA" sz="2400" dirty="0" err="1"/>
              <a:t>الحريديم</a:t>
            </a:r>
            <a:r>
              <a:rPr lang="ar-SA" sz="2400" dirty="0"/>
              <a:t>" من </a:t>
            </a:r>
            <a:r>
              <a:rPr lang="ar-SA" sz="2400" dirty="0" err="1"/>
              <a:t>الأشكناز</a:t>
            </a:r>
            <a:r>
              <a:rPr lang="ar-SA" sz="2400" dirty="0"/>
              <a:t> (الطوائف الغربية</a:t>
            </a:r>
            <a:r>
              <a:rPr lang="ar-SA" sz="2400" dirty="0" err="1"/>
              <a:t>).</a:t>
            </a:r>
            <a:endParaRPr lang="ar-SA" sz="2400" dirty="0"/>
          </a:p>
          <a:p>
            <a:pPr algn="just">
              <a:buClrTx/>
            </a:pPr>
            <a:r>
              <a:rPr lang="ar-SA" sz="2400" dirty="0"/>
              <a:t> يشارك </a:t>
            </a:r>
            <a:r>
              <a:rPr lang="ar-SA" sz="2400" dirty="0" err="1"/>
              <a:t>حزب </a:t>
            </a:r>
            <a:r>
              <a:rPr lang="ar-SA" sz="2400" dirty="0"/>
              <a:t>"</a:t>
            </a:r>
            <a:r>
              <a:rPr lang="ar-SA" sz="2400" dirty="0" err="1"/>
              <a:t>يهودات</a:t>
            </a:r>
            <a:r>
              <a:rPr lang="ar-SA" sz="2400" dirty="0"/>
              <a:t> </a:t>
            </a:r>
            <a:r>
              <a:rPr lang="ar-SA" sz="2400" dirty="0" err="1"/>
              <a:t>هتوراه</a:t>
            </a:r>
            <a:r>
              <a:rPr lang="ar-SA" sz="2400" dirty="0"/>
              <a:t>" في كل حكومة تلبي احتياجات جمهور ناخبيه، ولكنه يحجم عن تولي حقيبة وزارية، ويكتفي بمنصب نائب وزير؛ لرفضه تحمل كامل المسئولية عن السياسة الحكومية من منطلقات دينية.</a:t>
            </a:r>
          </a:p>
          <a:p>
            <a:pPr algn="just">
              <a:buClrTx/>
              <a:buNone/>
            </a:pPr>
            <a:r>
              <a:rPr lang="ar-SA" sz="2400" dirty="0"/>
              <a:t> </a:t>
            </a:r>
          </a:p>
        </p:txBody>
      </p:sp>
      <p:sp>
        <p:nvSpPr>
          <p:cNvPr id="4" name="Date Placeholder 3"/>
          <p:cNvSpPr>
            <a:spLocks noGrp="1"/>
          </p:cNvSpPr>
          <p:nvPr>
            <p:ph type="dt" sz="half" idx="10"/>
          </p:nvPr>
        </p:nvSpPr>
        <p:spPr/>
        <p:txBody>
          <a:bodyPr/>
          <a:lstStyle/>
          <a:p>
            <a:fld id="{8111B0C0-1C69-4C8F-9F02-B348FE13F45D}" type="datetime1">
              <a:rPr lang="en-US" smtClean="0"/>
              <a:pPr/>
              <a:t>1/17/2017</a:t>
            </a:fld>
            <a:endParaRPr lang="ar-BH"/>
          </a:p>
        </p:txBody>
      </p:sp>
      <p:sp>
        <p:nvSpPr>
          <p:cNvPr id="5" name="Footer Placeholder 4"/>
          <p:cNvSpPr>
            <a:spLocks noGrp="1"/>
          </p:cNvSpPr>
          <p:nvPr>
            <p:ph type="ftr" sz="quarter" idx="11"/>
          </p:nvPr>
        </p:nvSpPr>
        <p:spPr/>
        <p:txBody>
          <a:bodyPr/>
          <a:lstStyle/>
          <a:p>
            <a:r>
              <a:rPr lang="ar-BH"/>
              <a:t>بعض الأحزاب والقادة الصهاينة</a:t>
            </a:r>
          </a:p>
        </p:txBody>
      </p:sp>
      <p:sp>
        <p:nvSpPr>
          <p:cNvPr id="6" name="Slide Number Placeholder 5"/>
          <p:cNvSpPr>
            <a:spLocks noGrp="1"/>
          </p:cNvSpPr>
          <p:nvPr>
            <p:ph type="sldNum" sz="quarter" idx="12"/>
          </p:nvPr>
        </p:nvSpPr>
        <p:spPr/>
        <p:txBody>
          <a:bodyPr/>
          <a:lstStyle/>
          <a:p>
            <a:fld id="{A0DF2489-C9EB-4BF8-8FFF-E1C20C01AED3}" type="slidenum">
              <a:rPr lang="ar-BH" smtClean="0"/>
              <a:pPr/>
              <a:t>72</a:t>
            </a:fld>
            <a:endParaRPr lang="ar-BH"/>
          </a:p>
        </p:txBody>
      </p:sp>
      <p:sp>
        <p:nvSpPr>
          <p:cNvPr id="2" name="Title 1"/>
          <p:cNvSpPr>
            <a:spLocks noGrp="1"/>
          </p:cNvSpPr>
          <p:nvPr>
            <p:ph type="title"/>
          </p:nvPr>
        </p:nvSpPr>
        <p:spPr>
          <a:xfrm>
            <a:off x="357158" y="714356"/>
            <a:ext cx="8229600" cy="706090"/>
          </a:xfrm>
          <a:solidFill>
            <a:schemeClr val="bg1">
              <a:lumMod val="85000"/>
            </a:schemeClr>
          </a:solidFill>
          <a:ln>
            <a:solidFill>
              <a:srgbClr val="FF3399"/>
            </a:solid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ar-SA" b="1" dirty="0" err="1">
                <a:solidFill>
                  <a:schemeClr val="accent4"/>
                </a:solidFill>
                <a:cs typeface="+mn-cs"/>
              </a:rPr>
              <a:t>يهودات</a:t>
            </a:r>
            <a:r>
              <a:rPr lang="ar-SA" b="1" dirty="0">
                <a:solidFill>
                  <a:schemeClr val="accent4"/>
                </a:solidFill>
                <a:cs typeface="+mn-cs"/>
              </a:rPr>
              <a:t> </a:t>
            </a:r>
            <a:r>
              <a:rPr lang="ar-SA" b="1" dirty="0" err="1">
                <a:solidFill>
                  <a:schemeClr val="accent4"/>
                </a:solidFill>
                <a:cs typeface="+mn-cs"/>
              </a:rPr>
              <a:t>هتوراه</a:t>
            </a:r>
            <a:r>
              <a:rPr lang="ar-SA" b="1" dirty="0">
                <a:solidFill>
                  <a:schemeClr val="accent4"/>
                </a:solidFill>
                <a:cs typeface="+mn-cs"/>
              </a:rPr>
              <a:t> </a:t>
            </a:r>
            <a:endParaRPr lang="ar-SA" dirty="0">
              <a:solidFill>
                <a:schemeClr val="accent4"/>
              </a:solidFill>
              <a:cs typeface="+mn-cs"/>
            </a:endParaRPr>
          </a:p>
        </p:txBody>
      </p:sp>
    </p:spTree>
    <p:extLst>
      <p:ext uri="{BB962C8B-B14F-4D97-AF65-F5344CB8AC3E}">
        <p14:creationId xmlns:p14="http://schemas.microsoft.com/office/powerpoint/2010/main" xmlns="" val="3298048732"/>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73</a:t>
            </a:fld>
            <a:endParaRPr lang="ar-BH"/>
          </a:p>
        </p:txBody>
      </p:sp>
      <p:sp>
        <p:nvSpPr>
          <p:cNvPr id="5" name="Rectangle 4"/>
          <p:cNvSpPr/>
          <p:nvPr/>
        </p:nvSpPr>
        <p:spPr>
          <a:xfrm>
            <a:off x="785786" y="1571612"/>
            <a:ext cx="7715304" cy="2816156"/>
          </a:xfrm>
          <a:prstGeom prst="rect">
            <a:avLst/>
          </a:prstGeom>
        </p:spPr>
        <p:txBody>
          <a:bodyPr wrap="square">
            <a:spAutoFit/>
          </a:bodyPr>
          <a:lstStyle/>
          <a:p>
            <a:pPr algn="just">
              <a:lnSpc>
                <a:spcPct val="150000"/>
              </a:lnSpc>
              <a:buClrTx/>
              <a:buFont typeface="Wingdings" pitchFamily="2" charset="2"/>
              <a:buChar char="ü"/>
            </a:pPr>
            <a:r>
              <a:rPr lang="ar-SA" dirty="0"/>
              <a:t>"</a:t>
            </a:r>
            <a:r>
              <a:rPr lang="ar-SA" sz="2400" dirty="0"/>
              <a:t>يهودات هتوراه" لا يؤيد المفاوضات مع الفلسطينيين، ويصوت دائما ضدها في الكنيست، ولكن في حال كان ضمن الائتلاف الحاكم، أو في خضم مفاوضات مع الحكومة للحصول على مكاسب مالية، فإن نوابه يتغيبون عن جلسات الكنيست المخصصة لهذا الموضوع، كي لا يضطروا للتصويت لصالح اتفاقيات أو سير مفاوضات أو ما شابه.</a:t>
            </a:r>
            <a:endParaRPr lang="en-US" sz="2400" dirty="0"/>
          </a:p>
        </p:txBody>
      </p:sp>
    </p:spTree>
    <p:extLst>
      <p:ext uri="{BB962C8B-B14F-4D97-AF65-F5344CB8AC3E}">
        <p14:creationId xmlns:p14="http://schemas.microsoft.com/office/powerpoint/2010/main" xmlns="" val="1972127779"/>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88D9-BE91-49A6-8199-FA6239B11EE6}" type="datetime1">
              <a:rPr lang="en-US" smtClean="0"/>
              <a:pPr/>
              <a:t>1/17/2017</a:t>
            </a:fld>
            <a:endParaRPr lang="ar-BH"/>
          </a:p>
        </p:txBody>
      </p:sp>
      <p:sp>
        <p:nvSpPr>
          <p:cNvPr id="3" name="Footer Placeholder 2"/>
          <p:cNvSpPr>
            <a:spLocks noGrp="1"/>
          </p:cNvSpPr>
          <p:nvPr>
            <p:ph type="ftr" sz="quarter" idx="11"/>
          </p:nvPr>
        </p:nvSpPr>
        <p:s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bodyPr/>
          <a:lstStyle/>
          <a:p>
            <a:fld id="{A0DF2489-C9EB-4BF8-8FFF-E1C20C01AED3}" type="slidenum">
              <a:rPr lang="ar-BH" smtClean="0"/>
              <a:pPr/>
              <a:t>74</a:t>
            </a:fld>
            <a:endParaRPr lang="ar-BH"/>
          </a:p>
        </p:txBody>
      </p:sp>
      <p:sp>
        <p:nvSpPr>
          <p:cNvPr id="5" name="Rectangle 4"/>
          <p:cNvSpPr/>
          <p:nvPr/>
        </p:nvSpPr>
        <p:spPr>
          <a:xfrm>
            <a:off x="1071538" y="1214422"/>
            <a:ext cx="7072362" cy="3831818"/>
          </a:xfrm>
          <a:prstGeom prst="rect">
            <a:avLst/>
          </a:prstGeom>
        </p:spPr>
        <p:txBody>
          <a:bodyPr wrap="square">
            <a:spAutoFit/>
          </a:bodyPr>
          <a:lstStyle/>
          <a:p>
            <a:pPr algn="just">
              <a:lnSpc>
                <a:spcPct val="150000"/>
              </a:lnSpc>
              <a:buClrTx/>
              <a:buFont typeface="Wingdings" pitchFamily="2" charset="2"/>
              <a:buChar char="§"/>
            </a:pPr>
            <a:endParaRPr lang="en-US" dirty="0"/>
          </a:p>
          <a:p>
            <a:pPr algn="just">
              <a:lnSpc>
                <a:spcPct val="150000"/>
              </a:lnSpc>
              <a:buClrTx/>
            </a:pPr>
            <a:r>
              <a:rPr lang="ar-SA" sz="2400" dirty="0">
                <a:solidFill>
                  <a:schemeClr val="accent2">
                    <a:lumMod val="75000"/>
                  </a:schemeClr>
                </a:solidFill>
              </a:rPr>
              <a:t>زعماء الحزب:</a:t>
            </a:r>
          </a:p>
          <a:p>
            <a:pPr algn="just">
              <a:lnSpc>
                <a:spcPct val="150000"/>
              </a:lnSpc>
              <a:buClrTx/>
              <a:buFont typeface="Wingdings" pitchFamily="2" charset="2"/>
              <a:buChar char="q"/>
            </a:pPr>
            <a:r>
              <a:rPr lang="ar-SA" sz="2400" dirty="0">
                <a:solidFill>
                  <a:srgbClr val="00B050"/>
                </a:solidFill>
              </a:rPr>
              <a:t>يقود الحزب، رابي شاش. ومن زعماء الحزب النافذين الحاخام أليعزر شاخ، يعقوب ليتشمان وأبراهام ربيتس.</a:t>
            </a:r>
          </a:p>
          <a:p>
            <a:pPr algn="just">
              <a:lnSpc>
                <a:spcPct val="150000"/>
              </a:lnSpc>
              <a:buClrTx/>
            </a:pPr>
            <a:r>
              <a:rPr lang="ar-SA" sz="2400" dirty="0">
                <a:solidFill>
                  <a:srgbClr val="C00000"/>
                </a:solidFill>
              </a:rPr>
              <a:t>أعضاء الكنيست الحالي:</a:t>
            </a:r>
          </a:p>
          <a:p>
            <a:pPr algn="just">
              <a:lnSpc>
                <a:spcPct val="150000"/>
              </a:lnSpc>
              <a:buClrTx/>
              <a:buFont typeface="Wingdings" pitchFamily="2" charset="2"/>
              <a:buChar char="q"/>
            </a:pPr>
            <a:r>
              <a:rPr lang="ar-SA" sz="2400" dirty="0">
                <a:solidFill>
                  <a:srgbClr val="00B050"/>
                </a:solidFill>
              </a:rPr>
              <a:t>موشيه غافني، يعقوف ليتسمان، مناحيم إليعزر موزيس، أوري مكليف، مئير بوروش</a:t>
            </a:r>
          </a:p>
        </p:txBody>
      </p:sp>
    </p:spTree>
    <p:extLst>
      <p:ext uri="{BB962C8B-B14F-4D97-AF65-F5344CB8AC3E}">
        <p14:creationId xmlns:p14="http://schemas.microsoft.com/office/powerpoint/2010/main" xmlns="" val="50581155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363272" cy="4525963"/>
          </a:xfrm>
        </p:spPr>
        <p:txBody>
          <a:bodyPr>
            <a:normAutofit/>
          </a:bodyPr>
          <a:lstStyle/>
          <a:p>
            <a:pPr algn="just">
              <a:lnSpc>
                <a:spcPct val="150000"/>
              </a:lnSpc>
              <a:buClrTx/>
              <a:buFont typeface="Wingdings" pitchFamily="2" charset="2"/>
              <a:buChar char="q"/>
            </a:pPr>
            <a:r>
              <a:rPr lang="ar-SA" sz="2400" dirty="0">
                <a:latin typeface="Adobe Arabic" pitchFamily="18" charset="-78"/>
              </a:rPr>
              <a:t>كل الأحزاب السياسية في إسرائيل تشترك في أيديولوجية  واحدة هي</a:t>
            </a:r>
            <a:r>
              <a:rPr lang="en-US" sz="2400" dirty="0">
                <a:latin typeface="Adobe Arabic" pitchFamily="18" charset="-78"/>
              </a:rPr>
              <a:t> </a:t>
            </a:r>
            <a:r>
              <a:rPr lang="ar-SA" sz="2400" dirty="0">
                <a:latin typeface="Adobe Arabic" pitchFamily="18" charset="-78"/>
              </a:rPr>
              <a:t>: </a:t>
            </a:r>
          </a:p>
          <a:p>
            <a:pPr marL="514350" indent="-514350" algn="just">
              <a:lnSpc>
                <a:spcPct val="150000"/>
              </a:lnSpc>
              <a:buClrTx/>
              <a:buFont typeface="+mj-lt"/>
              <a:buAutoNum type="arabicPeriod"/>
            </a:pPr>
            <a:r>
              <a:rPr lang="ar-SA" sz="2400" b="1" dirty="0">
                <a:latin typeface="Adobe Arabic" pitchFamily="18" charset="-78"/>
              </a:rPr>
              <a:t>قبل 1948</a:t>
            </a:r>
            <a:r>
              <a:rPr lang="ar-SA" sz="2400" dirty="0">
                <a:latin typeface="Adobe Arabic" pitchFamily="18" charset="-78"/>
              </a:rPr>
              <a:t>: إقامة دولة يهودية في فلسطين عن طريق طرد سكانها الأصليين وإحلال الجماعات اليهودية المهاجرة محلهم . </a:t>
            </a:r>
          </a:p>
          <a:p>
            <a:pPr marL="514350" indent="-514350" algn="just">
              <a:lnSpc>
                <a:spcPct val="150000"/>
              </a:lnSpc>
              <a:buClrTx/>
              <a:buFont typeface="+mj-lt"/>
              <a:buAutoNum type="arabicPeriod"/>
            </a:pPr>
            <a:r>
              <a:rPr lang="ar-SA" sz="2400" b="1" dirty="0">
                <a:latin typeface="Adobe Arabic" pitchFamily="18" charset="-78"/>
              </a:rPr>
              <a:t>بعدعام 1948</a:t>
            </a:r>
            <a:r>
              <a:rPr lang="en-US" sz="2400" b="1" dirty="0">
                <a:latin typeface="Adobe Arabic" pitchFamily="18" charset="-78"/>
              </a:rPr>
              <a:t> </a:t>
            </a:r>
            <a:r>
              <a:rPr lang="ar-SA" sz="2400" b="1" dirty="0">
                <a:latin typeface="Adobe Arabic" pitchFamily="18" charset="-78"/>
              </a:rPr>
              <a:t> </a:t>
            </a:r>
            <a:r>
              <a:rPr lang="ar-SA" sz="2400" dirty="0">
                <a:latin typeface="Adobe Arabic" pitchFamily="18" charset="-78"/>
              </a:rPr>
              <a:t>: الحفاظ على أمن الدولة وبقائها، وطابعها اليهودي، من خلال</a:t>
            </a:r>
            <a:r>
              <a:rPr lang="en-US" sz="2400" dirty="0">
                <a:latin typeface="Adobe Arabic" pitchFamily="18" charset="-78"/>
              </a:rPr>
              <a:t> </a:t>
            </a:r>
            <a:r>
              <a:rPr lang="ar-SA" sz="2400" dirty="0">
                <a:latin typeface="Adobe Arabic" pitchFamily="18" charset="-78"/>
              </a:rPr>
              <a:t>: </a:t>
            </a:r>
          </a:p>
          <a:p>
            <a:pPr algn="just">
              <a:lnSpc>
                <a:spcPct val="150000"/>
              </a:lnSpc>
              <a:buClrTx/>
              <a:buFontTx/>
              <a:buChar char="-"/>
            </a:pPr>
            <a:r>
              <a:rPr lang="ar-SA" sz="2400" dirty="0">
                <a:latin typeface="Adobe Arabic" pitchFamily="18" charset="-78"/>
              </a:rPr>
              <a:t>استمرار تدفق هجرة الجماعات اليهودية</a:t>
            </a:r>
          </a:p>
          <a:p>
            <a:pPr algn="just">
              <a:lnSpc>
                <a:spcPct val="150000"/>
              </a:lnSpc>
              <a:buClrTx/>
              <a:buFontTx/>
              <a:buChar char="-"/>
            </a:pPr>
            <a:r>
              <a:rPr lang="ar-SA" sz="2400" dirty="0">
                <a:latin typeface="Adobe Arabic" pitchFamily="18" charset="-78"/>
              </a:rPr>
              <a:t> العمل على ضمان استيعابهم داخل الدولة</a:t>
            </a:r>
          </a:p>
          <a:p>
            <a:pPr algn="just">
              <a:lnSpc>
                <a:spcPct val="150000"/>
              </a:lnSpc>
              <a:buClrTx/>
              <a:buFontTx/>
              <a:buChar char="-"/>
            </a:pPr>
            <a:r>
              <a:rPr lang="ar-SA" sz="2400" dirty="0">
                <a:latin typeface="Adobe Arabic" pitchFamily="18" charset="-78"/>
              </a:rPr>
              <a:t> ضمان تفوق الدولة على جيرانها العرب في كافة المجالات.</a:t>
            </a:r>
            <a:endParaRPr lang="en-US" sz="2400" dirty="0">
              <a:latin typeface="Adobe Arabic" pitchFamily="18" charset="-78"/>
            </a:endParaRPr>
          </a:p>
          <a:p>
            <a:pPr>
              <a:buNone/>
            </a:pPr>
            <a:endParaRPr lang="ar-SA" dirty="0"/>
          </a:p>
        </p:txBody>
      </p:sp>
      <p:sp>
        <p:nvSpPr>
          <p:cNvPr id="4" name="Date Placeholder 3"/>
          <p:cNvSpPr>
            <a:spLocks noGrp="1"/>
          </p:cNvSpPr>
          <p:nvPr>
            <p:ph type="dt" sz="half" idx="10"/>
          </p:nvPr>
        </p:nvSpPr>
        <p:spPr/>
        <p:txBody>
          <a:bodyPr/>
          <a:lstStyle/>
          <a:p>
            <a:fld id="{BB70B52C-8823-4FEA-922E-E19D2B9E3B00}" type="datetime1">
              <a:rPr lang="en-US" smtClean="0"/>
              <a:pPr/>
              <a:t>1/17/2017</a:t>
            </a:fld>
            <a:endParaRPr lang="ar-BH"/>
          </a:p>
        </p:txBody>
      </p:sp>
      <p:sp>
        <p:nvSpPr>
          <p:cNvPr id="6" name="Footer Placeholder 5"/>
          <p:cNvSpPr>
            <a:spLocks noGrp="1"/>
          </p:cNvSpPr>
          <p:nvPr>
            <p:ph type="ftr" sz="quarter" idx="11"/>
          </p:nvPr>
        </p:nvSpPr>
        <p:spPr/>
        <p:txBody>
          <a:bodyPr/>
          <a:lstStyle/>
          <a:p>
            <a:r>
              <a:rPr lang="ar-BH"/>
              <a:t>بعض الأحزاب والقادة الصهاينة</a:t>
            </a:r>
          </a:p>
        </p:txBody>
      </p:sp>
      <p:sp>
        <p:nvSpPr>
          <p:cNvPr id="5" name="Slide Number Placeholder 4"/>
          <p:cNvSpPr>
            <a:spLocks noGrp="1"/>
          </p:cNvSpPr>
          <p:nvPr>
            <p:ph type="sldNum" sz="quarter" idx="12"/>
          </p:nvPr>
        </p:nvSpPr>
        <p:spPr/>
        <p:txBody>
          <a:bodyPr/>
          <a:lstStyle/>
          <a:p>
            <a:fld id="{A0DF2489-C9EB-4BF8-8FFF-E1C20C01AED3}" type="slidenum">
              <a:rPr lang="ar-BH" smtClean="0"/>
              <a:pPr/>
              <a:t>8</a:t>
            </a:fld>
            <a:endParaRPr lang="ar-BH"/>
          </a:p>
        </p:txBody>
      </p:sp>
      <p:sp>
        <p:nvSpPr>
          <p:cNvPr id="2" name="Title 1"/>
          <p:cNvSpPr>
            <a:spLocks noGrp="1"/>
          </p:cNvSpPr>
          <p:nvPr>
            <p:ph type="title"/>
          </p:nvPr>
        </p:nvSpPr>
        <p:spPr/>
        <p:txBody>
          <a:bodyPr>
            <a:normAutofit/>
          </a:bodyPr>
          <a:lstStyle/>
          <a:p>
            <a:pPr algn="ctr"/>
            <a:r>
              <a:rPr lang="ar-SA" b="1" dirty="0">
                <a:solidFill>
                  <a:srgbClr val="FF0000"/>
                </a:solidFill>
                <a:latin typeface="Adobe Arabic" pitchFamily="18" charset="-78"/>
                <a:cs typeface="+mn-cs"/>
              </a:rPr>
              <a:t>أيديولوجية الأحزاب الصهيونية</a:t>
            </a:r>
          </a:p>
        </p:txBody>
      </p:sp>
    </p:spTree>
    <p:extLst>
      <p:ext uri="{BB962C8B-B14F-4D97-AF65-F5344CB8AC3E}">
        <p14:creationId xmlns:p14="http://schemas.microsoft.com/office/powerpoint/2010/main" xmlns="" val="60895432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340768"/>
            <a:ext cx="8363272" cy="4785395"/>
          </a:xfrm>
        </p:spPr>
        <p:txBody>
          <a:bodyPr>
            <a:normAutofit fontScale="92500" lnSpcReduction="10000"/>
          </a:bodyPr>
          <a:lstStyle/>
          <a:p>
            <a:pPr lvl="0" algn="just">
              <a:lnSpc>
                <a:spcPct val="150000"/>
              </a:lnSpc>
              <a:buClrTx/>
            </a:pPr>
            <a:r>
              <a:rPr lang="ar-SA" sz="2400" dirty="0">
                <a:latin typeface="Adobe Arabic" pitchFamily="18" charset="-78"/>
              </a:rPr>
              <a:t>دعا مؤتمر بازل لتكوين الأحزاب والجمعيات اليهودية</a:t>
            </a:r>
            <a:r>
              <a:rPr lang="en-US" sz="2400" dirty="0">
                <a:latin typeface="Adobe Arabic" pitchFamily="18" charset="-78"/>
              </a:rPr>
              <a:t> </a:t>
            </a:r>
            <a:r>
              <a:rPr lang="ar-SA" sz="2400" dirty="0">
                <a:latin typeface="Adobe Arabic" pitchFamily="18" charset="-78"/>
              </a:rPr>
              <a:t> ( الصهيونية) بقصد احتواء جميع الفئات والجماعات اليهودية داخلها.</a:t>
            </a:r>
          </a:p>
          <a:p>
            <a:pPr lvl="0" algn="just" fontAlgn="base">
              <a:lnSpc>
                <a:spcPct val="150000"/>
              </a:lnSpc>
              <a:buClrTx/>
            </a:pPr>
            <a:r>
              <a:rPr lang="ar-SA" sz="2400" dirty="0">
                <a:latin typeface="Adobe Arabic" pitchFamily="18" charset="-78"/>
              </a:rPr>
              <a:t>ظهرت ثلاث تيارات رئيسية، يؤمن معظمها بالصهيونية السياسية، ويشترك جميعها في هدف واحد، بينما تختلف في سبل تحقيق ذلك الهدف.</a:t>
            </a:r>
            <a:r>
              <a:rPr lang="en-US" sz="2400" dirty="0">
                <a:latin typeface="Adobe Arabic" pitchFamily="18" charset="-78"/>
              </a:rPr>
              <a:t> </a:t>
            </a:r>
            <a:r>
              <a:rPr lang="ar-SA" sz="2400" dirty="0">
                <a:latin typeface="Adobe Arabic" pitchFamily="18" charset="-78"/>
              </a:rPr>
              <a:t> وهذه التيارات الثلاثة هي:</a:t>
            </a:r>
            <a:r>
              <a:rPr lang="en-US" sz="2400" dirty="0">
                <a:latin typeface="Adobe Arabic" pitchFamily="18" charset="-78"/>
              </a:rPr>
              <a:t>    </a:t>
            </a:r>
          </a:p>
          <a:p>
            <a:pPr marL="514350" lvl="0" indent="-514350" algn="just" fontAlgn="base">
              <a:lnSpc>
                <a:spcPct val="150000"/>
              </a:lnSpc>
              <a:buClrTx/>
              <a:buFont typeface="+mj-lt"/>
              <a:buAutoNum type="arabicPeriod"/>
            </a:pPr>
            <a:r>
              <a:rPr lang="en-US" sz="2400" dirty="0">
                <a:latin typeface="Adobe Arabic" pitchFamily="18" charset="-78"/>
              </a:rPr>
              <a:t> </a:t>
            </a:r>
            <a:r>
              <a:rPr lang="ar-SA" sz="2400" dirty="0">
                <a:latin typeface="Adobe Arabic" pitchFamily="18" charset="-78"/>
              </a:rPr>
              <a:t>التيار العمالي الإشتراكي</a:t>
            </a:r>
            <a:r>
              <a:rPr lang="en-US" sz="2400" dirty="0">
                <a:latin typeface="Adobe Arabic" pitchFamily="18" charset="-78"/>
              </a:rPr>
              <a:t> .</a:t>
            </a:r>
          </a:p>
          <a:p>
            <a:pPr marL="514350" lvl="0" indent="-514350" algn="just" fontAlgn="base">
              <a:lnSpc>
                <a:spcPct val="150000"/>
              </a:lnSpc>
              <a:buClrTx/>
              <a:buFont typeface="+mj-lt"/>
              <a:buAutoNum type="arabicPeriod"/>
            </a:pPr>
            <a:r>
              <a:rPr lang="en-US" sz="2400" dirty="0">
                <a:latin typeface="Adobe Arabic" pitchFamily="18" charset="-78"/>
              </a:rPr>
              <a:t> </a:t>
            </a:r>
            <a:r>
              <a:rPr lang="ar-SA" sz="2400" dirty="0">
                <a:latin typeface="Adobe Arabic" pitchFamily="18" charset="-78"/>
              </a:rPr>
              <a:t>التيار الصهيوني اليميني</a:t>
            </a:r>
            <a:r>
              <a:rPr lang="en-US" sz="2400" dirty="0">
                <a:latin typeface="Adobe Arabic" pitchFamily="18" charset="-78"/>
              </a:rPr>
              <a:t>.</a:t>
            </a:r>
          </a:p>
          <a:p>
            <a:pPr marL="514350" lvl="0" indent="-514350" algn="just" fontAlgn="base">
              <a:lnSpc>
                <a:spcPct val="150000"/>
              </a:lnSpc>
              <a:buClrTx/>
              <a:buFont typeface="+mj-lt"/>
              <a:buAutoNum type="arabicPeriod"/>
            </a:pPr>
            <a:r>
              <a:rPr lang="en-US" sz="2400" dirty="0">
                <a:latin typeface="Adobe Arabic" pitchFamily="18" charset="-78"/>
              </a:rPr>
              <a:t> </a:t>
            </a:r>
            <a:r>
              <a:rPr lang="ar-SA" sz="2400" dirty="0">
                <a:latin typeface="Adobe Arabic" pitchFamily="18" charset="-78"/>
              </a:rPr>
              <a:t>التيار الديني</a:t>
            </a:r>
            <a:r>
              <a:rPr lang="en-US" sz="2400" dirty="0">
                <a:latin typeface="Adobe Arabic" pitchFamily="18" charset="-78"/>
              </a:rPr>
              <a:t>.</a:t>
            </a:r>
          </a:p>
          <a:p>
            <a:pPr marL="514350" lvl="0" indent="-514350" algn="just" fontAlgn="base">
              <a:lnSpc>
                <a:spcPct val="150000"/>
              </a:lnSpc>
              <a:buClrTx/>
              <a:buNone/>
            </a:pPr>
            <a:r>
              <a:rPr lang="en-US" sz="2400" dirty="0">
                <a:latin typeface="Adobe Arabic" pitchFamily="18" charset="-78"/>
              </a:rPr>
              <a:t>  </a:t>
            </a:r>
            <a:r>
              <a:rPr lang="ar-SA" sz="2400" dirty="0">
                <a:latin typeface="Adobe Arabic" pitchFamily="18" charset="-78"/>
              </a:rPr>
              <a:t>وقد تضمن التيار الأخير جناحاً صهيونياً دينياً، وآخر معارضاً</a:t>
            </a:r>
            <a:r>
              <a:rPr lang="en-US" sz="2400" dirty="0">
                <a:latin typeface="Adobe Arabic" pitchFamily="18" charset="-78"/>
              </a:rPr>
              <a:t> </a:t>
            </a:r>
            <a:r>
              <a:rPr lang="ar-SA" sz="2400" dirty="0">
                <a:latin typeface="Adobe Arabic" pitchFamily="18" charset="-78"/>
              </a:rPr>
              <a:t>للصهيونية أثر الخروج من المنظمة الصهيونية العالمية</a:t>
            </a:r>
            <a:r>
              <a:rPr lang="en-US" sz="2400" dirty="0">
                <a:latin typeface="Adobe Arabic" pitchFamily="18" charset="-78"/>
              </a:rPr>
              <a:t> </a:t>
            </a:r>
            <a:r>
              <a:rPr lang="ar-SA" sz="2400" dirty="0">
                <a:latin typeface="Adobe Arabic" pitchFamily="18" charset="-78"/>
              </a:rPr>
              <a:t>. </a:t>
            </a:r>
            <a:endParaRPr lang="en-US" sz="2400" dirty="0">
              <a:latin typeface="Adobe Arabic" pitchFamily="18" charset="-78"/>
            </a:endParaRPr>
          </a:p>
          <a:p>
            <a:pPr algn="r" rtl="1">
              <a:buNone/>
            </a:pPr>
            <a:endParaRPr lang="ar-SA" sz="2400" dirty="0">
              <a:solidFill>
                <a:srgbClr val="FFFF00"/>
              </a:solidFill>
            </a:endParaRPr>
          </a:p>
        </p:txBody>
      </p:sp>
      <p:sp>
        <p:nvSpPr>
          <p:cNvPr id="5" name="Date Placeholder 4"/>
          <p:cNvSpPr>
            <a:spLocks noGrp="1"/>
          </p:cNvSpPr>
          <p:nvPr>
            <p:ph type="dt" sz="half" idx="10"/>
          </p:nvPr>
        </p:nvSpPr>
        <p:spPr/>
        <p:txBody>
          <a:bodyPr/>
          <a:lstStyle/>
          <a:p>
            <a:fld id="{435A2554-7B63-4FEB-8253-595C3AAD3081}" type="datetime1">
              <a:rPr lang="en-US" smtClean="0"/>
              <a:pPr/>
              <a:t>1/17/2017</a:t>
            </a:fld>
            <a:endParaRPr lang="ar-BH"/>
          </a:p>
        </p:txBody>
      </p:sp>
      <p:sp>
        <p:nvSpPr>
          <p:cNvPr id="7" name="Footer Placeholder 6"/>
          <p:cNvSpPr>
            <a:spLocks noGrp="1"/>
          </p:cNvSpPr>
          <p:nvPr>
            <p:ph type="ftr" sz="quarter" idx="11"/>
          </p:nvPr>
        </p:nvSpPr>
        <p:spPr/>
        <p:txBody>
          <a:bodyPr/>
          <a:lstStyle/>
          <a:p>
            <a:r>
              <a:rPr lang="ar-BH"/>
              <a:t>بعض الأحزاب والقادة الصهاينة</a:t>
            </a:r>
          </a:p>
        </p:txBody>
      </p:sp>
      <p:sp>
        <p:nvSpPr>
          <p:cNvPr id="8195" name="Slide Number Placeholder 5"/>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9FC6750B-2A3B-465E-B192-955FDF75F053}" type="slidenum">
              <a:rPr lang="en-US"/>
              <a:pPr/>
              <a:t>9</a:t>
            </a:fld>
            <a:endParaRPr lang="en-US" dirty="0"/>
          </a:p>
        </p:txBody>
      </p:sp>
      <p:sp>
        <p:nvSpPr>
          <p:cNvPr id="2" name="Rectangle 2"/>
          <p:cNvSpPr>
            <a:spLocks noGrp="1" noChangeArrowheads="1"/>
          </p:cNvSpPr>
          <p:nvPr>
            <p:ph type="title"/>
          </p:nvPr>
        </p:nvSpPr>
        <p:spPr>
          <a:xfrm>
            <a:off x="1285852" y="642918"/>
            <a:ext cx="7467600" cy="720080"/>
          </a:xfrm>
        </p:spPr>
        <p:txBody>
          <a:bodyPr>
            <a:noAutofit/>
          </a:bodyPr>
          <a:lstStyle/>
          <a:p>
            <a:pPr>
              <a:defRPr/>
            </a:pPr>
            <a:r>
              <a:rPr lang="ar-SA" b="1" dirty="0">
                <a:solidFill>
                  <a:srgbClr val="FF0000"/>
                </a:solidFill>
                <a:latin typeface="Adobe Arabic" pitchFamily="18" charset="-78"/>
                <a:ea typeface="Calibri" pitchFamily="34" charset="0"/>
                <a:cs typeface="+mn-cs"/>
              </a:rPr>
              <a:t/>
            </a:r>
            <a:br>
              <a:rPr lang="ar-SA" b="1" dirty="0">
                <a:solidFill>
                  <a:srgbClr val="FF0000"/>
                </a:solidFill>
                <a:latin typeface="Adobe Arabic" pitchFamily="18" charset="-78"/>
                <a:ea typeface="Calibri" pitchFamily="34" charset="0"/>
                <a:cs typeface="+mn-cs"/>
              </a:rPr>
            </a:br>
            <a:r>
              <a:rPr lang="ar-SA" b="1" dirty="0">
                <a:solidFill>
                  <a:srgbClr val="FF0000"/>
                </a:solidFill>
                <a:latin typeface="Adobe Arabic" pitchFamily="18" charset="-78"/>
                <a:ea typeface="Calibri" pitchFamily="34" charset="0"/>
                <a:cs typeface="+mn-cs"/>
              </a:rPr>
              <a:t> الأحزاب الصهيونية  قبل عام 1948 </a:t>
            </a:r>
            <a:r>
              <a:rPr lang="ar-SA" b="1" dirty="0">
                <a:solidFill>
                  <a:srgbClr val="FF0000"/>
                </a:solidFill>
                <a:latin typeface="Adobe Arabic" pitchFamily="18" charset="-78"/>
                <a:cs typeface="+mn-cs"/>
              </a:rPr>
              <a:t/>
            </a:r>
            <a:br>
              <a:rPr lang="ar-SA" b="1" dirty="0">
                <a:solidFill>
                  <a:srgbClr val="FF0000"/>
                </a:solidFill>
                <a:latin typeface="Adobe Arabic" pitchFamily="18" charset="-78"/>
                <a:cs typeface="+mn-cs"/>
              </a:rPr>
            </a:br>
            <a:endParaRPr lang="ar-SY" b="1" dirty="0">
              <a:ln w="5000" cmpd="sng">
                <a:solidFill>
                  <a:schemeClr val="accent1">
                    <a:tint val="80000"/>
                    <a:shade val="99000"/>
                    <a:satMod val="500000"/>
                  </a:schemeClr>
                </a:solidFill>
                <a:prstDash val="solid"/>
              </a:ln>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Adobe Arabic" pitchFamily="18" charset="-78"/>
              <a:ea typeface="Batang" pitchFamily="18" charset="-127"/>
              <a:cs typeface="+mn-cs"/>
            </a:endParaRPr>
          </a:p>
        </p:txBody>
      </p:sp>
    </p:spTree>
    <p:extLst>
      <p:ext uri="{BB962C8B-B14F-4D97-AF65-F5344CB8AC3E}">
        <p14:creationId xmlns:p14="http://schemas.microsoft.com/office/powerpoint/2010/main" xmlns="" val="3638856866"/>
      </p:ext>
    </p:extLst>
  </p:cSld>
  <p:clrMapOvr>
    <a:masterClrMapping/>
  </p:clrMapOvr>
  <p:transition>
    <p:dissolve/>
  </p:transition>
</p:sld>
</file>

<file path=ppt/theme/theme1.xml><?xml version="1.0" encoding="utf-8"?>
<a:theme xmlns:a="http://schemas.openxmlformats.org/drawingml/2006/main" name="عرض تقديمي1">
  <a:themeElements>
    <a:clrScheme name="مخصص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تقديمي1</Template>
  <TotalTime>79</TotalTime>
  <Words>3108</Words>
  <Application>Microsoft Office PowerPoint</Application>
  <PresentationFormat>عرض على الشاشة (3:4)‏</PresentationFormat>
  <Paragraphs>463</Paragraphs>
  <Slides>74</Slides>
  <Notes>0</Notes>
  <HiddenSlides>0</HiddenSlides>
  <MMClips>0</MMClips>
  <ScaleCrop>false</ScaleCrop>
  <HeadingPairs>
    <vt:vector size="4" baseType="variant">
      <vt:variant>
        <vt:lpstr>سمة</vt:lpstr>
      </vt:variant>
      <vt:variant>
        <vt:i4>1</vt:i4>
      </vt:variant>
      <vt:variant>
        <vt:lpstr>عناوين الشرائح</vt:lpstr>
      </vt:variant>
      <vt:variant>
        <vt:i4>74</vt:i4>
      </vt:variant>
    </vt:vector>
  </HeadingPairs>
  <TitlesOfParts>
    <vt:vector size="75" baseType="lpstr">
      <vt:lpstr>عرض تقديمي1</vt:lpstr>
      <vt:lpstr>الشريحة 1</vt:lpstr>
      <vt:lpstr>الشريحة 2</vt:lpstr>
      <vt:lpstr>الشريحة 3</vt:lpstr>
      <vt:lpstr>الشريحة 4</vt:lpstr>
      <vt:lpstr>الشريحة 5</vt:lpstr>
      <vt:lpstr>الشريحة 6</vt:lpstr>
      <vt:lpstr>الشريحة 7</vt:lpstr>
      <vt:lpstr>أيديولوجية الأحزاب الصهيونية</vt:lpstr>
      <vt:lpstr>  الأحزاب الصهيونية  قبل عام 1948  </vt:lpstr>
      <vt:lpstr>الأحزاب والتكتلات</vt:lpstr>
      <vt:lpstr>الشريحة 11</vt:lpstr>
      <vt:lpstr>الشريحة 12</vt:lpstr>
      <vt:lpstr>الشريحة 13</vt:lpstr>
      <vt:lpstr>الشريحة 14</vt:lpstr>
      <vt:lpstr>الشريحة 15</vt:lpstr>
      <vt:lpstr>الشريحة 16</vt:lpstr>
      <vt:lpstr>الشريحة 17</vt:lpstr>
      <vt:lpstr>الشريحة 18</vt:lpstr>
      <vt:lpstr> </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حزب مبام</vt:lpstr>
      <vt:lpstr>الشريحة 31</vt:lpstr>
      <vt:lpstr>ميرتس</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بعض قيادات الحزب</vt:lpstr>
      <vt:lpstr>الشريحة 45</vt:lpstr>
      <vt:lpstr>الشريحة 46</vt:lpstr>
      <vt:lpstr>الشريحة 47</vt:lpstr>
      <vt:lpstr>الشريحة 48</vt:lpstr>
      <vt:lpstr>الشريحة 49</vt:lpstr>
      <vt:lpstr>الشريحة 50</vt:lpstr>
      <vt:lpstr>من أقوال مناحيم بيغن</vt:lpstr>
      <vt:lpstr>الشريحة 52</vt:lpstr>
      <vt:lpstr>الشريحة 53</vt:lpstr>
      <vt:lpstr>الشريحة 54</vt:lpstr>
      <vt:lpstr>الشريحة 55</vt:lpstr>
      <vt:lpstr>الشريحة 56</vt:lpstr>
      <vt:lpstr>الشريحة 57</vt:lpstr>
      <vt:lpstr>من أقواله</vt:lpstr>
      <vt:lpstr>الشريحة 59</vt:lpstr>
      <vt:lpstr>الشريحة 60</vt:lpstr>
      <vt:lpstr>الأحزاب الدينية</vt:lpstr>
      <vt:lpstr>الشريحة 62</vt:lpstr>
      <vt:lpstr>الشريحة 63</vt:lpstr>
      <vt:lpstr>الحزب الوطني الديني همفدال</vt:lpstr>
      <vt:lpstr>الشريحة 65</vt:lpstr>
      <vt:lpstr>الشريحة 66</vt:lpstr>
      <vt:lpstr>أغودات يسرائيل</vt:lpstr>
      <vt:lpstr>الشريحة 68</vt:lpstr>
      <vt:lpstr>حركة شاس  (حراس التوراة الشرقيين )</vt:lpstr>
      <vt:lpstr>الشريحة 70</vt:lpstr>
      <vt:lpstr>الشريحة 71</vt:lpstr>
      <vt:lpstr>يهودات هتوراه </vt:lpstr>
      <vt:lpstr>الشريحة 73</vt:lpstr>
      <vt:lpstr>الشريحة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pc</cp:lastModifiedBy>
  <cp:revision>14</cp:revision>
  <dcterms:created xsi:type="dcterms:W3CDTF">2015-01-19T10:37:52Z</dcterms:created>
  <dcterms:modified xsi:type="dcterms:W3CDTF">2017-01-17T15:09:16Z</dcterms:modified>
</cp:coreProperties>
</file>