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4" r:id="rId1"/>
  </p:sldMasterIdLst>
  <p:notesMasterIdLst>
    <p:notesMasterId r:id="rId140"/>
  </p:notesMasterIdLst>
  <p:sldIdLst>
    <p:sldId id="256" r:id="rId2"/>
    <p:sldId id="257" r:id="rId3"/>
    <p:sldId id="258" r:id="rId4"/>
    <p:sldId id="259"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2" r:id="rId20"/>
    <p:sldId id="280" r:id="rId21"/>
    <p:sldId id="281"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310" r:id="rId35"/>
    <p:sldId id="311" r:id="rId36"/>
    <p:sldId id="312" r:id="rId37"/>
    <p:sldId id="313" r:id="rId38"/>
    <p:sldId id="314" r:id="rId39"/>
    <p:sldId id="315" r:id="rId40"/>
    <p:sldId id="316" r:id="rId41"/>
    <p:sldId id="317" r:id="rId42"/>
    <p:sldId id="318" r:id="rId43"/>
    <p:sldId id="319" r:id="rId44"/>
    <p:sldId id="325" r:id="rId45"/>
    <p:sldId id="320" r:id="rId46"/>
    <p:sldId id="321" r:id="rId47"/>
    <p:sldId id="322" r:id="rId48"/>
    <p:sldId id="323" r:id="rId49"/>
    <p:sldId id="324" r:id="rId50"/>
    <p:sldId id="326" r:id="rId51"/>
    <p:sldId id="327" r:id="rId52"/>
    <p:sldId id="328" r:id="rId53"/>
    <p:sldId id="329" r:id="rId54"/>
    <p:sldId id="330" r:id="rId55"/>
    <p:sldId id="331" r:id="rId56"/>
    <p:sldId id="332" r:id="rId57"/>
    <p:sldId id="333" r:id="rId58"/>
    <p:sldId id="334" r:id="rId59"/>
    <p:sldId id="335" r:id="rId60"/>
    <p:sldId id="336" r:id="rId61"/>
    <p:sldId id="337" r:id="rId62"/>
    <p:sldId id="338" r:id="rId63"/>
    <p:sldId id="339" r:id="rId64"/>
    <p:sldId id="340" r:id="rId65"/>
    <p:sldId id="341" r:id="rId66"/>
    <p:sldId id="342" r:id="rId67"/>
    <p:sldId id="343" r:id="rId68"/>
    <p:sldId id="344" r:id="rId69"/>
    <p:sldId id="345" r:id="rId70"/>
    <p:sldId id="346" r:id="rId71"/>
    <p:sldId id="353" r:id="rId72"/>
    <p:sldId id="354" r:id="rId73"/>
    <p:sldId id="355" r:id="rId74"/>
    <p:sldId id="356" r:id="rId75"/>
    <p:sldId id="357" r:id="rId76"/>
    <p:sldId id="358" r:id="rId77"/>
    <p:sldId id="359" r:id="rId78"/>
    <p:sldId id="360" r:id="rId79"/>
    <p:sldId id="361" r:id="rId80"/>
    <p:sldId id="362" r:id="rId81"/>
    <p:sldId id="363" r:id="rId82"/>
    <p:sldId id="364" r:id="rId83"/>
    <p:sldId id="365" r:id="rId84"/>
    <p:sldId id="366" r:id="rId85"/>
    <p:sldId id="367" r:id="rId86"/>
    <p:sldId id="368" r:id="rId87"/>
    <p:sldId id="369" r:id="rId88"/>
    <p:sldId id="370" r:id="rId89"/>
    <p:sldId id="371" r:id="rId90"/>
    <p:sldId id="372" r:id="rId91"/>
    <p:sldId id="373" r:id="rId92"/>
    <p:sldId id="374" r:id="rId93"/>
    <p:sldId id="375" r:id="rId94"/>
    <p:sldId id="376" r:id="rId95"/>
    <p:sldId id="377" r:id="rId96"/>
    <p:sldId id="378" r:id="rId97"/>
    <p:sldId id="379" r:id="rId98"/>
    <p:sldId id="380" r:id="rId99"/>
    <p:sldId id="381" r:id="rId100"/>
    <p:sldId id="382" r:id="rId101"/>
    <p:sldId id="383" r:id="rId102"/>
    <p:sldId id="384" r:id="rId103"/>
    <p:sldId id="385" r:id="rId104"/>
    <p:sldId id="386" r:id="rId105"/>
    <p:sldId id="387" r:id="rId106"/>
    <p:sldId id="388" r:id="rId107"/>
    <p:sldId id="389" r:id="rId108"/>
    <p:sldId id="390" r:id="rId109"/>
    <p:sldId id="391" r:id="rId110"/>
    <p:sldId id="392" r:id="rId111"/>
    <p:sldId id="393" r:id="rId112"/>
    <p:sldId id="394" r:id="rId113"/>
    <p:sldId id="395" r:id="rId114"/>
    <p:sldId id="396" r:id="rId115"/>
    <p:sldId id="397" r:id="rId116"/>
    <p:sldId id="398" r:id="rId117"/>
    <p:sldId id="399" r:id="rId118"/>
    <p:sldId id="400" r:id="rId119"/>
    <p:sldId id="401" r:id="rId120"/>
    <p:sldId id="402" r:id="rId121"/>
    <p:sldId id="403" r:id="rId122"/>
    <p:sldId id="404" r:id="rId123"/>
    <p:sldId id="405" r:id="rId124"/>
    <p:sldId id="406" r:id="rId125"/>
    <p:sldId id="407" r:id="rId126"/>
    <p:sldId id="408" r:id="rId127"/>
    <p:sldId id="409" r:id="rId128"/>
    <p:sldId id="410" r:id="rId129"/>
    <p:sldId id="411" r:id="rId130"/>
    <p:sldId id="412" r:id="rId131"/>
    <p:sldId id="413" r:id="rId132"/>
    <p:sldId id="414" r:id="rId133"/>
    <p:sldId id="415" r:id="rId134"/>
    <p:sldId id="416" r:id="rId135"/>
    <p:sldId id="417" r:id="rId136"/>
    <p:sldId id="418" r:id="rId137"/>
    <p:sldId id="419" r:id="rId138"/>
    <p:sldId id="420" r:id="rId13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D16C2-537E-479D-BAFF-1FA9D71026FA}" type="datetimeFigureOut">
              <a:rPr lang="en-US" smtClean="0"/>
              <a:t>1/5/2020</a:t>
            </a:fld>
            <a:endParaRPr lang="en-US"/>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5B627-1C32-44AB-921F-5E05E21EF3C2}" type="slidenum">
              <a:rPr lang="en-US" smtClean="0"/>
              <a:t>‹#›</a:t>
            </a:fld>
            <a:endParaRPr lang="en-US"/>
          </a:p>
        </p:txBody>
      </p:sp>
    </p:spTree>
    <p:extLst>
      <p:ext uri="{BB962C8B-B14F-4D97-AF65-F5344CB8AC3E}">
        <p14:creationId xmlns:p14="http://schemas.microsoft.com/office/powerpoint/2010/main" val="3499505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6065417" y="5054602"/>
            <a:ext cx="673276" cy="279400"/>
          </a:xfrm>
        </p:spPr>
        <p:txBody>
          <a:bodyPr/>
          <a:lstStyle/>
          <a:p>
            <a:fld id="{88AEC474-120B-4D69-8702-EF38E04D872F}" type="datetimeFigureOut">
              <a:rPr lang="ar-SA" smtClean="0"/>
              <a:t>10/05/1441</a:t>
            </a:fld>
            <a:endParaRPr lang="ar-SA"/>
          </a:p>
        </p:txBody>
      </p:sp>
      <p:sp>
        <p:nvSpPr>
          <p:cNvPr id="5" name="Footer Placeholder 4"/>
          <p:cNvSpPr>
            <a:spLocks noGrp="1"/>
          </p:cNvSpPr>
          <p:nvPr>
            <p:ph type="ftr" sz="quarter" idx="11"/>
          </p:nvPr>
        </p:nvSpPr>
        <p:spPr>
          <a:xfrm>
            <a:off x="1921934" y="5054602"/>
            <a:ext cx="4064860" cy="279400"/>
          </a:xfrm>
        </p:spPr>
        <p:txBody>
          <a:bodyPr/>
          <a:lstStyle/>
          <a:p>
            <a:endParaRPr lang="ar-SA"/>
          </a:p>
        </p:txBody>
      </p:sp>
      <p:sp>
        <p:nvSpPr>
          <p:cNvPr id="6" name="Slide Number Placeholder 5"/>
          <p:cNvSpPr>
            <a:spLocks noGrp="1"/>
          </p:cNvSpPr>
          <p:nvPr>
            <p:ph type="sldNum" sz="quarter" idx="12"/>
          </p:nvPr>
        </p:nvSpPr>
        <p:spPr>
          <a:xfrm>
            <a:off x="6817317" y="5054602"/>
            <a:ext cx="413483" cy="279400"/>
          </a:xfrm>
        </p:spPr>
        <p:txBody>
          <a:bodyPr/>
          <a:lstStyle/>
          <a:p>
            <a:fld id="{48923B32-77D5-4C7E-AB99-0BCC789A7C09}" type="slidenum">
              <a:rPr lang="ar-SA" smtClean="0"/>
              <a:t>‹#›</a:t>
            </a:fld>
            <a:endParaRPr lang="ar-SA"/>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6220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8AEC474-120B-4D69-8702-EF38E04D872F}" type="datetimeFigureOut">
              <a:rPr lang="ar-SA" smtClean="0"/>
              <a:t>10/05/1441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8923B32-77D5-4C7E-AB99-0BCC789A7C09}" type="slidenum">
              <a:rPr lang="ar-SA" smtClean="0"/>
              <a:t>‹#›</a:t>
            </a:fld>
            <a:endParaRPr lang="ar-SA"/>
          </a:p>
        </p:txBody>
      </p:sp>
    </p:spTree>
    <p:extLst>
      <p:ext uri="{BB962C8B-B14F-4D97-AF65-F5344CB8AC3E}">
        <p14:creationId xmlns:p14="http://schemas.microsoft.com/office/powerpoint/2010/main" val="141357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8AEC474-120B-4D69-8702-EF38E04D872F}" type="datetimeFigureOut">
              <a:rPr lang="ar-SA" smtClean="0"/>
              <a:t>10/05/1441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8923B32-77D5-4C7E-AB99-0BCC789A7C09}" type="slidenum">
              <a:rPr lang="ar-SA" smtClean="0"/>
              <a:t>‹#›</a:t>
            </a:fld>
            <a:endParaRPr lang="ar-SA"/>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1888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8AEC474-120B-4D69-8702-EF38E04D872F}" type="datetimeFigureOut">
              <a:rPr lang="ar-SA" smtClean="0"/>
              <a:t>10/05/1441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8923B32-77D5-4C7E-AB99-0BCC789A7C09}" type="slidenum">
              <a:rPr lang="ar-SA" smtClean="0"/>
              <a:t>‹#›</a:t>
            </a:fld>
            <a:endParaRPr lang="ar-SA"/>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2468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8AEC474-120B-4D69-8702-EF38E04D872F}" type="datetimeFigureOut">
              <a:rPr lang="ar-SA" smtClean="0"/>
              <a:t>10/05/1441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8923B32-77D5-4C7E-AB99-0BCC789A7C09}" type="slidenum">
              <a:rPr lang="ar-SA" smtClean="0"/>
              <a:t>‹#›</a:t>
            </a:fld>
            <a:endParaRPr lang="ar-SA"/>
          </a:p>
        </p:txBody>
      </p:sp>
    </p:spTree>
    <p:extLst>
      <p:ext uri="{BB962C8B-B14F-4D97-AF65-F5344CB8AC3E}">
        <p14:creationId xmlns:p14="http://schemas.microsoft.com/office/powerpoint/2010/main" val="483795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8AEC474-120B-4D69-8702-EF38E04D872F}" type="datetimeFigureOut">
              <a:rPr lang="ar-SA" smtClean="0"/>
              <a:t>10/05/1441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8923B32-77D5-4C7E-AB99-0BCC789A7C09}" type="slidenum">
              <a:rPr lang="ar-SA" smtClean="0"/>
              <a:t>‹#›</a:t>
            </a:fld>
            <a:endParaRPr lang="ar-SA"/>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085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ar-SA" smtClean="0"/>
              <a:t>انقر لتحرير نمط العنوان الرئيسي</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8AEC474-120B-4D69-8702-EF38E04D872F}" type="datetimeFigureOut">
              <a:rPr lang="ar-SA" smtClean="0"/>
              <a:t>10/05/1441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8923B32-77D5-4C7E-AB99-0BCC789A7C09}" type="slidenum">
              <a:rPr lang="ar-SA" smtClean="0"/>
              <a:t>‹#›</a:t>
            </a:fld>
            <a:endParaRPr lang="ar-SA"/>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0113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8AEC474-120B-4D69-8702-EF38E04D872F}" type="datetimeFigureOut">
              <a:rPr lang="ar-SA" smtClean="0"/>
              <a:t>10/05/1441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8923B32-77D5-4C7E-AB99-0BCC789A7C09}" type="slidenum">
              <a:rPr lang="ar-SA" smtClean="0"/>
              <a:t>‹#›</a:t>
            </a:fld>
            <a:endParaRPr lang="ar-SA"/>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2848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8AEC474-120B-4D69-8702-EF38E04D872F}" type="datetimeFigureOut">
              <a:rPr lang="ar-SA" smtClean="0"/>
              <a:t>10/05/1441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8923B32-77D5-4C7E-AB99-0BCC789A7C09}" type="slidenum">
              <a:rPr lang="ar-SA" smtClean="0"/>
              <a:t>‹#›</a:t>
            </a:fld>
            <a:endParaRPr lang="ar-SA"/>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642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8AEC474-120B-4D69-8702-EF38E04D872F}" type="datetimeFigureOut">
              <a:rPr lang="ar-SA" smtClean="0"/>
              <a:t>10/05/1441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8923B32-77D5-4C7E-AB99-0BCC789A7C09}" type="slidenum">
              <a:rPr lang="ar-SA" smtClean="0"/>
              <a:t>‹#›</a:t>
            </a:fld>
            <a:endParaRPr lang="ar-SA"/>
          </a:p>
        </p:txBody>
      </p:sp>
    </p:spTree>
    <p:extLst>
      <p:ext uri="{BB962C8B-B14F-4D97-AF65-F5344CB8AC3E}">
        <p14:creationId xmlns:p14="http://schemas.microsoft.com/office/powerpoint/2010/main" val="2502890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8AEC474-120B-4D69-8702-EF38E04D872F}" type="datetimeFigureOut">
              <a:rPr lang="ar-SA" smtClean="0"/>
              <a:t>10/05/1441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8923B32-77D5-4C7E-AB99-0BCC789A7C09}" type="slidenum">
              <a:rPr lang="ar-SA" smtClean="0"/>
              <a:t>‹#›</a:t>
            </a:fld>
            <a:endParaRPr lang="ar-SA"/>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4463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8AEC474-120B-4D69-8702-EF38E04D872F}" type="datetimeFigureOut">
              <a:rPr lang="ar-SA" smtClean="0"/>
              <a:t>10/05/1441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8923B32-77D5-4C7E-AB99-0BCC789A7C09}" type="slidenum">
              <a:rPr lang="ar-SA" smtClean="0"/>
              <a:t>‹#›</a:t>
            </a:fld>
            <a:endParaRPr lang="ar-SA"/>
          </a:p>
        </p:txBody>
      </p:sp>
    </p:spTree>
    <p:extLst>
      <p:ext uri="{BB962C8B-B14F-4D97-AF65-F5344CB8AC3E}">
        <p14:creationId xmlns:p14="http://schemas.microsoft.com/office/powerpoint/2010/main" val="2576642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8AEC474-120B-4D69-8702-EF38E04D872F}" type="datetimeFigureOut">
              <a:rPr lang="ar-SA" smtClean="0"/>
              <a:t>10/05/1441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8923B32-77D5-4C7E-AB99-0BCC789A7C09}" type="slidenum">
              <a:rPr lang="ar-SA" smtClean="0"/>
              <a:t>‹#›</a:t>
            </a:fld>
            <a:endParaRPr lang="ar-SA"/>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8190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8AEC474-120B-4D69-8702-EF38E04D872F}" type="datetimeFigureOut">
              <a:rPr lang="ar-SA" smtClean="0"/>
              <a:t>10/05/1441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8923B32-77D5-4C7E-AB99-0BCC789A7C09}" type="slidenum">
              <a:rPr lang="ar-SA" smtClean="0"/>
              <a:t>‹#›</a:t>
            </a:fld>
            <a:endParaRPr lang="ar-SA"/>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9812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EC474-120B-4D69-8702-EF38E04D872F}" type="datetimeFigureOut">
              <a:rPr lang="ar-SA" smtClean="0"/>
              <a:t>10/05/1441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8923B32-77D5-4C7E-AB99-0BCC789A7C09}" type="slidenum">
              <a:rPr lang="ar-SA" smtClean="0"/>
              <a:t>‹#›</a:t>
            </a:fld>
            <a:endParaRPr lang="ar-SA"/>
          </a:p>
        </p:txBody>
      </p:sp>
    </p:spTree>
    <p:extLst>
      <p:ext uri="{BB962C8B-B14F-4D97-AF65-F5344CB8AC3E}">
        <p14:creationId xmlns:p14="http://schemas.microsoft.com/office/powerpoint/2010/main" val="3011842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8AEC474-120B-4D69-8702-EF38E04D872F}" type="datetimeFigureOut">
              <a:rPr lang="ar-SA" smtClean="0"/>
              <a:t>10/05/1441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8923B32-77D5-4C7E-AB99-0BCC789A7C09}" type="slidenum">
              <a:rPr lang="ar-SA" smtClean="0"/>
              <a:t>‹#›</a:t>
            </a:fld>
            <a:endParaRPr lang="ar-SA"/>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449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8AEC474-120B-4D69-8702-EF38E04D872F}" type="datetimeFigureOut">
              <a:rPr lang="ar-SA" smtClean="0"/>
              <a:t>10/05/1441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8923B32-77D5-4C7E-AB99-0BCC789A7C09}" type="slidenum">
              <a:rPr lang="ar-SA" smtClean="0"/>
              <a:t>‹#›</a:t>
            </a:fld>
            <a:endParaRPr lang="ar-SA"/>
          </a:p>
        </p:txBody>
      </p:sp>
    </p:spTree>
    <p:extLst>
      <p:ext uri="{BB962C8B-B14F-4D97-AF65-F5344CB8AC3E}">
        <p14:creationId xmlns:p14="http://schemas.microsoft.com/office/powerpoint/2010/main" val="542091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8AEC474-120B-4D69-8702-EF38E04D872F}" type="datetimeFigureOut">
              <a:rPr lang="ar-SA" smtClean="0"/>
              <a:t>10/05/1441</a:t>
            </a:fld>
            <a:endParaRPr lang="ar-SA"/>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SA"/>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923B32-77D5-4C7E-AB99-0BCC789A7C09}" type="slidenum">
              <a:rPr lang="ar-SA" smtClean="0"/>
              <a:t>‹#›</a:t>
            </a:fld>
            <a:endParaRPr lang="ar-SA"/>
          </a:p>
        </p:txBody>
      </p:sp>
    </p:spTree>
    <p:extLst>
      <p:ext uri="{BB962C8B-B14F-4D97-AF65-F5344CB8AC3E}">
        <p14:creationId xmlns:p14="http://schemas.microsoft.com/office/powerpoint/2010/main" val="64078797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_ftn1"/><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691680" y="1268761"/>
            <a:ext cx="5832648" cy="2331690"/>
          </a:xfrm>
        </p:spPr>
        <p:txBody>
          <a:bodyPr>
            <a:noAutofit/>
          </a:bodyPr>
          <a:lstStyle/>
          <a:p>
            <a:pPr algn="ctr"/>
            <a:r>
              <a:rPr lang="ar-SA" sz="6000" dirty="0">
                <a:latin typeface="Arabic Typesetting" panose="03020402040406030203" pitchFamily="66" charset="-78"/>
                <a:cs typeface="Arabic Typesetting" panose="03020402040406030203" pitchFamily="66" charset="-78"/>
              </a:rPr>
              <a:t>الآليات </a:t>
            </a:r>
            <a:r>
              <a:rPr lang="ar-SA" sz="6000" smtClean="0">
                <a:latin typeface="Arabic Typesetting" panose="03020402040406030203" pitchFamily="66" charset="-78"/>
                <a:cs typeface="Arabic Typesetting" panose="03020402040406030203" pitchFamily="66" charset="-78"/>
              </a:rPr>
              <a:t>الدولية «الخاصة» لتنفيذ </a:t>
            </a:r>
            <a:r>
              <a:rPr lang="ar-SA" sz="6000" dirty="0">
                <a:latin typeface="Arabic Typesetting" panose="03020402040406030203" pitchFamily="66" charset="-78"/>
                <a:cs typeface="Arabic Typesetting" panose="03020402040406030203" pitchFamily="66" charset="-78"/>
              </a:rPr>
              <a:t>القانون الدولي الإنساني</a:t>
            </a:r>
          </a:p>
        </p:txBody>
      </p:sp>
    </p:spTree>
    <p:extLst>
      <p:ext uri="{BB962C8B-B14F-4D97-AF65-F5344CB8AC3E}">
        <p14:creationId xmlns:p14="http://schemas.microsoft.com/office/powerpoint/2010/main" val="1997204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lnSpcReduction="20000"/>
          </a:bodyPr>
          <a:lstStyle/>
          <a:p>
            <a:pPr algn="just" rtl="1"/>
            <a:r>
              <a:rPr lang="ar-SA" sz="3300" dirty="0">
                <a:latin typeface="Arabic Typesetting" panose="03020402040406030203" pitchFamily="66" charset="-78"/>
                <a:cs typeface="Arabic Typesetting" panose="03020402040406030203" pitchFamily="66" charset="-78"/>
              </a:rPr>
              <a:t>إن هناك بالفعل نماذج إيجابية لاستخدام القانون الدولي الإنساني واليات تنفيذه الدولية والوطنية على حد السواء، لحماية الدول والناس، تحققت غالبًا نتيجة حوارات وثيقة مع منظمات إنسانية كاللجنة الدولية، ففي العراق، تطبّق مبادئ القانون الدولي الإنساني بنجاح لتوعية السلوك في ساحة المعركة وتوجيه إجراءات الرقابة أثناء عمليات الإجلاء. بالطبع لم تنته جميع المشاكل، لكنّ حدث تحسن كبير لمسه المدنيون. وفي سورية، جرت مفاوضات الإجلاء مُستندة إلى القانون الدولي الإنساني، ما كفل للمدنيين ممرًا آمنًا في حلب وفي أماكن أخرى.</a:t>
            </a:r>
            <a:endParaRPr lang="en-US" sz="3300" dirty="0">
              <a:latin typeface="Arabic Typesetting" panose="03020402040406030203" pitchFamily="66" charset="-78"/>
              <a:cs typeface="Arabic Typesetting" panose="03020402040406030203" pitchFamily="66" charset="-78"/>
            </a:endParaRPr>
          </a:p>
          <a:p>
            <a:pPr algn="just" rtl="1"/>
            <a:endParaRPr lang="en-US" sz="33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232240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1"/>
            <a:r>
              <a:rPr lang="ar-DZ" b="1" dirty="0">
                <a:ea typeface="Times New Roman" panose="02020603050405020304" pitchFamily="18" charset="0"/>
                <a:cs typeface="Traditional Arabic" panose="02020603050405020304" pitchFamily="18" charset="-78"/>
              </a:rPr>
              <a:t>عقوبة عدم المساهمة (الاقتصادية)</a:t>
            </a:r>
            <a:r>
              <a:rPr lang="ar-DZ" dirty="0">
                <a:ea typeface="Times New Roman" panose="02020603050405020304" pitchFamily="18" charset="0"/>
                <a:cs typeface="Traditional Arabic" panose="02020603050405020304" pitchFamily="18" charset="-78"/>
              </a:rPr>
              <a:t>: ذلك بقيام منظمة دولية بإصدار قرارات إدارية تنطوي على عدم إمكانية استخدام الدول المخالفة لحقوقها داخل المنظمة والحرمان من التمتع بامتيازاتها، وذلك إما بالحرمان من المشاركة في التصويت أو الحرمان من المشاركة في النشاطات الاقتصادية التي تمارسها المنظمة، وكذلك إيقاف أو منع أو تجميد أوجه التعاون الدولي بين أعضاء المنظمة الدولية والدولة المخالفة أو حتى إيقاف العضوية ذاتها أو إنهائها</a:t>
            </a:r>
            <a:endParaRPr lang="en-US" dirty="0"/>
          </a:p>
        </p:txBody>
      </p:sp>
    </p:spTree>
    <p:extLst>
      <p:ext uri="{BB962C8B-B14F-4D97-AF65-F5344CB8AC3E}">
        <p14:creationId xmlns:p14="http://schemas.microsoft.com/office/powerpoint/2010/main" val="16971301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marL="342900" lvl="0" indent="-342900" rtl="1">
              <a:spcAft>
                <a:spcPts val="0"/>
              </a:spcAft>
              <a:tabLst>
                <a:tab pos="685800" algn="l"/>
              </a:tabLst>
            </a:pPr>
            <a:r>
              <a:rPr lang="ar-DZ" b="1" dirty="0">
                <a:latin typeface="Times New Roman" panose="02020603050405020304" pitchFamily="18" charset="0"/>
                <a:ea typeface="Times New Roman" panose="02020603050405020304" pitchFamily="18" charset="0"/>
                <a:cs typeface="Traditional Arabic" panose="02020603050405020304" pitchFamily="18" charset="-78"/>
              </a:rPr>
              <a:t>الجزاءات الدولية السياسية والدبلوماسية:</a:t>
            </a:r>
            <a:r>
              <a:rPr lang="en-US" sz="3600" dirty="0">
                <a:latin typeface="Times New Roman" panose="02020603050405020304" pitchFamily="18" charset="0"/>
                <a:ea typeface="Times New Roman" panose="02020603050405020304" pitchFamily="18" charset="0"/>
                <a:cs typeface="Simplified Arabic" panose="02020603050405020304" pitchFamily="18" charset="-78"/>
              </a:rPr>
              <a:t/>
            </a:r>
            <a:br>
              <a:rPr lang="en-US" sz="3600" dirty="0">
                <a:latin typeface="Times New Roman" panose="02020603050405020304" pitchFamily="18" charset="0"/>
                <a:ea typeface="Times New Roman" panose="02020603050405020304" pitchFamily="18" charset="0"/>
                <a:cs typeface="Simplified Arabic" panose="02020603050405020304" pitchFamily="18" charset="-78"/>
              </a:rPr>
            </a:br>
            <a:endParaRPr lang="en-US" dirty="0"/>
          </a:p>
        </p:txBody>
      </p:sp>
      <p:sp>
        <p:nvSpPr>
          <p:cNvPr id="3" name="عنصر نائب للمحتوى 2"/>
          <p:cNvSpPr>
            <a:spLocks noGrp="1"/>
          </p:cNvSpPr>
          <p:nvPr>
            <p:ph idx="1"/>
          </p:nvPr>
        </p:nvSpPr>
        <p:spPr/>
        <p:txBody>
          <a:bodyPr>
            <a:normAutofit/>
          </a:bodyPr>
          <a:lstStyle/>
          <a:p>
            <a:pPr algn="just" rtl="1">
              <a:spcAft>
                <a:spcPts val="0"/>
              </a:spcAft>
            </a:pPr>
            <a:r>
              <a:rPr lang="ar-DZ" sz="3500" dirty="0">
                <a:latin typeface="Times New Roman" panose="02020603050405020304" pitchFamily="18" charset="0"/>
                <a:ea typeface="Times New Roman" panose="02020603050405020304" pitchFamily="18" charset="0"/>
                <a:cs typeface="Traditional Arabic" panose="02020603050405020304" pitchFamily="18" charset="-78"/>
              </a:rPr>
              <a:t>يمكن تعريفها بأنها </a:t>
            </a:r>
            <a:r>
              <a:rPr lang="ar-DZ" sz="3500" b="1" dirty="0">
                <a:latin typeface="Times New Roman" panose="02020603050405020304" pitchFamily="18" charset="0"/>
                <a:ea typeface="Times New Roman" panose="02020603050405020304" pitchFamily="18" charset="0"/>
                <a:cs typeface="Traditional Arabic" panose="02020603050405020304" pitchFamily="18" charset="-78"/>
              </a:rPr>
              <a:t>«الأثر ذو الطابع السياسي الذي يوقعه أحد أشخاص القانون الدولي على شخص دولي نتيجة إخلال هذا الأخير بإحدى قواعد القانون الدولي للجزاء »</a:t>
            </a:r>
            <a:r>
              <a:rPr lang="ar-DZ" sz="3500" dirty="0">
                <a:latin typeface="Times New Roman" panose="02020603050405020304" pitchFamily="18" charset="0"/>
                <a:ea typeface="Times New Roman" panose="02020603050405020304" pitchFamily="18" charset="0"/>
                <a:cs typeface="Traditional Arabic" panose="02020603050405020304" pitchFamily="18" charset="-78"/>
              </a:rPr>
              <a:t> ومن صور هذا الجزاء الاستياء والاستنكار والاحتجاج وتعليق العلاقات الدبلوماسية أو إيقافها مؤقتا أو قطعها بصورة نهائية.</a:t>
            </a:r>
            <a:endParaRPr lang="en-US" sz="3500" dirty="0">
              <a:latin typeface="Times New Roman" panose="02020603050405020304" pitchFamily="18" charset="0"/>
              <a:ea typeface="Times New Roman" panose="02020603050405020304" pitchFamily="18" charset="0"/>
              <a:cs typeface="Simplified Arabic" panose="02020603050405020304" pitchFamily="18" charset="-78"/>
            </a:endParaRPr>
          </a:p>
          <a:p>
            <a:endParaRPr lang="en-US" sz="3500" dirty="0"/>
          </a:p>
        </p:txBody>
      </p:sp>
    </p:spTree>
    <p:extLst>
      <p:ext uri="{BB962C8B-B14F-4D97-AF65-F5344CB8AC3E}">
        <p14:creationId xmlns:p14="http://schemas.microsoft.com/office/powerpoint/2010/main" val="31404774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1">
              <a:spcAft>
                <a:spcPts val="0"/>
              </a:spcAft>
            </a:pPr>
            <a:r>
              <a:rPr lang="ar-SA" dirty="0">
                <a:latin typeface="Times New Roman" panose="02020603050405020304" pitchFamily="18" charset="0"/>
                <a:ea typeface="Times New Roman" panose="02020603050405020304" pitchFamily="18" charset="0"/>
                <a:cs typeface="Traditional Arabic" panose="02020603050405020304" pitchFamily="18" charset="-78"/>
              </a:rPr>
              <a:t>و</a:t>
            </a:r>
            <a:r>
              <a:rPr lang="ar-DZ" dirty="0">
                <a:latin typeface="Times New Roman" panose="02020603050405020304" pitchFamily="18" charset="0"/>
                <a:ea typeface="Times New Roman" panose="02020603050405020304" pitchFamily="18" charset="0"/>
                <a:cs typeface="Traditional Arabic" panose="02020603050405020304" pitchFamily="18" charset="-78"/>
              </a:rPr>
              <a:t>تتخذ هذه الجزاءات من قبل المنظمات الدولية أو الإقليمية، أو مجموعة من دول، أو دولة واحدة نتيجة لعدم رضاها على وضع ما ارتكبته أو انتهجته دولة أخرى، و من تطبيقاته ما قامت به فرنسا من تخفيض مستوى بعثاتها الدبلوماسية مع كل من إنجلترا وبوليفيا والاتحاد السوفيتي، وذلك لاعتراف هذه الدول بالحكومة المؤقتة للجمهورية الجزائرية في سبتمبر 1958، والجمعية العامة للأمم المتحدة مارست هذه الجزاء في التوصية رقم 1511(17) في سنة 1962 وذلك بقطع العلاقات الدبلوماسية ضد حكومة جنوب أفريقيا بسبب اتباعها سياسية التفرقة العنصرية.</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endParaRPr lang="en-US" dirty="0"/>
          </a:p>
        </p:txBody>
      </p:sp>
    </p:spTree>
    <p:extLst>
      <p:ext uri="{BB962C8B-B14F-4D97-AF65-F5344CB8AC3E}">
        <p14:creationId xmlns:p14="http://schemas.microsoft.com/office/powerpoint/2010/main" val="28604892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lvl="0"/>
            <a:r>
              <a:rPr lang="ar-DZ" b="1" dirty="0"/>
              <a:t>الجزاءات الدولية العسكرية</a:t>
            </a:r>
            <a:r>
              <a:rPr lang="ar-DZ" b="1" dirty="0" smtClean="0"/>
              <a:t>:</a:t>
            </a:r>
            <a:endParaRPr lang="en-US" dirty="0"/>
          </a:p>
        </p:txBody>
      </p:sp>
      <p:sp>
        <p:nvSpPr>
          <p:cNvPr id="3" name="عنصر نائب للمحتوى 2"/>
          <p:cNvSpPr>
            <a:spLocks noGrp="1"/>
          </p:cNvSpPr>
          <p:nvPr>
            <p:ph idx="1"/>
          </p:nvPr>
        </p:nvSpPr>
        <p:spPr/>
        <p:txBody>
          <a:bodyPr>
            <a:normAutofit/>
          </a:bodyPr>
          <a:lstStyle/>
          <a:p>
            <a:pPr algn="just" rtl="1"/>
            <a:r>
              <a:rPr lang="ar-DZ" sz="3800" dirty="0">
                <a:ea typeface="Times New Roman" panose="02020603050405020304" pitchFamily="18" charset="0"/>
                <a:cs typeface="Traditional Arabic" panose="02020603050405020304" pitchFamily="18" charset="-78"/>
              </a:rPr>
              <a:t>يمكن تعريفها بأنها </a:t>
            </a:r>
            <a:r>
              <a:rPr lang="ar-DZ" sz="3800" b="1" dirty="0">
                <a:ea typeface="Times New Roman" panose="02020603050405020304" pitchFamily="18" charset="0"/>
                <a:cs typeface="Traditional Arabic" panose="02020603050405020304" pitchFamily="18" charset="-78"/>
              </a:rPr>
              <a:t>«الاستخدام المشروع    للقوة المسلحة   كأثر لانتهاك أحد أشخاص القانون الدولي للقواعد المتعلقة بالأمن والسلم الدوليين شريطة إخفاق سائر الجزاءات الدولية الأخرى غير العسكرية»</a:t>
            </a:r>
            <a:endParaRPr lang="en-US" sz="3800" dirty="0"/>
          </a:p>
        </p:txBody>
      </p:sp>
    </p:spTree>
    <p:extLst>
      <p:ext uri="{BB962C8B-B14F-4D97-AF65-F5344CB8AC3E}">
        <p14:creationId xmlns:p14="http://schemas.microsoft.com/office/powerpoint/2010/main" val="5601877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1"/>
            <a:r>
              <a:rPr lang="ar-SA" dirty="0">
                <a:ea typeface="Times New Roman" panose="02020603050405020304" pitchFamily="18" charset="0"/>
                <a:cs typeface="Traditional Arabic" panose="02020603050405020304" pitchFamily="18" charset="-78"/>
              </a:rPr>
              <a:t>و</a:t>
            </a:r>
            <a:r>
              <a:rPr lang="ar-DZ" dirty="0">
                <a:ea typeface="Times New Roman" panose="02020603050405020304" pitchFamily="18" charset="0"/>
                <a:cs typeface="Traditional Arabic" panose="02020603050405020304" pitchFamily="18" charset="-78"/>
              </a:rPr>
              <a:t>لقد أقر ميثاق الأمم المتحدة هذا الجزاء في المواد من 42 إلى 50 من الفصل السابع، فمن خلال استقراء محتوى هذه المواد نجد أنه يمكن اللجوء إلى الجزاءات العسكرية في حالتين، فالحالة الأولى هي حالة انتهاك جسيم لا يمكن إعادة السلام والأمن الدوليين معه إلى نصابهما دون اللجوء إلى الجزاءات العسكرية، أما الحالة الثانية فهي بفشل الجزاءات الأخرى غير العسكرية في حسم النزاع ولكن تجدر الإشارة هنا إلى أن اللجوء للقوة العسكرية أمر متروك للسلطان المطلق لمجلس الأمن يقرر ما يشاء من الجزاءات – دون ترتيبٍ معينٍ – التي سوف يتخذها حسب معيار جسامة الانتهاك</a:t>
            </a:r>
            <a:r>
              <a:rPr lang="ar-SA" b="1" dirty="0">
                <a:ea typeface="Times New Roman" panose="02020603050405020304" pitchFamily="18" charset="0"/>
                <a:cs typeface="Traditional Arabic" panose="02020603050405020304" pitchFamily="18" charset="-78"/>
              </a:rPr>
              <a:t>.</a:t>
            </a:r>
            <a:endParaRPr lang="en-US" dirty="0"/>
          </a:p>
        </p:txBody>
      </p:sp>
    </p:spTree>
    <p:extLst>
      <p:ext uri="{BB962C8B-B14F-4D97-AF65-F5344CB8AC3E}">
        <p14:creationId xmlns:p14="http://schemas.microsoft.com/office/powerpoint/2010/main" val="34344170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just" rtl="1">
              <a:spcAft>
                <a:spcPts val="0"/>
              </a:spcAft>
            </a:pPr>
            <a:r>
              <a:rPr lang="ar-SA" sz="3100" dirty="0">
                <a:latin typeface="Times New Roman" panose="02020603050405020304" pitchFamily="18" charset="0"/>
                <a:ea typeface="Times New Roman" panose="02020603050405020304" pitchFamily="18" charset="0"/>
                <a:cs typeface="Traditional Arabic" panose="02020603050405020304" pitchFamily="18" charset="-78"/>
              </a:rPr>
              <a:t>و</a:t>
            </a:r>
            <a:r>
              <a:rPr lang="ar-DZ" sz="3100" dirty="0">
                <a:latin typeface="Times New Roman" panose="02020603050405020304" pitchFamily="18" charset="0"/>
                <a:ea typeface="Times New Roman" panose="02020603050405020304" pitchFamily="18" charset="0"/>
                <a:cs typeface="Traditional Arabic" panose="02020603050405020304" pitchFamily="18" charset="-78"/>
              </a:rPr>
              <a:t>لعل من أبرز التطبيقات الجزائية الدولية العسكرية في الوقت القريب هي حالة حرب الخليج الثانية بسبب غزو العراق للكويت في سنة 1990 وذلك عبر قرار مجلس الأمن رقم 678 الذي رخص للدول المتحالفة مع الكويت بأن تستخدم جميع الوسائل لتنفيذ قرارات مجلس الأمن الدولي الخاصة بانسحاب العراق من الكويت</a:t>
            </a:r>
            <a:r>
              <a:rPr lang="ar-SA" sz="3100" b="1" dirty="0">
                <a:latin typeface="Times New Roman" panose="02020603050405020304" pitchFamily="18" charset="0"/>
                <a:ea typeface="Times New Roman" panose="02020603050405020304" pitchFamily="18" charset="0"/>
                <a:cs typeface="Traditional Arabic" panose="02020603050405020304" pitchFamily="18" charset="-78"/>
              </a:rPr>
              <a:t>.</a:t>
            </a:r>
            <a:endParaRPr lang="en-US" sz="3100" dirty="0">
              <a:latin typeface="Times New Roman" panose="02020603050405020304" pitchFamily="18" charset="0"/>
              <a:ea typeface="Times New Roman" panose="02020603050405020304" pitchFamily="18" charset="0"/>
              <a:cs typeface="Simplified Arabic" panose="02020603050405020304" pitchFamily="18" charset="-78"/>
            </a:endParaRPr>
          </a:p>
          <a:p>
            <a:endParaRPr lang="en-US" sz="3100" dirty="0"/>
          </a:p>
        </p:txBody>
      </p:sp>
    </p:spTree>
    <p:extLst>
      <p:ext uri="{BB962C8B-B14F-4D97-AF65-F5344CB8AC3E}">
        <p14:creationId xmlns:p14="http://schemas.microsoft.com/office/powerpoint/2010/main" val="40142936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1">
              <a:spcAft>
                <a:spcPts val="0"/>
              </a:spcAft>
            </a:pPr>
            <a:r>
              <a:rPr lang="ar-SA" dirty="0">
                <a:latin typeface="Times New Roman" panose="02020603050405020304" pitchFamily="18" charset="0"/>
                <a:ea typeface="Times New Roman" panose="02020603050405020304" pitchFamily="18" charset="0"/>
                <a:cs typeface="Traditional Arabic" panose="02020603050405020304" pitchFamily="18" charset="-78"/>
              </a:rPr>
              <a:t>و</a:t>
            </a:r>
            <a:r>
              <a:rPr lang="ar-DZ" dirty="0">
                <a:latin typeface="Times New Roman" panose="02020603050405020304" pitchFamily="18" charset="0"/>
                <a:ea typeface="Times New Roman" panose="02020603050405020304" pitchFamily="18" charset="0"/>
                <a:cs typeface="Traditional Arabic" panose="02020603050405020304" pitchFamily="18" charset="-78"/>
              </a:rPr>
              <a:t>يبقى لنا أن نذكر بأن هناك أنوعا من الجزاءات الدولية – لم نتعرض إليها بالتفصيل هنا – آلا وهي الجزاءات الدولية </a:t>
            </a:r>
            <a:r>
              <a:rPr lang="ar-DZ" b="1" dirty="0">
                <a:latin typeface="Times New Roman" panose="02020603050405020304" pitchFamily="18" charset="0"/>
                <a:ea typeface="Times New Roman" panose="02020603050405020304" pitchFamily="18" charset="0"/>
                <a:cs typeface="Traditional Arabic" panose="02020603050405020304" pitchFamily="18" charset="-78"/>
              </a:rPr>
              <a:t>المدنية والإدارية والتأديبية</a:t>
            </a:r>
            <a:r>
              <a:rPr lang="ar-DZ" dirty="0">
                <a:latin typeface="Times New Roman" panose="02020603050405020304" pitchFamily="18" charset="0"/>
                <a:ea typeface="Times New Roman" panose="02020603050405020304" pitchFamily="18" charset="0"/>
                <a:cs typeface="Traditional Arabic" panose="02020603050405020304" pitchFamily="18" charset="-78"/>
              </a:rPr>
              <a:t>، فالجزاءات المدنية هي عبارة عن إلغاء أو إيقاف التصرفات الدولية كالاتفاقيات والمعاهدات الدولية ومن أهم صورها عدم الاعتراف بالأوضاع الإقليمية غير المشروعة، أما الجزاءات الإدارية التأديبية وهي مجموعة الإجراءات أو التدابير ذات الطابع التأديبي التي ترتبها إحدى المنظمات الدولية اتجاه أحد أعضائها نتيجة إخلاله بإحدى قواعد المنظمة ومن أشهر هذه الجزاءات هي الطرد أو الفصل من المنظمة أو الوقف الكلي أو الجزئي من ممارسة هذه الحقوق والمزايا التي تمنحها المنظمة.</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endParaRPr lang="en-US" dirty="0"/>
          </a:p>
        </p:txBody>
      </p:sp>
    </p:spTree>
    <p:extLst>
      <p:ext uri="{BB962C8B-B14F-4D97-AF65-F5344CB8AC3E}">
        <p14:creationId xmlns:p14="http://schemas.microsoft.com/office/powerpoint/2010/main" val="130719018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1">
              <a:spcAft>
                <a:spcPts val="0"/>
              </a:spcAft>
            </a:pPr>
            <a:r>
              <a:rPr lang="ar-SA" dirty="0">
                <a:latin typeface="Times New Roman" panose="02020603050405020304" pitchFamily="18" charset="0"/>
                <a:ea typeface="Times New Roman" panose="02020603050405020304" pitchFamily="18" charset="0"/>
                <a:cs typeface="Traditional Arabic" panose="02020603050405020304" pitchFamily="18" charset="-78"/>
              </a:rPr>
              <a:t>و</a:t>
            </a:r>
            <a:r>
              <a:rPr lang="ar-DZ" dirty="0">
                <a:latin typeface="Times New Roman" panose="02020603050405020304" pitchFamily="18" charset="0"/>
                <a:ea typeface="Times New Roman" panose="02020603050405020304" pitchFamily="18" charset="0"/>
                <a:cs typeface="Traditional Arabic" panose="02020603050405020304" pitchFamily="18" charset="-78"/>
              </a:rPr>
              <a:t>عند هذا الحد نكون قد أوضحنا بصورة عامة مفهوم وأشكال الجزاءات الدولية، فتجدر الإشارة </a:t>
            </a:r>
            <a:r>
              <a:rPr lang="ar-DZ" b="1" dirty="0">
                <a:latin typeface="Times New Roman" panose="02020603050405020304" pitchFamily="18" charset="0"/>
                <a:ea typeface="Times New Roman" panose="02020603050405020304" pitchFamily="18" charset="0"/>
                <a:cs typeface="Traditional Arabic" panose="02020603050405020304" pitchFamily="18" charset="-78"/>
              </a:rPr>
              <a:t>لبيان الأساس القانوني لمجلس الأمن</a:t>
            </a:r>
            <a:r>
              <a:rPr lang="ar-DZ" dirty="0">
                <a:latin typeface="Times New Roman" panose="02020603050405020304" pitchFamily="18" charset="0"/>
                <a:ea typeface="Times New Roman" panose="02020603050405020304" pitchFamily="18" charset="0"/>
                <a:cs typeface="Traditional Arabic" panose="02020603050405020304" pitchFamily="18" charset="-78"/>
              </a:rPr>
              <a:t> الذي يسمح له باتخاذ هذه الإجراءات قبل دراسة جدواها، يجد مجلس الأمن أساس سلطته في فرض هذه الجزاءات بالباب السابع من ميثاق الأمم المتحدة وعلى الأخص في المواد من 41 إلى 50 منه، فإن التدابير التي تضمنتها هذه المواد جاءت على سبيل المثال لا الحصر فلمجلس الأمن أن يتخذ بعضها أو كلها أو شيئاً غيرها.</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endParaRPr lang="en-US" dirty="0"/>
          </a:p>
        </p:txBody>
      </p:sp>
    </p:spTree>
    <p:extLst>
      <p:ext uri="{BB962C8B-B14F-4D97-AF65-F5344CB8AC3E}">
        <p14:creationId xmlns:p14="http://schemas.microsoft.com/office/powerpoint/2010/main" val="409369564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spcAft>
                <a:spcPts val="0"/>
              </a:spcAft>
            </a:pPr>
            <a:r>
              <a:rPr lang="ar-DZ" b="1" dirty="0">
                <a:latin typeface="Times New Roman" panose="02020603050405020304" pitchFamily="18" charset="0"/>
                <a:ea typeface="Times New Roman" panose="02020603050405020304" pitchFamily="18" charset="0"/>
                <a:cs typeface="Traditional Arabic" panose="02020603050405020304" pitchFamily="18" charset="-78"/>
              </a:rPr>
              <a:t>المطلب الثاني</a:t>
            </a:r>
            <a:r>
              <a:rPr lang="en-US" sz="3600" dirty="0">
                <a:latin typeface="Times New Roman" panose="02020603050405020304" pitchFamily="18" charset="0"/>
                <a:ea typeface="Times New Roman" panose="02020603050405020304" pitchFamily="18" charset="0"/>
                <a:cs typeface="Simplified Arabic" panose="02020603050405020304" pitchFamily="18" charset="-78"/>
              </a:rPr>
              <a:t/>
            </a:r>
            <a:br>
              <a:rPr lang="en-US" sz="3600" dirty="0">
                <a:latin typeface="Times New Roman" panose="02020603050405020304" pitchFamily="18" charset="0"/>
                <a:ea typeface="Times New Roman" panose="02020603050405020304" pitchFamily="18" charset="0"/>
                <a:cs typeface="Simplified Arabic" panose="02020603050405020304" pitchFamily="18" charset="-78"/>
              </a:rPr>
            </a:br>
            <a:r>
              <a:rPr lang="ar-DZ" b="1" dirty="0">
                <a:latin typeface="Times New Roman" panose="02020603050405020304" pitchFamily="18" charset="0"/>
                <a:ea typeface="Times New Roman" panose="02020603050405020304" pitchFamily="18" charset="0"/>
                <a:cs typeface="Traditional Arabic" panose="02020603050405020304" pitchFamily="18" charset="-78"/>
              </a:rPr>
              <a:t>مدى فعالية الجزاءات الدولية في تنفيذ القانون الدولي </a:t>
            </a:r>
            <a:r>
              <a:rPr lang="ar-DZ" b="1" dirty="0" smtClean="0">
                <a:latin typeface="Times New Roman" panose="02020603050405020304" pitchFamily="18" charset="0"/>
                <a:ea typeface="Times New Roman" panose="02020603050405020304" pitchFamily="18" charset="0"/>
                <a:cs typeface="Traditional Arabic" panose="02020603050405020304" pitchFamily="18" charset="-78"/>
              </a:rPr>
              <a:t>الإنساني</a:t>
            </a:r>
            <a:endParaRPr lang="en-US" dirty="0"/>
          </a:p>
        </p:txBody>
      </p:sp>
      <p:sp>
        <p:nvSpPr>
          <p:cNvPr id="3" name="عنصر نائب للمحتوى 2"/>
          <p:cNvSpPr>
            <a:spLocks noGrp="1"/>
          </p:cNvSpPr>
          <p:nvPr>
            <p:ph idx="1"/>
          </p:nvPr>
        </p:nvSpPr>
        <p:spPr/>
        <p:txBody>
          <a:bodyPr>
            <a:normAutofit/>
          </a:bodyPr>
          <a:lstStyle/>
          <a:p>
            <a:pPr algn="just" rtl="1">
              <a:spcAft>
                <a:spcPts val="0"/>
              </a:spcAft>
            </a:pPr>
            <a:r>
              <a:rPr lang="ar-SA" dirty="0">
                <a:latin typeface="Times New Roman" panose="02020603050405020304" pitchFamily="18" charset="0"/>
                <a:ea typeface="Times New Roman" panose="02020603050405020304" pitchFamily="18" charset="0"/>
                <a:cs typeface="Traditional Arabic" panose="02020603050405020304" pitchFamily="18" charset="-78"/>
              </a:rPr>
              <a:t>و</a:t>
            </a:r>
            <a:r>
              <a:rPr lang="ar-DZ" dirty="0">
                <a:latin typeface="Times New Roman" panose="02020603050405020304" pitchFamily="18" charset="0"/>
                <a:ea typeface="Times New Roman" panose="02020603050405020304" pitchFamily="18" charset="0"/>
                <a:cs typeface="Traditional Arabic" panose="02020603050405020304" pitchFamily="18" charset="-78"/>
              </a:rPr>
              <a:t>لكن السؤال المطروح</a:t>
            </a:r>
            <a:r>
              <a:rPr lang="ar-DZ" b="1" dirty="0">
                <a:latin typeface="Times New Roman" panose="02020603050405020304" pitchFamily="18" charset="0"/>
                <a:ea typeface="Times New Roman" panose="02020603050405020304" pitchFamily="18" charset="0"/>
                <a:cs typeface="Traditional Arabic" panose="02020603050405020304" pitchFamily="18" charset="-78"/>
              </a:rPr>
              <a:t> ما مدي تلاؤم الجزاءات الدولية – وخصوصا الاقتصادية – مع مبادئ وأهداف القانون الدولي الإنساني</a:t>
            </a:r>
            <a:r>
              <a:rPr lang="ar-DZ" dirty="0">
                <a:latin typeface="Times New Roman" panose="02020603050405020304" pitchFamily="18" charset="0"/>
                <a:ea typeface="Times New Roman" panose="02020603050405020304" pitchFamily="18" charset="0"/>
                <a:cs typeface="Traditional Arabic" panose="02020603050405020304" pitchFamily="18" charset="-78"/>
              </a:rPr>
              <a:t>؟ إذا كانت العقوبات الاقتصادية تنطوي على استخدام التجويع كأداة للضغط على السلطة الحاكمة سواء كانت سلطة احتلال أو سلطة حاكمة في مواجهة دولة أخرى أو متمردين عليها، فإن هذا الاستخدام يتنافى مع روح اتفاقيات جنيف</a:t>
            </a:r>
            <a:r>
              <a:rPr lang="ar-SA" b="1" baseline="30000" dirty="0">
                <a:latin typeface="Times New Roman" panose="02020603050405020304" pitchFamily="18" charset="0"/>
                <a:ea typeface="Times New Roman" panose="02020603050405020304" pitchFamily="18" charset="0"/>
                <a:cs typeface="Traditional Arabic" panose="02020603050405020304" pitchFamily="18" charset="-78"/>
              </a:rPr>
              <a:t>،</a:t>
            </a:r>
            <a:r>
              <a:rPr lang="ar-DZ" dirty="0">
                <a:latin typeface="Times New Roman" panose="02020603050405020304" pitchFamily="18" charset="0"/>
                <a:ea typeface="Times New Roman" panose="02020603050405020304" pitchFamily="18" charset="0"/>
                <a:cs typeface="Traditional Arabic" panose="02020603050405020304" pitchFamily="18" charset="-78"/>
              </a:rPr>
              <a:t> لأنها – أي العقوبات الاقتصادية – في التحليل النهائي سلاح عشوائي في آثاره ذات الطابع الانتقامي إذ يمس المدنيين بالدرجة الأولى، مما يستدعي الأمر إعادة النظر في فكرة العقوبات الاقتصادية فيما يتعلق بالحصار الغذائي على وجه التحديد لأن ما حدث في العراق إبان الحصار الكلي مأساة حقيقية</a:t>
            </a:r>
            <a:r>
              <a:rPr lang="ar-SA" b="1" dirty="0">
                <a:latin typeface="Times New Roman" panose="02020603050405020304" pitchFamily="18" charset="0"/>
                <a:ea typeface="Times New Roman" panose="02020603050405020304" pitchFamily="18" charset="0"/>
                <a:cs typeface="Traditional Arabic" panose="02020603050405020304" pitchFamily="18" charset="-78"/>
              </a:rPr>
              <a:t>.</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0" indent="0" algn="just" rtl="1">
              <a:spcAft>
                <a:spcPts val="0"/>
              </a:spcAft>
              <a:buNone/>
            </a:pPr>
            <a:endParaRPr lang="en-US" dirty="0"/>
          </a:p>
        </p:txBody>
      </p:sp>
    </p:spTree>
    <p:extLst>
      <p:ext uri="{BB962C8B-B14F-4D97-AF65-F5344CB8AC3E}">
        <p14:creationId xmlns:p14="http://schemas.microsoft.com/office/powerpoint/2010/main" val="41116950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lnSpcReduction="10000"/>
          </a:bodyPr>
          <a:lstStyle/>
          <a:p>
            <a:pPr algn="just" rtl="1"/>
            <a:r>
              <a:rPr lang="ar-SA" dirty="0">
                <a:ea typeface="Times New Roman" panose="02020603050405020304" pitchFamily="18" charset="0"/>
                <a:cs typeface="Traditional Arabic" panose="02020603050405020304" pitchFamily="18" charset="-78"/>
              </a:rPr>
              <a:t>و</a:t>
            </a:r>
            <a:r>
              <a:rPr lang="ar-DZ" dirty="0">
                <a:ea typeface="Times New Roman" panose="02020603050405020304" pitchFamily="18" charset="0"/>
                <a:cs typeface="Traditional Arabic" panose="02020603050405020304" pitchFamily="18" charset="-78"/>
              </a:rPr>
              <a:t>مع هذا، فلا أرى أي حرج في أنه من واجب مجلس الأمن – وإن كانت العقوبات الاقتصادية الدولية تتنافى مع روح اتفاقيات جنيف – أن يطبق العقوبات السياسية أو الدبلوماسية أو حتى عسكرية على إسرائيل بدلا من المساعدة والمساهمة في مؤامرة الصمت ضد حقوق الشعب الفلسطيني الذي يمد يده إلى السلام ولكن إسرائيل رافضة له، فآن الأوان للمجتمع الدولي وعلى رأسه الاتحاد الأوروبي والصين للتحرك باتجاه الحل الإنساني الوحيد الذي يمثل المخرج الصحيح لدوامة الحرب والعنف المقيم في المنطقة الشرق أوسطية، وهو تطبيق آليات العمل السلمي الدولي للأزمات، هذا الحل الذي اختبر في أكثر من مكان في العالم من قبل الأمم المتحدة، وعلى رأس هذه الآليات إرسال قوات حفظ السلام تحل محل قوات الاحتلال من أجل حماية الشعب الفلسطيني</a:t>
            </a:r>
            <a:endParaRPr lang="en-US" dirty="0"/>
          </a:p>
        </p:txBody>
      </p:sp>
    </p:spTree>
    <p:extLst>
      <p:ext uri="{BB962C8B-B14F-4D97-AF65-F5344CB8AC3E}">
        <p14:creationId xmlns:p14="http://schemas.microsoft.com/office/powerpoint/2010/main" val="3968639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normAutofit lnSpcReduction="10000"/>
          </a:bodyPr>
          <a:lstStyle/>
          <a:p>
            <a:pPr algn="just" rtl="1"/>
            <a:r>
              <a:rPr lang="ar-SA" sz="3300" dirty="0">
                <a:latin typeface="Arabic Typesetting" panose="03020402040406030203" pitchFamily="66" charset="-78"/>
                <a:cs typeface="Arabic Typesetting" panose="03020402040406030203" pitchFamily="66" charset="-78"/>
              </a:rPr>
              <a:t>أيا كانت مدى الحماية التي كفلت للمدنيين وغير المدنيين في النزاعات المسلحة الدولية (من بينها النزاعات المسلحة في الأقاليم المحتلة) والنزاعات المسلحة غير الدولية بأشكالها المتعددة حاليا، فأنها تبقى بدون قيمة ما لم تعزز بنظام قانوني رقابي ووقائي وتحقيقي وردعي فعال يضمن تطبيقها، خاصة وان تغليب مقتضيات الضرورة الحربية على الاعتبارات الإنسانية ظل ومازال سمة هذه النزاعات المسلحة، مما يؤكد أن هذه القواعد لا تحظى بالاحترام الفعلي غالبا.</a:t>
            </a:r>
            <a:endParaRPr lang="en-US" sz="3300" dirty="0">
              <a:latin typeface="Arabic Typesetting" panose="03020402040406030203" pitchFamily="66" charset="-78"/>
              <a:cs typeface="Arabic Typesetting" panose="03020402040406030203" pitchFamily="66" charset="-78"/>
            </a:endParaRPr>
          </a:p>
          <a:p>
            <a:pPr algn="just" rtl="1"/>
            <a:endParaRPr lang="en-US" sz="33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85213092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DZ" b="1" dirty="0">
                <a:ea typeface="Times New Roman" panose="02020603050405020304" pitchFamily="18" charset="0"/>
                <a:cs typeface="Traditional Arabic" panose="02020603050405020304" pitchFamily="18" charset="-78"/>
              </a:rPr>
              <a:t>محكمتا </a:t>
            </a:r>
            <a:r>
              <a:rPr lang="ar-DZ" b="1" dirty="0" err="1">
                <a:ea typeface="Times New Roman" panose="02020603050405020304" pitchFamily="18" charset="0"/>
                <a:cs typeface="Traditional Arabic" panose="02020603050405020304" pitchFamily="18" charset="-78"/>
              </a:rPr>
              <a:t>نورمبرغ</a:t>
            </a:r>
            <a:r>
              <a:rPr lang="ar-DZ" b="1" dirty="0">
                <a:ea typeface="Times New Roman" panose="02020603050405020304" pitchFamily="18" charset="0"/>
                <a:cs typeface="Traditional Arabic" panose="02020603050405020304" pitchFamily="18" charset="-78"/>
              </a:rPr>
              <a:t> وطوكيو</a:t>
            </a:r>
            <a:endParaRPr lang="en-US" dirty="0"/>
          </a:p>
        </p:txBody>
      </p:sp>
      <p:sp>
        <p:nvSpPr>
          <p:cNvPr id="3" name="عنصر نائب للمحتوى 2"/>
          <p:cNvSpPr>
            <a:spLocks noGrp="1"/>
          </p:cNvSpPr>
          <p:nvPr>
            <p:ph idx="1"/>
          </p:nvPr>
        </p:nvSpPr>
        <p:spPr/>
        <p:txBody>
          <a:bodyPr/>
          <a:lstStyle/>
          <a:p>
            <a:pPr algn="just" rtl="1"/>
            <a:r>
              <a:rPr lang="ar-DZ" dirty="0">
                <a:ea typeface="Times New Roman" panose="02020603050405020304" pitchFamily="18" charset="0"/>
                <a:cs typeface="Traditional Arabic" panose="02020603050405020304" pitchFamily="18" charset="-78"/>
              </a:rPr>
              <a:t>لقد أنشئت محكمة </a:t>
            </a:r>
            <a:r>
              <a:rPr lang="ar-DZ" dirty="0" err="1">
                <a:ea typeface="Times New Roman" panose="02020603050405020304" pitchFamily="18" charset="0"/>
                <a:cs typeface="Traditional Arabic" panose="02020603050405020304" pitchFamily="18" charset="-78"/>
              </a:rPr>
              <a:t>نورمبرغ</a:t>
            </a:r>
            <a:r>
              <a:rPr lang="ar-DZ" dirty="0">
                <a:ea typeface="Times New Roman" panose="02020603050405020304" pitchFamily="18" charset="0"/>
                <a:cs typeface="Traditional Arabic" panose="02020603050405020304" pitchFamily="18" charset="-78"/>
              </a:rPr>
              <a:t> بموجب اتفاقية لندن التي أبرمتها الدول الحليفة غداة الحرب العالمية الثانية بتاريخ 8 /08/1945</a:t>
            </a:r>
            <a:r>
              <a:rPr lang="ar-DZ" dirty="0" smtClean="0">
                <a:ea typeface="Times New Roman" panose="02020603050405020304" pitchFamily="18" charset="0"/>
                <a:cs typeface="Traditional Arabic" panose="02020603050405020304" pitchFamily="18" charset="-78"/>
              </a:rPr>
              <a:t>،</a:t>
            </a:r>
            <a:endParaRPr lang="ar-SA" dirty="0" smtClean="0">
              <a:ea typeface="Times New Roman" panose="02020603050405020304" pitchFamily="18" charset="0"/>
              <a:cs typeface="Traditional Arabic" panose="02020603050405020304" pitchFamily="18" charset="-78"/>
            </a:endParaRPr>
          </a:p>
          <a:p>
            <a:pPr algn="just" rtl="1"/>
            <a:r>
              <a:rPr lang="ar-DZ" dirty="0" smtClean="0">
                <a:ea typeface="Times New Roman" panose="02020603050405020304" pitchFamily="18" charset="0"/>
                <a:cs typeface="Traditional Arabic" panose="02020603050405020304" pitchFamily="18" charset="-78"/>
              </a:rPr>
              <a:t> </a:t>
            </a:r>
            <a:r>
              <a:rPr lang="ar-DZ" dirty="0">
                <a:ea typeface="Times New Roman" panose="02020603050405020304" pitchFamily="18" charset="0"/>
                <a:cs typeface="Traditional Arabic" panose="02020603050405020304" pitchFamily="18" charset="-78"/>
              </a:rPr>
              <a:t>أما محكمة طوكيو فبإعلان صادر عن القائد الأعلى للسلطات المتحالفة في اليابان بتاريخ 9 /01/1946، وذلك لغرض توقيع الجزاء على مجرمي الحرب</a:t>
            </a:r>
            <a:r>
              <a:rPr lang="ar-DZ" dirty="0" smtClean="0">
                <a:ea typeface="Times New Roman" panose="02020603050405020304" pitchFamily="18" charset="0"/>
                <a:cs typeface="Traditional Arabic" panose="02020603050405020304" pitchFamily="18" charset="-78"/>
              </a:rPr>
              <a:t>،</a:t>
            </a:r>
            <a:endParaRPr lang="ar-SA" dirty="0" smtClean="0">
              <a:ea typeface="Times New Roman" panose="02020603050405020304" pitchFamily="18" charset="0"/>
              <a:cs typeface="Traditional Arabic" panose="02020603050405020304" pitchFamily="18" charset="-78"/>
            </a:endParaRPr>
          </a:p>
          <a:p>
            <a:pPr algn="just" rtl="1"/>
            <a:r>
              <a:rPr lang="ar-DZ" dirty="0" smtClean="0">
                <a:ea typeface="Times New Roman" panose="02020603050405020304" pitchFamily="18" charset="0"/>
                <a:cs typeface="Traditional Arabic" panose="02020603050405020304" pitchFamily="18" charset="-78"/>
              </a:rPr>
              <a:t> </a:t>
            </a:r>
            <a:r>
              <a:rPr lang="ar-DZ" dirty="0">
                <a:ea typeface="Times New Roman" panose="02020603050405020304" pitchFamily="18" charset="0"/>
                <a:cs typeface="Traditional Arabic" panose="02020603050405020304" pitchFamily="18" charset="-78"/>
              </a:rPr>
              <a:t>فكانت لهاتين المحكمتين صبغة عسكرية بحته واختصاص محدد من حيث الزمان، وأصدرت هاتان المحكمتان أحكاما وفرضت عقوبات على متهمين بالنسبة لأفعال ارتكبت قبل أن ينـص عليها قانـون " </a:t>
            </a:r>
            <a:r>
              <a:rPr lang="ar-DZ" dirty="0" err="1">
                <a:ea typeface="Times New Roman" panose="02020603050405020304" pitchFamily="18" charset="0"/>
                <a:cs typeface="Traditional Arabic" panose="02020603050405020304" pitchFamily="18" charset="-78"/>
              </a:rPr>
              <a:t>نورمبرغ</a:t>
            </a:r>
            <a:r>
              <a:rPr lang="ar-DZ" dirty="0">
                <a:ea typeface="Times New Roman" panose="02020603050405020304" pitchFamily="18" charset="0"/>
                <a:cs typeface="Traditional Arabic" panose="02020603050405020304" pitchFamily="18" charset="-78"/>
              </a:rPr>
              <a:t> " وبهذا تكون المحكمة قد خرقت أهم المبادئ الأساسية في القانون الدولي وهو مبدأ عدم رجعية القوانين</a:t>
            </a:r>
            <a:endParaRPr lang="en-US" dirty="0"/>
          </a:p>
        </p:txBody>
      </p:sp>
    </p:spTree>
    <p:extLst>
      <p:ext uri="{BB962C8B-B14F-4D97-AF65-F5344CB8AC3E}">
        <p14:creationId xmlns:p14="http://schemas.microsoft.com/office/powerpoint/2010/main" val="34858110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1">
              <a:spcAft>
                <a:spcPts val="0"/>
              </a:spcAft>
            </a:pPr>
            <a:r>
              <a:rPr lang="ar-DZ" dirty="0">
                <a:latin typeface="Times New Roman" panose="02020603050405020304" pitchFamily="18" charset="0"/>
                <a:ea typeface="Times New Roman" panose="02020603050405020304" pitchFamily="18" charset="0"/>
                <a:cs typeface="Traditional Arabic" panose="02020603050405020304" pitchFamily="18" charset="-78"/>
              </a:rPr>
              <a:t>ولكن بحق عدتْ هاتين المحكمتين تقدماً ملموساً نحو قضاء جنائي دولي جسد فعلا على أرض الواقع، حتى وإن كانت المحكمتان انعكاساً لعدالة المنتصر وتطبيقاً لقانون الغالب لا القانون الدولي، </a:t>
            </a:r>
            <a:endParaRPr lang="ar-SA"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algn="just" rtl="1">
              <a:spcAft>
                <a:spcPts val="0"/>
              </a:spcAft>
            </a:pPr>
            <a:r>
              <a:rPr lang="ar-DZ" dirty="0" smtClean="0">
                <a:latin typeface="Times New Roman" panose="02020603050405020304" pitchFamily="18" charset="0"/>
                <a:ea typeface="Times New Roman" panose="02020603050405020304" pitchFamily="18" charset="0"/>
                <a:cs typeface="Traditional Arabic" panose="02020603050405020304" pitchFamily="18" charset="-78"/>
              </a:rPr>
              <a:t>أي </a:t>
            </a:r>
            <a:r>
              <a:rPr lang="ar-DZ" dirty="0">
                <a:latin typeface="Times New Roman" panose="02020603050405020304" pitchFamily="18" charset="0"/>
                <a:ea typeface="Times New Roman" panose="02020603050405020304" pitchFamily="18" charset="0"/>
                <a:cs typeface="Traditional Arabic" panose="02020603050405020304" pitchFamily="18" charset="-78"/>
              </a:rPr>
              <a:t>أن هاتين المحكمتين – </a:t>
            </a:r>
            <a:r>
              <a:rPr lang="ar-DZ" dirty="0" err="1">
                <a:latin typeface="Times New Roman" panose="02020603050405020304" pitchFamily="18" charset="0"/>
                <a:ea typeface="Times New Roman" panose="02020603050405020304" pitchFamily="18" charset="0"/>
                <a:cs typeface="Traditional Arabic" panose="02020603050405020304" pitchFamily="18" charset="-78"/>
              </a:rPr>
              <a:t>نورمبرغ</a:t>
            </a:r>
            <a:r>
              <a:rPr lang="ar-DZ" dirty="0">
                <a:latin typeface="Times New Roman" panose="02020603050405020304" pitchFamily="18" charset="0"/>
                <a:ea typeface="Times New Roman" panose="02020603050405020304" pitchFamily="18" charset="0"/>
                <a:cs typeface="Traditional Arabic" panose="02020603050405020304" pitchFamily="18" charset="-78"/>
              </a:rPr>
              <a:t> وطوكيو – ذات طابع ظرفي مسيس</a:t>
            </a:r>
            <a:r>
              <a:rPr lang="ar-SA" dirty="0">
                <a:latin typeface="Times New Roman" panose="02020603050405020304" pitchFamily="18" charset="0"/>
                <a:ea typeface="Times New Roman" panose="02020603050405020304" pitchFamily="18" charset="0"/>
                <a:cs typeface="Traditional Arabic" panose="02020603050405020304" pitchFamily="18" charset="-78"/>
              </a:rPr>
              <a:t>،</a:t>
            </a:r>
            <a:r>
              <a:rPr lang="ar-DZ" dirty="0">
                <a:latin typeface="Times New Roman" panose="02020603050405020304" pitchFamily="18" charset="0"/>
                <a:ea typeface="Times New Roman" panose="02020603050405020304" pitchFamily="18" charset="0"/>
                <a:cs typeface="Traditional Arabic" panose="02020603050405020304" pitchFamily="18" charset="-78"/>
              </a:rPr>
              <a:t>إلا أنهما حققتا الكثير من نقاط النجاح خصوصاً في حماية المدنيين في الأقاليم المحتلة من خلال الطابع الردعي لأحكامها، وفيما يلي سوف ندرسهما كل واحدة على حده.</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endParaRPr lang="en-US" dirty="0"/>
          </a:p>
        </p:txBody>
      </p:sp>
    </p:spTree>
    <p:extLst>
      <p:ext uri="{BB962C8B-B14F-4D97-AF65-F5344CB8AC3E}">
        <p14:creationId xmlns:p14="http://schemas.microsoft.com/office/powerpoint/2010/main" val="55349765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DZ" b="1" dirty="0"/>
              <a:t>محكمة </a:t>
            </a:r>
            <a:r>
              <a:rPr lang="ar-DZ" b="1" dirty="0" err="1"/>
              <a:t>نورمبرغ</a:t>
            </a:r>
            <a:r>
              <a:rPr lang="en-US" dirty="0"/>
              <a:t/>
            </a:r>
            <a:br>
              <a:rPr lang="en-US" dirty="0"/>
            </a:br>
            <a:endParaRPr lang="en-US" dirty="0"/>
          </a:p>
        </p:txBody>
      </p:sp>
      <p:sp>
        <p:nvSpPr>
          <p:cNvPr id="3" name="عنصر نائب للمحتوى 2"/>
          <p:cNvSpPr>
            <a:spLocks noGrp="1"/>
          </p:cNvSpPr>
          <p:nvPr>
            <p:ph idx="1"/>
          </p:nvPr>
        </p:nvSpPr>
        <p:spPr/>
        <p:txBody>
          <a:bodyPr/>
          <a:lstStyle/>
          <a:p>
            <a:pPr algn="just" rtl="1"/>
            <a:r>
              <a:rPr lang="ar-DZ" dirty="0">
                <a:ea typeface="Times New Roman" panose="02020603050405020304" pitchFamily="18" charset="0"/>
                <a:cs typeface="Traditional Arabic" panose="02020603050405020304" pitchFamily="18" charset="-78"/>
              </a:rPr>
              <a:t>تشكلت محكمة </a:t>
            </a:r>
            <a:r>
              <a:rPr lang="ar-DZ" dirty="0" err="1">
                <a:ea typeface="Times New Roman" panose="02020603050405020304" pitchFamily="18" charset="0"/>
                <a:cs typeface="Traditional Arabic" panose="02020603050405020304" pitchFamily="18" charset="-78"/>
              </a:rPr>
              <a:t>نورمبرغ</a:t>
            </a:r>
            <a:r>
              <a:rPr lang="ar-DZ" dirty="0">
                <a:ea typeface="Times New Roman" panose="02020603050405020304" pitchFamily="18" charset="0"/>
                <a:cs typeface="Traditional Arabic" panose="02020603050405020304" pitchFamily="18" charset="-78"/>
              </a:rPr>
              <a:t> غداة الحرب العالمية الثانية، لمتابعة ومحاكمة مجرمي الحرب النازيين وذلك بالاستفادة من اتفاقية لندن الموقعة بين الولايات المتحدة الأمريكية والاتحاد السوفيتي وفرنسا وبريطانيا، </a:t>
            </a:r>
            <a:endParaRPr lang="ar-SA" dirty="0" smtClean="0">
              <a:ea typeface="Times New Roman" panose="02020603050405020304" pitchFamily="18" charset="0"/>
              <a:cs typeface="Traditional Arabic" panose="02020603050405020304" pitchFamily="18" charset="-78"/>
            </a:endParaRPr>
          </a:p>
          <a:p>
            <a:pPr algn="just" rtl="1"/>
            <a:r>
              <a:rPr lang="ar-DZ" dirty="0" smtClean="0">
                <a:ea typeface="Times New Roman" panose="02020603050405020304" pitchFamily="18" charset="0"/>
                <a:cs typeface="Traditional Arabic" panose="02020603050405020304" pitchFamily="18" charset="-78"/>
              </a:rPr>
              <a:t>فبموجب </a:t>
            </a:r>
            <a:r>
              <a:rPr lang="ar-DZ" dirty="0">
                <a:ea typeface="Times New Roman" panose="02020603050405020304" pitchFamily="18" charset="0"/>
                <a:cs typeface="Traditional Arabic" panose="02020603050405020304" pitchFamily="18" charset="-78"/>
              </a:rPr>
              <a:t>البند الثاني من اتفاقية لندن وضعت لائحة المحكمة العسكرية أي نظامها القانوني الذي يحتوي على ثلاثين مادة مقسمة على سبعة أبواب، تخص تشكيل المحكمة واختصاصها وإجراءاتها وضمانات المتهمين أمامها، وسلطاتها وإدارتها، وكل ما يتعلق بأحكامها ومصاريفها</a:t>
            </a:r>
            <a:endParaRPr lang="en-US" dirty="0"/>
          </a:p>
        </p:txBody>
      </p:sp>
    </p:spTree>
    <p:extLst>
      <p:ext uri="{BB962C8B-B14F-4D97-AF65-F5344CB8AC3E}">
        <p14:creationId xmlns:p14="http://schemas.microsoft.com/office/powerpoint/2010/main" val="11915169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Autofit/>
          </a:bodyPr>
          <a:lstStyle/>
          <a:p>
            <a:pPr algn="just" rtl="1"/>
            <a:r>
              <a:rPr lang="ar-SA" sz="3300" dirty="0">
                <a:ea typeface="Times New Roman" panose="02020603050405020304" pitchFamily="18" charset="0"/>
                <a:cs typeface="Traditional Arabic" panose="02020603050405020304" pitchFamily="18" charset="-78"/>
              </a:rPr>
              <a:t>و</a:t>
            </a:r>
            <a:r>
              <a:rPr lang="ar-DZ" sz="3300" dirty="0">
                <a:ea typeface="Times New Roman" panose="02020603050405020304" pitchFamily="18" charset="0"/>
                <a:cs typeface="Traditional Arabic" panose="02020603050405020304" pitchFamily="18" charset="-78"/>
              </a:rPr>
              <a:t>تشكل المحكمة من أربعة قضاة أصليين يمثل كل واحد منهم دولة من الدولة الأربع التي أبرمت اتفاقية لندن، ولكل قاض من هؤلاء القضاة نائب له يمكن أن يحل محله في حالة مرضه أو عند تعذر قيامه بالعمل، ويختار أعضاء المحكمة من بينهم رئيس المحكمة بالانتخاب، وتصدر قرارات المحكمة بأغلبية الأصوات وفي حالة تعادل الأصوات ترجح الجهة التي معها الرئيس</a:t>
            </a:r>
            <a:endParaRPr lang="en-US" sz="3300" dirty="0"/>
          </a:p>
        </p:txBody>
      </p:sp>
    </p:spTree>
    <p:extLst>
      <p:ext uri="{BB962C8B-B14F-4D97-AF65-F5344CB8AC3E}">
        <p14:creationId xmlns:p14="http://schemas.microsoft.com/office/powerpoint/2010/main" val="133346556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1">
              <a:spcAft>
                <a:spcPts val="0"/>
              </a:spcAft>
            </a:pPr>
            <a:r>
              <a:rPr lang="ar-DZ" dirty="0">
                <a:latin typeface="Times New Roman" panose="02020603050405020304" pitchFamily="18" charset="0"/>
                <a:ea typeface="Times New Roman" panose="02020603050405020304" pitchFamily="18" charset="0"/>
                <a:cs typeface="Traditional Arabic" panose="02020603050405020304" pitchFamily="18" charset="-78"/>
              </a:rPr>
              <a:t>أما من حيث اختصاص محكمة </a:t>
            </a:r>
            <a:r>
              <a:rPr lang="ar-DZ" dirty="0" err="1">
                <a:latin typeface="Times New Roman" panose="02020603050405020304" pitchFamily="18" charset="0"/>
                <a:ea typeface="Times New Roman" panose="02020603050405020304" pitchFamily="18" charset="0"/>
                <a:cs typeface="Traditional Arabic" panose="02020603050405020304" pitchFamily="18" charset="-78"/>
              </a:rPr>
              <a:t>نورمبرغ</a:t>
            </a:r>
            <a:r>
              <a:rPr lang="ar-DZ" dirty="0">
                <a:latin typeface="Times New Roman" panose="02020603050405020304" pitchFamily="18" charset="0"/>
                <a:ea typeface="Times New Roman" panose="02020603050405020304" pitchFamily="18" charset="0"/>
                <a:cs typeface="Traditional Arabic" panose="02020603050405020304" pitchFamily="18" charset="-78"/>
              </a:rPr>
              <a:t> فقد أنشئت لمحاكمة كبار مجرمي الحرب لدول المحور الأوروبي الذين ارتكبوا بصفتهم الفردية أو كأعضاء في منظمات نازية</a:t>
            </a:r>
            <a:r>
              <a:rPr lang="ar-SA" dirty="0">
                <a:latin typeface="Times New Roman" panose="02020603050405020304" pitchFamily="18" charset="0"/>
                <a:ea typeface="Times New Roman" panose="02020603050405020304" pitchFamily="18" charset="0"/>
                <a:cs typeface="Traditional Arabic" panose="02020603050405020304" pitchFamily="18" charset="-78"/>
              </a:rPr>
              <a:t>، </a:t>
            </a:r>
            <a:r>
              <a:rPr lang="ar-DZ" dirty="0">
                <a:latin typeface="Times New Roman" panose="02020603050405020304" pitchFamily="18" charset="0"/>
                <a:ea typeface="Times New Roman" panose="02020603050405020304" pitchFamily="18" charset="0"/>
                <a:cs typeface="Traditional Arabic" panose="02020603050405020304" pitchFamily="18" charset="-78"/>
              </a:rPr>
              <a:t>أحد الأفعال المنصوص عليها في المادة السادسة من النظام القانوني الأساسي لمحكمة </a:t>
            </a:r>
            <a:r>
              <a:rPr lang="ar-DZ" dirty="0" err="1">
                <a:latin typeface="Times New Roman" panose="02020603050405020304" pitchFamily="18" charset="0"/>
                <a:ea typeface="Times New Roman" panose="02020603050405020304" pitchFamily="18" charset="0"/>
                <a:cs typeface="Traditional Arabic" panose="02020603050405020304" pitchFamily="18" charset="-78"/>
              </a:rPr>
              <a:t>نورمبرغ</a:t>
            </a:r>
            <a:r>
              <a:rPr lang="ar-DZ" dirty="0">
                <a:latin typeface="Times New Roman" panose="02020603050405020304" pitchFamily="18" charset="0"/>
                <a:ea typeface="Times New Roman" panose="02020603050405020304" pitchFamily="18" charset="0"/>
                <a:cs typeface="Traditional Arabic" panose="02020603050405020304" pitchFamily="18" charset="-78"/>
              </a:rPr>
              <a:t>، وهذه الأفعال هي:</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rtl="1">
              <a:spcAft>
                <a:spcPts val="0"/>
              </a:spcAft>
              <a:buFont typeface="+mj-cs"/>
              <a:buAutoNum type="arabic2Minus"/>
              <a:tabLst>
                <a:tab pos="660400" algn="l"/>
              </a:tabLst>
            </a:pPr>
            <a:r>
              <a:rPr lang="ar-DZ" b="1" dirty="0">
                <a:latin typeface="Times New Roman" panose="02020603050405020304" pitchFamily="18" charset="0"/>
                <a:ea typeface="Times New Roman" panose="02020603050405020304" pitchFamily="18" charset="0"/>
                <a:cs typeface="Traditional Arabic" panose="02020603050405020304" pitchFamily="18" charset="-78"/>
              </a:rPr>
              <a:t>الجرائم ضد السلام:</a:t>
            </a:r>
            <a:r>
              <a:rPr lang="ar-DZ" dirty="0">
                <a:latin typeface="Times New Roman" panose="02020603050405020304" pitchFamily="18" charset="0"/>
                <a:ea typeface="Times New Roman" panose="02020603050405020304" pitchFamily="18" charset="0"/>
                <a:cs typeface="Traditional Arabic" panose="02020603050405020304" pitchFamily="18" charset="-78"/>
              </a:rPr>
              <a:t> وهي عبارة عن كل فعل أو المساهمة فيه قصد التخطيط أو التدبير أو متابعة حرب اعتداء أو حرب مخالفة للمعاهدات، فيها جريمة العدوان.</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spcAft>
                <a:spcPts val="0"/>
              </a:spcAft>
            </a:pPr>
            <a:r>
              <a:rPr lang="ar-DZ" sz="1200" dirty="0">
                <a:latin typeface="Simplified Arabic" panose="02020603050405020304" pitchFamily="18" charset="-78"/>
                <a:ea typeface="Times New Roman" panose="02020603050405020304" pitchFamily="18" charset="0"/>
                <a:cs typeface="Simplified Arabic" panose="02020603050405020304" pitchFamily="18" charset="-78"/>
              </a:rPr>
              <a:t>-</a:t>
            </a:r>
            <a:r>
              <a:rPr lang="ar-DZ" sz="1800" dirty="0">
                <a:latin typeface="Times New Roman" panose="02020603050405020304" pitchFamily="18" charset="0"/>
                <a:ea typeface="Times New Roman" panose="02020603050405020304" pitchFamily="18" charset="0"/>
                <a:cs typeface="Traditional Arabic" panose="02020603050405020304" pitchFamily="18" charset="-78"/>
              </a:rPr>
              <a:t> د. عبد الله سليمان </a:t>
            </a:r>
            <a:r>
              <a:rPr lang="ar-DZ" sz="1800" dirty="0" err="1">
                <a:latin typeface="Times New Roman" panose="02020603050405020304" pitchFamily="18" charset="0"/>
                <a:ea typeface="Times New Roman" panose="02020603050405020304" pitchFamily="18" charset="0"/>
                <a:cs typeface="Traditional Arabic" panose="02020603050405020304" pitchFamily="18" charset="-78"/>
              </a:rPr>
              <a:t>سليمان</a:t>
            </a:r>
            <a:r>
              <a:rPr lang="ar-DZ" sz="1800" dirty="0">
                <a:latin typeface="Times New Roman" panose="02020603050405020304" pitchFamily="18" charset="0"/>
                <a:ea typeface="Times New Roman" panose="02020603050405020304" pitchFamily="18" charset="0"/>
                <a:cs typeface="Traditional Arabic" panose="02020603050405020304" pitchFamily="18" charset="-78"/>
              </a:rPr>
              <a:t>، </a:t>
            </a:r>
            <a:r>
              <a:rPr lang="ar-DZ" sz="1800" b="1" dirty="0">
                <a:latin typeface="Times New Roman" panose="02020603050405020304" pitchFamily="18" charset="0"/>
                <a:ea typeface="Times New Roman" panose="02020603050405020304" pitchFamily="18" charset="0"/>
                <a:cs typeface="Traditional Arabic" panose="02020603050405020304" pitchFamily="18" charset="-78"/>
              </a:rPr>
              <a:t>المقدمات الأساسية في القانون الدولي الجنائي. </a:t>
            </a:r>
            <a:r>
              <a:rPr lang="ar-DZ" sz="1800" dirty="0">
                <a:latin typeface="Times New Roman" panose="02020603050405020304" pitchFamily="18" charset="0"/>
                <a:ea typeface="Times New Roman" panose="02020603050405020304" pitchFamily="18" charset="0"/>
                <a:cs typeface="Traditional Arabic" panose="02020603050405020304" pitchFamily="18" charset="-78"/>
              </a:rPr>
              <a:t>ديوان المطبوعات الجامعية، الجزائر، 1992، ص.63.</a:t>
            </a:r>
            <a:endParaRPr lang="en-US" sz="1200" b="1" dirty="0">
              <a:latin typeface="Times New Roman" panose="02020603050405020304" pitchFamily="18" charset="0"/>
              <a:ea typeface="Times New Roman" panose="02020603050405020304" pitchFamily="18" charset="0"/>
              <a:cs typeface="Simplified Arabic" panose="02020603050405020304" pitchFamily="18" charset="-78"/>
            </a:endParaRPr>
          </a:p>
          <a:p>
            <a:pPr algn="just"/>
            <a:endParaRPr lang="en-US" dirty="0"/>
          </a:p>
        </p:txBody>
      </p:sp>
    </p:spTree>
    <p:extLst>
      <p:ext uri="{BB962C8B-B14F-4D97-AF65-F5344CB8AC3E}">
        <p14:creationId xmlns:p14="http://schemas.microsoft.com/office/powerpoint/2010/main" val="367176774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lnSpcReduction="10000"/>
          </a:bodyPr>
          <a:lstStyle/>
          <a:p>
            <a:pPr marL="342900" lvl="0" indent="-342900" algn="just" rtl="1">
              <a:spcAft>
                <a:spcPts val="0"/>
              </a:spcAft>
              <a:buFont typeface="+mj-cs"/>
              <a:buAutoNum type="arabic2Minus"/>
              <a:tabLst>
                <a:tab pos="660400" algn="l"/>
              </a:tabLst>
            </a:pPr>
            <a:r>
              <a:rPr lang="ar-SA" dirty="0" smtClean="0">
                <a:latin typeface="Times New Roman" panose="02020603050405020304" pitchFamily="18" charset="0"/>
                <a:ea typeface="Times New Roman" panose="02020603050405020304" pitchFamily="18" charset="0"/>
                <a:cs typeface="Traditional Arabic" panose="02020603050405020304" pitchFamily="18" charset="-78"/>
              </a:rPr>
              <a:t> </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rtl="1">
              <a:spcAft>
                <a:spcPts val="0"/>
              </a:spcAft>
              <a:buFont typeface="+mj-cs"/>
              <a:buAutoNum type="arabic2Minus"/>
              <a:tabLst>
                <a:tab pos="660400" algn="l"/>
              </a:tabLst>
            </a:pPr>
            <a:r>
              <a:rPr lang="ar-DZ" b="1" dirty="0">
                <a:latin typeface="Times New Roman" panose="02020603050405020304" pitchFamily="18" charset="0"/>
                <a:ea typeface="Times New Roman" panose="02020603050405020304" pitchFamily="18" charset="0"/>
                <a:cs typeface="Traditional Arabic" panose="02020603050405020304" pitchFamily="18" charset="-78"/>
              </a:rPr>
              <a:t>جرائم الحرب</a:t>
            </a:r>
            <a:r>
              <a:rPr lang="ar-DZ" dirty="0">
                <a:latin typeface="Times New Roman" panose="02020603050405020304" pitchFamily="18" charset="0"/>
                <a:ea typeface="Times New Roman" panose="02020603050405020304" pitchFamily="18" charset="0"/>
                <a:cs typeface="Traditional Arabic" panose="02020603050405020304" pitchFamily="18" charset="-78"/>
              </a:rPr>
              <a:t>: وهي مخالفة قوانين وعادات الحرب وتشمل على سبيل المثال القتل والمعاملات السيئة كترحيل السكان المدنيين بالأراضي المحتلة وإجبارهم على القيام بالأعمال الشاقة أو أي هدف آخر، وقتل أسرى الحرب وإعدام الرهائن ونهب الأموال العامة والخاصة وهدم المدن والقرى دون مبرر تقتضيه الضرورة </a:t>
            </a:r>
            <a:r>
              <a:rPr lang="ar-DZ" dirty="0" smtClean="0">
                <a:latin typeface="Times New Roman" panose="02020603050405020304" pitchFamily="18" charset="0"/>
                <a:ea typeface="Times New Roman" panose="02020603050405020304" pitchFamily="18" charset="0"/>
                <a:cs typeface="Traditional Arabic" panose="02020603050405020304" pitchFamily="18" charset="-78"/>
              </a:rPr>
              <a:t>العسكرية</a:t>
            </a:r>
            <a:endParaRPr lang="ar-SA" dirty="0">
              <a:latin typeface="Times New Roman" panose="02020603050405020304" pitchFamily="18" charset="0"/>
              <a:ea typeface="Times New Roman" panose="02020603050405020304" pitchFamily="18" charset="0"/>
              <a:cs typeface="Traditional Arabic" panose="02020603050405020304" pitchFamily="18" charset="-78"/>
            </a:endParaRPr>
          </a:p>
          <a:p>
            <a:pPr marL="342900" lvl="0" indent="-342900" algn="just" rtl="1">
              <a:spcAft>
                <a:spcPts val="0"/>
              </a:spcAft>
              <a:buFont typeface="+mj-cs"/>
              <a:buAutoNum type="arabic2Minus"/>
              <a:tabLst>
                <a:tab pos="660400" algn="l"/>
              </a:tabLst>
            </a:pPr>
            <a:r>
              <a:rPr lang="ar-DZ" b="1" dirty="0" smtClean="0">
                <a:ea typeface="Times New Roman" panose="02020603050405020304" pitchFamily="18" charset="0"/>
                <a:cs typeface="Traditional Arabic" panose="02020603050405020304" pitchFamily="18" charset="-78"/>
              </a:rPr>
              <a:t>الجرائم </a:t>
            </a:r>
            <a:r>
              <a:rPr lang="ar-DZ" b="1" dirty="0">
                <a:ea typeface="Times New Roman" panose="02020603050405020304" pitchFamily="18" charset="0"/>
                <a:cs typeface="Traditional Arabic" panose="02020603050405020304" pitchFamily="18" charset="-78"/>
              </a:rPr>
              <a:t>ضد الإنسانية</a:t>
            </a:r>
            <a:r>
              <a:rPr lang="ar-DZ" dirty="0">
                <a:ea typeface="Times New Roman" panose="02020603050405020304" pitchFamily="18" charset="0"/>
                <a:cs typeface="Traditional Arabic" panose="02020603050405020304" pitchFamily="18" charset="-78"/>
              </a:rPr>
              <a:t>: وهي عبارة عن الأعمال غير الإنسانية التي ترتكب ضد السكان المدنيين قبل وأثناء الحرب فيستفاد من هذا القول أن هذه الجرائم ترتكب في زمن السلم والحرب على السواء، ولا ينظر حسب قانون </a:t>
            </a:r>
            <a:r>
              <a:rPr lang="ar-DZ" dirty="0" err="1">
                <a:ea typeface="Times New Roman" panose="02020603050405020304" pitchFamily="18" charset="0"/>
                <a:cs typeface="Traditional Arabic" panose="02020603050405020304" pitchFamily="18" charset="-78"/>
              </a:rPr>
              <a:t>نورمبرغ</a:t>
            </a:r>
            <a:r>
              <a:rPr lang="ar-DZ" dirty="0">
                <a:ea typeface="Times New Roman" panose="02020603050405020304" pitchFamily="18" charset="0"/>
                <a:cs typeface="Traditional Arabic" panose="02020603050405020304" pitchFamily="18" charset="-78"/>
              </a:rPr>
              <a:t> في هذه الجرائم إلا إذا كانت لها صلة بجرائم </a:t>
            </a:r>
            <a:r>
              <a:rPr lang="ar-DZ" dirty="0" smtClean="0">
                <a:ea typeface="Times New Roman" panose="02020603050405020304" pitchFamily="18" charset="0"/>
                <a:cs typeface="Traditional Arabic" panose="02020603050405020304" pitchFamily="18" charset="-78"/>
              </a:rPr>
              <a:t>الحرب</a:t>
            </a:r>
            <a:endParaRPr lang="en-US" sz="1200" b="1" dirty="0">
              <a:latin typeface="Times New Roman" panose="02020603050405020304" pitchFamily="18" charset="0"/>
              <a:ea typeface="Times New Roman" panose="02020603050405020304" pitchFamily="18" charset="0"/>
              <a:cs typeface="Simplified Arabic" panose="02020603050405020304" pitchFamily="18" charset="-78"/>
            </a:endParaRPr>
          </a:p>
          <a:p>
            <a:endParaRPr lang="en-US" dirty="0"/>
          </a:p>
        </p:txBody>
      </p:sp>
    </p:spTree>
    <p:extLst>
      <p:ext uri="{BB962C8B-B14F-4D97-AF65-F5344CB8AC3E}">
        <p14:creationId xmlns:p14="http://schemas.microsoft.com/office/powerpoint/2010/main" val="277694411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lnSpcReduction="10000"/>
          </a:bodyPr>
          <a:lstStyle/>
          <a:p>
            <a:pPr algn="r" rtl="1">
              <a:spcAft>
                <a:spcPts val="0"/>
              </a:spcAft>
            </a:pPr>
            <a:r>
              <a:rPr lang="ar-SA" dirty="0">
                <a:ea typeface="Times New Roman" panose="02020603050405020304" pitchFamily="18" charset="0"/>
                <a:cs typeface="Traditional Arabic" panose="02020603050405020304" pitchFamily="18" charset="-78"/>
              </a:rPr>
              <a:t>و</a:t>
            </a:r>
            <a:r>
              <a:rPr lang="ar-DZ" dirty="0">
                <a:ea typeface="Times New Roman" panose="02020603050405020304" pitchFamily="18" charset="0"/>
                <a:cs typeface="Traditional Arabic" panose="02020603050405020304" pitchFamily="18" charset="-78"/>
              </a:rPr>
              <a:t>أما عن هيئة الادعاء العام والتحقيق فأشارت المادة 15 من لائحة محكمة </a:t>
            </a:r>
            <a:r>
              <a:rPr lang="ar-DZ" dirty="0" err="1">
                <a:ea typeface="Times New Roman" panose="02020603050405020304" pitchFamily="18" charset="0"/>
                <a:cs typeface="Traditional Arabic" panose="02020603050405020304" pitchFamily="18" charset="-78"/>
              </a:rPr>
              <a:t>نورمبرغ</a:t>
            </a:r>
            <a:r>
              <a:rPr lang="ar-DZ" dirty="0">
                <a:ea typeface="Times New Roman" panose="02020603050405020304" pitchFamily="18" charset="0"/>
                <a:cs typeface="Traditional Arabic" panose="02020603050405020304" pitchFamily="18" charset="-78"/>
              </a:rPr>
              <a:t> إلى وجوب تعيين لجنة تحقيق مكونة من أربعة أعضاء واحد من كل دولة موقعة على اتفاقية لندن، يكون اختصاصها في البحث عن الأدلة وجمعها وتقديمها وإعداد تقرير الاتهام واستجواب المتهمين وسماع الشهود وللمحكمة سلطة تقديرية واسعة في تقرير الأدلة وفحصها وقبولها أو رفضها بدون التمسك بالقواعد الشكلية الخاصة بقبول مواد الإثبات</a:t>
            </a:r>
            <a:r>
              <a:rPr lang="ar-SA" dirty="0">
                <a:ea typeface="Times New Roman" panose="02020603050405020304" pitchFamily="18" charset="0"/>
                <a:cs typeface="Traditional Arabic" panose="02020603050405020304" pitchFamily="18" charset="-78"/>
              </a:rPr>
              <a:t>، </a:t>
            </a:r>
            <a:r>
              <a:rPr lang="ar-DZ" dirty="0">
                <a:ea typeface="Times New Roman" panose="02020603050405020304" pitchFamily="18" charset="0"/>
                <a:cs typeface="Traditional Arabic" panose="02020603050405020304" pitchFamily="18" charset="-78"/>
              </a:rPr>
              <a:t>وعليه ابتدأت المحاكمة في 20 أكتوبر 1945 واستمرت حتى 31 أوت 1946 وأصدرت أحكام بالإعدام بحق 12 متهماً أما الآخرون حكمت عليهم بأحكام متفرقة بين السجن المؤبد والمؤقت والحبس ومنحت البراءة لثلاثة من المتهمين، إضافة إلى إصباغ الصبغة الإجرامية على أربعة منظمات (</a:t>
            </a:r>
            <a:r>
              <a:rPr lang="ar-DZ" b="1" dirty="0">
                <a:ea typeface="Times New Roman" panose="02020603050405020304" pitchFamily="18" charset="0"/>
                <a:cs typeface="Traditional Arabic" panose="02020603050405020304" pitchFamily="18" charset="-78"/>
              </a:rPr>
              <a:t>أشخاص</a:t>
            </a:r>
            <a:r>
              <a:rPr lang="ar-DZ" dirty="0">
                <a:ea typeface="Times New Roman" panose="02020603050405020304" pitchFamily="18" charset="0"/>
                <a:cs typeface="Traditional Arabic" panose="02020603050405020304" pitchFamily="18" charset="-78"/>
              </a:rPr>
              <a:t> </a:t>
            </a:r>
            <a:r>
              <a:rPr lang="ar-DZ" b="1" dirty="0">
                <a:ea typeface="Times New Roman" panose="02020603050405020304" pitchFamily="18" charset="0"/>
                <a:cs typeface="Traditional Arabic" panose="02020603050405020304" pitchFamily="18" charset="-78"/>
              </a:rPr>
              <a:t>اعتبارية</a:t>
            </a:r>
            <a:r>
              <a:rPr lang="ar-DZ" dirty="0">
                <a:ea typeface="Times New Roman" panose="02020603050405020304" pitchFamily="18" charset="0"/>
                <a:cs typeface="Traditional Arabic" panose="02020603050405020304" pitchFamily="18" charset="-78"/>
              </a:rPr>
              <a:t>) قدمت </a:t>
            </a:r>
            <a:r>
              <a:rPr lang="ar-DZ" dirty="0" smtClean="0">
                <a:ea typeface="Times New Roman" panose="02020603050405020304" pitchFamily="18" charset="0"/>
                <a:cs typeface="Traditional Arabic" panose="02020603050405020304" pitchFamily="18" charset="-78"/>
              </a:rPr>
              <a:t>للمحاكمة</a:t>
            </a:r>
            <a:endParaRPr lang="en-US" dirty="0"/>
          </a:p>
        </p:txBody>
      </p:sp>
    </p:spTree>
    <p:extLst>
      <p:ext uri="{BB962C8B-B14F-4D97-AF65-F5344CB8AC3E}">
        <p14:creationId xmlns:p14="http://schemas.microsoft.com/office/powerpoint/2010/main" val="198638770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DZ" b="1" dirty="0"/>
              <a:t>محكمة طوكيو</a:t>
            </a:r>
            <a:endParaRPr lang="en-US" dirty="0"/>
          </a:p>
        </p:txBody>
      </p:sp>
      <p:sp>
        <p:nvSpPr>
          <p:cNvPr id="3" name="عنصر نائب للمحتوى 2"/>
          <p:cNvSpPr>
            <a:spLocks noGrp="1"/>
          </p:cNvSpPr>
          <p:nvPr>
            <p:ph idx="1"/>
          </p:nvPr>
        </p:nvSpPr>
        <p:spPr/>
        <p:txBody>
          <a:bodyPr>
            <a:normAutofit/>
          </a:bodyPr>
          <a:lstStyle/>
          <a:p>
            <a:pPr algn="r" rtl="1">
              <a:spcAft>
                <a:spcPts val="0"/>
              </a:spcAft>
            </a:pPr>
            <a:r>
              <a:rPr lang="ar-DZ" dirty="0">
                <a:ea typeface="Times New Roman" panose="02020603050405020304" pitchFamily="18" charset="0"/>
                <a:cs typeface="Traditional Arabic" panose="02020603050405020304" pitchFamily="18" charset="-78"/>
              </a:rPr>
              <a:t>إثر توقيع اليابان على وثيقة استسلامها بتاريخ 02 سبتمبر 1945، أصدر القائد الأعلى للسلطات المتحالفة في اليابان الجنرال الأمريكي " </a:t>
            </a:r>
            <a:r>
              <a:rPr lang="ar-DZ" b="1" dirty="0">
                <a:ea typeface="Times New Roman" panose="02020603050405020304" pitchFamily="18" charset="0"/>
                <a:cs typeface="Traditional Arabic" panose="02020603050405020304" pitchFamily="18" charset="-78"/>
              </a:rPr>
              <a:t>ماك </a:t>
            </a:r>
            <a:r>
              <a:rPr lang="ar-DZ" b="1" dirty="0" err="1">
                <a:ea typeface="Times New Roman" panose="02020603050405020304" pitchFamily="18" charset="0"/>
                <a:cs typeface="Traditional Arabic" panose="02020603050405020304" pitchFamily="18" charset="-78"/>
              </a:rPr>
              <a:t>أرثر</a:t>
            </a:r>
            <a:r>
              <a:rPr lang="ar-DZ" b="1" dirty="0">
                <a:ea typeface="Times New Roman" panose="02020603050405020304" pitchFamily="18" charset="0"/>
                <a:cs typeface="Traditional Arabic" panose="02020603050405020304" pitchFamily="18" charset="-78"/>
              </a:rPr>
              <a:t>" </a:t>
            </a:r>
            <a:r>
              <a:rPr lang="ar-DZ" dirty="0">
                <a:ea typeface="Times New Roman" panose="02020603050405020304" pitchFamily="18" charset="0"/>
                <a:cs typeface="Traditional Arabic" panose="02020603050405020304" pitchFamily="18" charset="-78"/>
              </a:rPr>
              <a:t>إعلانا خاصا بإنشاء محكمة عسكرية دولية للشرق الأقصى</a:t>
            </a:r>
            <a:r>
              <a:rPr lang="ar-DZ" dirty="0" smtClean="0">
                <a:ea typeface="Times New Roman" panose="02020603050405020304" pitchFamily="18" charset="0"/>
                <a:cs typeface="Traditional Arabic" panose="02020603050405020304" pitchFamily="18" charset="-78"/>
              </a:rPr>
              <a:t>،</a:t>
            </a:r>
            <a:endParaRPr lang="ar-SA" dirty="0" smtClean="0">
              <a:ea typeface="Times New Roman" panose="02020603050405020304" pitchFamily="18" charset="0"/>
              <a:cs typeface="Traditional Arabic" panose="02020603050405020304" pitchFamily="18" charset="-78"/>
            </a:endParaRPr>
          </a:p>
          <a:p>
            <a:pPr algn="r" rtl="1">
              <a:spcAft>
                <a:spcPts val="0"/>
              </a:spcAft>
            </a:pPr>
            <a:r>
              <a:rPr lang="ar-DZ" dirty="0" smtClean="0">
                <a:ea typeface="Times New Roman" panose="02020603050405020304" pitchFamily="18" charset="0"/>
                <a:cs typeface="Traditional Arabic" panose="02020603050405020304" pitchFamily="18" charset="-78"/>
              </a:rPr>
              <a:t> </a:t>
            </a:r>
            <a:r>
              <a:rPr lang="ar-DZ" dirty="0">
                <a:ea typeface="Times New Roman" panose="02020603050405020304" pitchFamily="18" charset="0"/>
                <a:cs typeface="Traditional Arabic" panose="02020603050405020304" pitchFamily="18" charset="-78"/>
              </a:rPr>
              <a:t>ومن الجدير بالذكر أن لمحكمة طوكيو صلة وثيقة بمحكمة </a:t>
            </a:r>
            <a:r>
              <a:rPr lang="ar-DZ" dirty="0" err="1">
                <a:ea typeface="Times New Roman" panose="02020603050405020304" pitchFamily="18" charset="0"/>
                <a:cs typeface="Traditional Arabic" panose="02020603050405020304" pitchFamily="18" charset="-78"/>
              </a:rPr>
              <a:t>نورنبرغ</a:t>
            </a:r>
            <a:r>
              <a:rPr lang="ar-DZ" dirty="0">
                <a:ea typeface="Times New Roman" panose="02020603050405020304" pitchFamily="18" charset="0"/>
                <a:cs typeface="Traditional Arabic" panose="02020603050405020304" pitchFamily="18" charset="-78"/>
              </a:rPr>
              <a:t>، حيث أعلنت محكمة طوكيو بموجب الدول ذاتها الموقعة على اتفاقية لندن بالإضافة إلى الهند والفلبين وذلك بقصد محاكمة مجرمي الحرب من رعايا هذه المنطقة</a:t>
            </a:r>
            <a:r>
              <a:rPr lang="ar-SA" dirty="0">
                <a:ea typeface="Times New Roman" panose="02020603050405020304" pitchFamily="18" charset="0"/>
                <a:cs typeface="Traditional Arabic" panose="02020603050405020304" pitchFamily="18" charset="-78"/>
              </a:rPr>
              <a:t>، </a:t>
            </a:r>
            <a:r>
              <a:rPr lang="ar-DZ" dirty="0">
                <a:ea typeface="Times New Roman" panose="02020603050405020304" pitchFamily="18" charset="0"/>
                <a:cs typeface="Traditional Arabic" panose="02020603050405020304" pitchFamily="18" charset="-78"/>
              </a:rPr>
              <a:t>وتم ذلك في 19 يناير 1946 بعد أن قام الجنرال ماك </a:t>
            </a:r>
            <a:r>
              <a:rPr lang="ar-DZ" dirty="0" err="1">
                <a:ea typeface="Times New Roman" panose="02020603050405020304" pitchFamily="18" charset="0"/>
                <a:cs typeface="Traditional Arabic" panose="02020603050405020304" pitchFamily="18" charset="-78"/>
              </a:rPr>
              <a:t>أرثر</a:t>
            </a:r>
            <a:r>
              <a:rPr lang="ar-DZ" dirty="0">
                <a:ea typeface="Times New Roman" panose="02020603050405020304" pitchFamily="18" charset="0"/>
                <a:cs typeface="Traditional Arabic" panose="02020603050405020304" pitchFamily="18" charset="-78"/>
              </a:rPr>
              <a:t> بتعيين القضاة الإحدى عشر وكذا النائب العام للمحكمة ونوابه، </a:t>
            </a:r>
            <a:endParaRPr lang="en-US" dirty="0"/>
          </a:p>
        </p:txBody>
      </p:sp>
    </p:spTree>
    <p:extLst>
      <p:ext uri="{BB962C8B-B14F-4D97-AF65-F5344CB8AC3E}">
        <p14:creationId xmlns:p14="http://schemas.microsoft.com/office/powerpoint/2010/main" val="185589739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1"/>
            <a:r>
              <a:rPr lang="ar-DZ" dirty="0">
                <a:ea typeface="Times New Roman" panose="02020603050405020304" pitchFamily="18" charset="0"/>
                <a:cs typeface="Traditional Arabic" panose="02020603050405020304" pitchFamily="18" charset="-78"/>
              </a:rPr>
              <a:t>واستندت محكمة طوكيو بالنسبة للإجراءات والمحاكمة على لائحة صادرة عن القيادة العامة للسلطات المتحالفة والتي لا تختلف في مضمونها عن لائحة </a:t>
            </a:r>
            <a:r>
              <a:rPr lang="ar-DZ" dirty="0" err="1">
                <a:ea typeface="Times New Roman" panose="02020603050405020304" pitchFamily="18" charset="0"/>
                <a:cs typeface="Traditional Arabic" panose="02020603050405020304" pitchFamily="18" charset="-78"/>
              </a:rPr>
              <a:t>نورمبرغ</a:t>
            </a:r>
            <a:r>
              <a:rPr lang="ar-DZ" dirty="0">
                <a:ea typeface="Times New Roman" panose="02020603050405020304" pitchFamily="18" charset="0"/>
                <a:cs typeface="Traditional Arabic" panose="02020603050405020304" pitchFamily="18" charset="-78"/>
              </a:rPr>
              <a:t> إلا القليل، فحاكمت هذه المحكمة – محكمة طوكيو – بعض كبار المسئولين اليابان العسكريين والمدنيين الذين امتثلوا أمامها وعددهم 25 متهما حوكموا بصفتهم الشخصية وليس كأعضاء في منظمات إجرامية، وتراوحت الحكام بين الإعـدام والسجن المؤبد والمؤقت</a:t>
            </a:r>
            <a:r>
              <a:rPr lang="ar-SA" dirty="0">
                <a:ea typeface="Times New Roman" panose="02020603050405020304" pitchFamily="18" charset="0"/>
                <a:cs typeface="Traditional Arabic" panose="02020603050405020304" pitchFamily="18" charset="-78"/>
              </a:rPr>
              <a:t>، </a:t>
            </a:r>
            <a:r>
              <a:rPr lang="ar-DZ" dirty="0">
                <a:ea typeface="Times New Roman" panose="02020603050405020304" pitchFamily="18" charset="0"/>
                <a:cs typeface="Traditional Arabic" panose="02020603050405020304" pitchFamily="18" charset="-78"/>
              </a:rPr>
              <a:t>وقد بدأت المحكمـة أعمالـها في 03 مايو 1946 إلى غايـة أن أصـدرت أحكامـها في 04 نوفمبر 1948</a:t>
            </a:r>
            <a:r>
              <a:rPr lang="ar-DZ" sz="1800" dirty="0">
                <a:latin typeface="Times New Roman" panose="02020603050405020304" pitchFamily="18" charset="0"/>
                <a:ea typeface="Times New Roman" panose="02020603050405020304" pitchFamily="18" charset="0"/>
                <a:cs typeface="Traditional Arabic" panose="02020603050405020304" pitchFamily="18" charset="-78"/>
              </a:rPr>
              <a:t>.</a:t>
            </a:r>
            <a:endParaRPr lang="en-US" sz="1200" b="1" dirty="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endParaRPr lang="en-US" dirty="0"/>
          </a:p>
        </p:txBody>
      </p:sp>
    </p:spTree>
    <p:extLst>
      <p:ext uri="{BB962C8B-B14F-4D97-AF65-F5344CB8AC3E}">
        <p14:creationId xmlns:p14="http://schemas.microsoft.com/office/powerpoint/2010/main" val="383708039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1"/>
            <a:r>
              <a:rPr lang="ar-SA" dirty="0">
                <a:ea typeface="Times New Roman" panose="02020603050405020304" pitchFamily="18" charset="0"/>
                <a:cs typeface="Traditional Arabic" panose="02020603050405020304" pitchFamily="18" charset="-78"/>
              </a:rPr>
              <a:t>و</a:t>
            </a:r>
            <a:r>
              <a:rPr lang="ar-DZ" dirty="0">
                <a:ea typeface="Times New Roman" panose="02020603050405020304" pitchFamily="18" charset="0"/>
                <a:cs typeface="Traditional Arabic" panose="02020603050405020304" pitchFamily="18" charset="-78"/>
              </a:rPr>
              <a:t>في الأخير يمكننا القول بأن من أهم إيجابيات محكمتي طوكيو </a:t>
            </a:r>
            <a:r>
              <a:rPr lang="ar-DZ" dirty="0" err="1">
                <a:ea typeface="Times New Roman" panose="02020603050405020304" pitchFamily="18" charset="0"/>
                <a:cs typeface="Traditional Arabic" panose="02020603050405020304" pitchFamily="18" charset="-78"/>
              </a:rPr>
              <a:t>ونورمبرغ</a:t>
            </a:r>
            <a:r>
              <a:rPr lang="ar-DZ" dirty="0">
                <a:ea typeface="Times New Roman" panose="02020603050405020304" pitchFamily="18" charset="0"/>
                <a:cs typeface="Traditional Arabic" panose="02020603050405020304" pitchFamily="18" charset="-78"/>
              </a:rPr>
              <a:t> إرساؤها لقواعد القانون الجنائي الدولي في أرض الواقع، وأقامت عدالة جنائية دولية انبثق عنها مبدأ المسؤولية الفردي عن الجرائم الدولية للأفراد مهما كان مركز هؤلاء الأفراد في بلادهم، أما عن أهم سلبياتها – كما ذكرنا سابقا – فمحكمتين عبارة عن تعبير عن إرادة المنتصر، إضافة إلى أنهما أصدرتا أحكاما على بعض الجرائم التي لم ينص القانون على العقوبة الواجبة التطبيق عليها وقت ارتكابها</a:t>
            </a:r>
            <a:endParaRPr lang="en-US" dirty="0"/>
          </a:p>
        </p:txBody>
      </p:sp>
    </p:spTree>
    <p:extLst>
      <p:ext uri="{BB962C8B-B14F-4D97-AF65-F5344CB8AC3E}">
        <p14:creationId xmlns:p14="http://schemas.microsoft.com/office/powerpoint/2010/main" val="19462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lnSpcReduction="10000"/>
          </a:bodyPr>
          <a:lstStyle/>
          <a:p>
            <a:pPr algn="just" rtl="1"/>
            <a:r>
              <a:rPr lang="ar-SA" sz="4000" dirty="0">
                <a:latin typeface="Arabic Typesetting" panose="03020402040406030203" pitchFamily="66" charset="-78"/>
                <a:cs typeface="Arabic Typesetting" panose="03020402040406030203" pitchFamily="66" charset="-78"/>
              </a:rPr>
              <a:t>وعلية فان المسألة لم تعد مسألة نقص فقط في بناء التنظيم الدولي للنزاعات المسلحة بقدر ما هي مشكلة أخطر من ذلك بكثير، إذ تتعلق بوضع هذه القواعد موضع التنفيذ، فالمتتبع للأحداث الدولية يتأكد من أن جزء كبير من هذه القواعد ظلت ومازالت حبيسة النصوص الاتفاقية بالرغم من كونها ترتكز على اعتبارات إنسانية تهم جميع الأسرة الدولية.</a:t>
            </a:r>
            <a:endParaRPr lang="en-US" sz="4000" dirty="0">
              <a:latin typeface="Arabic Typesetting" panose="03020402040406030203" pitchFamily="66" charset="-78"/>
              <a:cs typeface="Arabic Typesetting" panose="03020402040406030203" pitchFamily="66" charset="-78"/>
            </a:endParaRPr>
          </a:p>
          <a:p>
            <a:pPr algn="just" rtl="1"/>
            <a:endParaRPr lang="en-US" sz="4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0167894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DZ" b="1" dirty="0"/>
              <a:t>المحكمتان الجنائيتان الخاصتان بيوغسلافيا سابقا </a:t>
            </a:r>
            <a:r>
              <a:rPr lang="ar-DZ" b="1" dirty="0" smtClean="0"/>
              <a:t>ورواندا</a:t>
            </a:r>
            <a:endParaRPr lang="en-US" dirty="0"/>
          </a:p>
        </p:txBody>
      </p:sp>
      <p:sp>
        <p:nvSpPr>
          <p:cNvPr id="3" name="عنصر نائب للمحتوى 2"/>
          <p:cNvSpPr>
            <a:spLocks noGrp="1"/>
          </p:cNvSpPr>
          <p:nvPr>
            <p:ph idx="1"/>
          </p:nvPr>
        </p:nvSpPr>
        <p:spPr/>
        <p:txBody>
          <a:bodyPr>
            <a:normAutofit fontScale="92500" lnSpcReduction="10000"/>
          </a:bodyPr>
          <a:lstStyle/>
          <a:p>
            <a:pPr algn="just" rtl="1">
              <a:spcAft>
                <a:spcPts val="0"/>
              </a:spcAft>
            </a:pPr>
            <a:r>
              <a:rPr lang="ar-DZ" dirty="0">
                <a:ea typeface="Times New Roman" panose="02020603050405020304" pitchFamily="18" charset="0"/>
                <a:cs typeface="Traditional Arabic" panose="02020603050405020304" pitchFamily="18" charset="-78"/>
              </a:rPr>
              <a:t>عقب الأعمال الوحشية التي ارتكبت في يوغسلافيا السابقة ورواندا، والتي تخللتها انتهاكات سافرة لحقوق الإنسان وصلت إلى حد الإبادة المتبادلة</a:t>
            </a:r>
            <a:r>
              <a:rPr lang="ar-DZ" dirty="0" smtClean="0">
                <a:ea typeface="Times New Roman" panose="02020603050405020304" pitchFamily="18" charset="0"/>
                <a:cs typeface="Traditional Arabic" panose="02020603050405020304" pitchFamily="18" charset="-78"/>
              </a:rPr>
              <a:t>،</a:t>
            </a:r>
            <a:endParaRPr lang="ar-SA" dirty="0" smtClean="0">
              <a:ea typeface="Times New Roman" panose="02020603050405020304" pitchFamily="18" charset="0"/>
              <a:cs typeface="Traditional Arabic" panose="02020603050405020304" pitchFamily="18" charset="-78"/>
            </a:endParaRPr>
          </a:p>
          <a:p>
            <a:pPr algn="just" rtl="1">
              <a:spcAft>
                <a:spcPts val="0"/>
              </a:spcAft>
            </a:pPr>
            <a:r>
              <a:rPr lang="ar-DZ" dirty="0" smtClean="0">
                <a:ea typeface="Times New Roman" panose="02020603050405020304" pitchFamily="18" charset="0"/>
                <a:cs typeface="Traditional Arabic" panose="02020603050405020304" pitchFamily="18" charset="-78"/>
              </a:rPr>
              <a:t> </a:t>
            </a:r>
            <a:r>
              <a:rPr lang="ar-DZ" dirty="0">
                <a:ea typeface="Times New Roman" panose="02020603050405020304" pitchFamily="18" charset="0"/>
                <a:cs typeface="Traditional Arabic" panose="02020603050405020304" pitchFamily="18" charset="-78"/>
              </a:rPr>
              <a:t>أعلن مجلس </a:t>
            </a:r>
            <a:r>
              <a:rPr lang="ar-DZ" dirty="0" smtClean="0">
                <a:ea typeface="Times New Roman" panose="02020603050405020304" pitchFamily="18" charset="0"/>
                <a:cs typeface="Traditional Arabic" panose="02020603050405020304" pitchFamily="18" charset="-78"/>
              </a:rPr>
              <a:t>الأمن </a:t>
            </a:r>
            <a:r>
              <a:rPr lang="ar-DZ" dirty="0">
                <a:ea typeface="Times New Roman" panose="02020603050405020304" pitchFamily="18" charset="0"/>
                <a:cs typeface="Traditional Arabic" panose="02020603050405020304" pitchFamily="18" charset="-78"/>
              </a:rPr>
              <a:t>في قراره رقم 808 الصادر في 22 فبراير 1993 أن الوضـع في يوغسلافيا السابقة يشكل تهديدا للسلـم والأمن الدولييـن</a:t>
            </a:r>
            <a:r>
              <a:rPr lang="ar-DZ" b="1" dirty="0">
                <a:ea typeface="Times New Roman" panose="02020603050405020304" pitchFamily="18" charset="0"/>
                <a:cs typeface="Traditional Arabic" panose="02020603050405020304" pitchFamily="18" charset="-78"/>
              </a:rPr>
              <a:t>، </a:t>
            </a:r>
            <a:endParaRPr lang="ar-SA" b="1" dirty="0" smtClean="0">
              <a:ea typeface="Times New Roman" panose="02020603050405020304" pitchFamily="18" charset="0"/>
              <a:cs typeface="Traditional Arabic" panose="02020603050405020304" pitchFamily="18" charset="-78"/>
            </a:endParaRPr>
          </a:p>
          <a:p>
            <a:pPr algn="just" rtl="1">
              <a:spcAft>
                <a:spcPts val="0"/>
              </a:spcAft>
            </a:pPr>
            <a:r>
              <a:rPr lang="ar-DZ" dirty="0" smtClean="0">
                <a:ea typeface="Times New Roman" panose="02020603050405020304" pitchFamily="18" charset="0"/>
                <a:cs typeface="Traditional Arabic" panose="02020603050405020304" pitchFamily="18" charset="-78"/>
              </a:rPr>
              <a:t>كما </a:t>
            </a:r>
            <a:r>
              <a:rPr lang="ar-DZ" dirty="0">
                <a:ea typeface="Times New Roman" panose="02020603050405020304" pitchFamily="18" charset="0"/>
                <a:cs typeface="Traditional Arabic" panose="02020603050405020304" pitchFamily="18" charset="-78"/>
              </a:rPr>
              <a:t>قرر إنشاء محكمة جنائية دولية وطالب ذات القرار من الأمين العام للأمم المتحدة إعداد تقرير حول جوانب هذه المحكمة وكيفية عملها والاقتراحات حول التنفيـذ السريع لمحتوى القرار، وبمقتضى القرار رقم 827 الصادر في 27 مايو 1993 اعتمد مجلس الأمن استنادا إلى الفصل السابع من الميثاق الأممي لائحة تنظيم المحكمة لتنشأ بذلك لأول مرة في تاريخ مجلس الأمن محكمة جنائية دولية لمحاكمة مقترفي الانتهاكات الجسيمة للقانون الدولي </a:t>
            </a:r>
            <a:r>
              <a:rPr lang="ar-DZ" dirty="0" smtClean="0">
                <a:ea typeface="Times New Roman" panose="02020603050405020304" pitchFamily="18" charset="0"/>
                <a:cs typeface="Traditional Arabic" panose="02020603050405020304" pitchFamily="18" charset="-78"/>
              </a:rPr>
              <a:t>الإنساني</a:t>
            </a:r>
            <a:endParaRPr lang="en-US" dirty="0"/>
          </a:p>
        </p:txBody>
      </p:sp>
    </p:spTree>
    <p:extLst>
      <p:ext uri="{BB962C8B-B14F-4D97-AF65-F5344CB8AC3E}">
        <p14:creationId xmlns:p14="http://schemas.microsoft.com/office/powerpoint/2010/main" val="335594053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a:bodyPr>
          <a:lstStyle/>
          <a:p>
            <a:pPr algn="just" rtl="1">
              <a:spcAft>
                <a:spcPts val="0"/>
              </a:spcAft>
            </a:pPr>
            <a:r>
              <a:rPr lang="ar-SA" dirty="0">
                <a:latin typeface="Times New Roman" panose="02020603050405020304" pitchFamily="18" charset="0"/>
                <a:ea typeface="Times New Roman" panose="02020603050405020304" pitchFamily="18" charset="0"/>
                <a:cs typeface="Traditional Arabic" panose="02020603050405020304" pitchFamily="18" charset="-78"/>
              </a:rPr>
              <a:t>و</a:t>
            </a:r>
            <a:r>
              <a:rPr lang="ar-DZ" dirty="0">
                <a:latin typeface="Times New Roman" panose="02020603050405020304" pitchFamily="18" charset="0"/>
                <a:ea typeface="Times New Roman" panose="02020603050405020304" pitchFamily="18" charset="0"/>
                <a:cs typeface="Traditional Arabic" panose="02020603050405020304" pitchFamily="18" charset="-78"/>
              </a:rPr>
              <a:t>أما في عام 1994، واستجابة لطلب قدمته الحكومة الرواندية والمتضمن طلب محاكة الأشخاص المسئولين عن إبادة الجنس البشري وغيرها من انتهاكات القانون الدولي الإنساني في الحرب الأهلية الدائرة بين الحركة الانفصالية المسماة </a:t>
            </a:r>
            <a:r>
              <a:rPr lang="ar-DZ" b="1" dirty="0">
                <a:latin typeface="Times New Roman" panose="02020603050405020304" pitchFamily="18" charset="0"/>
                <a:ea typeface="Times New Roman" panose="02020603050405020304" pitchFamily="18" charset="0"/>
                <a:cs typeface="Traditional Arabic" panose="02020603050405020304" pitchFamily="18" charset="-78"/>
              </a:rPr>
              <a:t>بالجبهة الوطنية الرواندية</a:t>
            </a:r>
            <a:r>
              <a:rPr lang="ar-DZ" dirty="0">
                <a:latin typeface="Times New Roman" panose="02020603050405020304" pitchFamily="18" charset="0"/>
                <a:ea typeface="Times New Roman" panose="02020603050405020304" pitchFamily="18" charset="0"/>
                <a:cs typeface="Traditional Arabic" panose="02020603050405020304" pitchFamily="18" charset="-78"/>
              </a:rPr>
              <a:t> ضد القوات الحكومية</a:t>
            </a:r>
            <a:r>
              <a:rPr lang="ar-SA" dirty="0">
                <a:latin typeface="Times New Roman" panose="02020603050405020304" pitchFamily="18" charset="0"/>
                <a:ea typeface="Times New Roman" panose="02020603050405020304" pitchFamily="18" charset="0"/>
                <a:cs typeface="Traditional Arabic" panose="02020603050405020304" pitchFamily="18" charset="-78"/>
              </a:rPr>
              <a:t>، </a:t>
            </a:r>
            <a:r>
              <a:rPr lang="ar-DZ" dirty="0" smtClean="0">
                <a:latin typeface="Times New Roman" panose="02020603050405020304" pitchFamily="18" charset="0"/>
                <a:ea typeface="Times New Roman" panose="02020603050405020304" pitchFamily="18" charset="0"/>
                <a:cs typeface="Traditional Arabic" panose="02020603050405020304" pitchFamily="18" charset="-78"/>
              </a:rPr>
              <a:t>وعليه </a:t>
            </a:r>
            <a:r>
              <a:rPr lang="ar-DZ" dirty="0">
                <a:latin typeface="Times New Roman" panose="02020603050405020304" pitchFamily="18" charset="0"/>
                <a:ea typeface="Times New Roman" panose="02020603050405020304" pitchFamily="18" charset="0"/>
                <a:cs typeface="Traditional Arabic" panose="02020603050405020304" pitchFamily="18" charset="-78"/>
              </a:rPr>
              <a:t>أصدر مجلس الأمن في 08 نوفمبر 1994 قراه رقم 995 القاضي بإنشاء المحكمة الجنائية الدولية الخاصة </a:t>
            </a:r>
            <a:r>
              <a:rPr lang="ar-DZ" dirty="0" smtClean="0">
                <a:latin typeface="Times New Roman" panose="02020603050405020304" pitchFamily="18" charset="0"/>
                <a:ea typeface="Times New Roman" panose="02020603050405020304" pitchFamily="18" charset="0"/>
                <a:cs typeface="Traditional Arabic" panose="02020603050405020304" pitchFamily="18" charset="-78"/>
              </a:rPr>
              <a:t>برواندا</a:t>
            </a:r>
            <a:r>
              <a:rPr lang="ar-SA" dirty="0" smtClean="0">
                <a:latin typeface="Times New Roman" panose="02020603050405020304" pitchFamily="18" charset="0"/>
                <a:ea typeface="Times New Roman" panose="02020603050405020304" pitchFamily="18" charset="0"/>
                <a:cs typeface="Traditional Arabic" panose="02020603050405020304" pitchFamily="18" charset="-78"/>
              </a:rPr>
              <a:t>.</a:t>
            </a:r>
          </a:p>
          <a:p>
            <a:pPr algn="just" rtl="1">
              <a:spcAft>
                <a:spcPts val="0"/>
              </a:spcAft>
            </a:pPr>
            <a:r>
              <a:rPr lang="ar-DZ" dirty="0" smtClean="0">
                <a:latin typeface="Times New Roman" panose="02020603050405020304" pitchFamily="18" charset="0"/>
                <a:ea typeface="Times New Roman" panose="02020603050405020304" pitchFamily="18" charset="0"/>
                <a:cs typeface="Traditional Arabic" panose="02020603050405020304" pitchFamily="18" charset="-78"/>
              </a:rPr>
              <a:t>فمن </a:t>
            </a:r>
            <a:r>
              <a:rPr lang="ar-DZ" dirty="0">
                <a:latin typeface="Times New Roman" panose="02020603050405020304" pitchFamily="18" charset="0"/>
                <a:ea typeface="Times New Roman" panose="02020603050405020304" pitchFamily="18" charset="0"/>
                <a:cs typeface="Traditional Arabic" panose="02020603050405020304" pitchFamily="18" charset="-78"/>
              </a:rPr>
              <a:t>الملاحظ أن المحكمتين في يوغسلافيا السابقة ورواندا مستقلتان عن بعضهما بَعْضًّا، إلا أنه المحكمة الجنائية الدولية الخاصة برواندا تعد نوعا ما صورة طبق الأصل للمحكمة الجنائية الدولية الخاصة بيوغسلافيا السابقة</a:t>
            </a:r>
            <a:r>
              <a:rPr lang="ar-SA" dirty="0">
                <a:latin typeface="Times New Roman" panose="02020603050405020304" pitchFamily="18" charset="0"/>
                <a:ea typeface="Times New Roman" panose="02020603050405020304" pitchFamily="18" charset="0"/>
                <a:cs typeface="Traditional Arabic" panose="02020603050405020304" pitchFamily="18" charset="-78"/>
              </a:rPr>
              <a:t>، </a:t>
            </a:r>
            <a:r>
              <a:rPr lang="ar-DZ" dirty="0">
                <a:latin typeface="Times New Roman" panose="02020603050405020304" pitchFamily="18" charset="0"/>
                <a:ea typeface="Times New Roman" panose="02020603050405020304" pitchFamily="18" charset="0"/>
                <a:cs typeface="Traditional Arabic" panose="02020603050405020304" pitchFamily="18" charset="-78"/>
              </a:rPr>
              <a:t>لهذا سوف نركز عليها بالدراسة، بينما نكتفي بالإحالة عليها عند دراسة المحكمة الخاصة برواندا وذلك كما يلي بيانه.</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0" indent="0">
              <a:buNone/>
            </a:pPr>
            <a:endParaRPr lang="en-US" dirty="0"/>
          </a:p>
        </p:txBody>
      </p:sp>
    </p:spTree>
    <p:extLst>
      <p:ext uri="{BB962C8B-B14F-4D97-AF65-F5344CB8AC3E}">
        <p14:creationId xmlns:p14="http://schemas.microsoft.com/office/powerpoint/2010/main" val="35226826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DZ" b="1" dirty="0">
                <a:ea typeface="Times New Roman" panose="02020603050405020304" pitchFamily="18" charset="0"/>
                <a:cs typeface="Traditional Arabic" panose="02020603050405020304" pitchFamily="18" charset="-78"/>
              </a:rPr>
              <a:t>المحكمة الجنائية الدولية الخاصة بيوغسلافيا السابقة</a:t>
            </a:r>
            <a:endParaRPr lang="en-US" dirty="0"/>
          </a:p>
        </p:txBody>
      </p:sp>
      <p:sp>
        <p:nvSpPr>
          <p:cNvPr id="3" name="عنصر نائب للمحتوى 2"/>
          <p:cNvSpPr>
            <a:spLocks noGrp="1"/>
          </p:cNvSpPr>
          <p:nvPr>
            <p:ph idx="1"/>
          </p:nvPr>
        </p:nvSpPr>
        <p:spPr/>
        <p:txBody>
          <a:bodyPr>
            <a:normAutofit fontScale="92500" lnSpcReduction="10000"/>
          </a:bodyPr>
          <a:lstStyle/>
          <a:p>
            <a:pPr algn="just" rtl="1"/>
            <a:r>
              <a:rPr lang="ar-DZ" dirty="0"/>
              <a:t>يعتبر كل المهتمين بشأن المحكمة الجنائية الدولية الخاصة بيوغسلافيا السابقة أن الأساس القانوني لإنشائها يتمثل في القرار الدولي السابق الذكر، الصادر عن مجلس الأمن طبقا للمادة 24 من الميثاق الأممي التي تعهد إلى مجلس الأمن بالمسؤولية الرئيسية في حفظ السلم والأمن الدوليين، لهذا تصبح المحكمة الجنائية ليوغسلافيا السابقة إحدى فروع مجلس الأمن طبقا للمادة 29 من ميثاق الأمم المتحدة</a:t>
            </a:r>
            <a:r>
              <a:rPr lang="ar-SA" dirty="0" smtClean="0"/>
              <a:t>،</a:t>
            </a:r>
          </a:p>
          <a:p>
            <a:pPr algn="just" rtl="1"/>
            <a:r>
              <a:rPr lang="ar-SA" dirty="0" smtClean="0"/>
              <a:t> </a:t>
            </a:r>
            <a:r>
              <a:rPr lang="ar-DZ" dirty="0"/>
              <a:t>ومن الملاحظ أن أسلوب إنشاء هذه المحكمة يختلف عن أسلوب إنشاء محكمتي </a:t>
            </a:r>
            <a:r>
              <a:rPr lang="ar-DZ" dirty="0" err="1"/>
              <a:t>نورمبرغ</a:t>
            </a:r>
            <a:r>
              <a:rPr lang="ar-DZ" dirty="0"/>
              <a:t> وطوكيو، وإن كنا قد حددنا فيما تقدم الأساس القانوني للمحكمة فلاستكمال شرح مضمونها، لابد من الوقوف على تشكيلها ثم اختصاصها.</a:t>
            </a:r>
            <a:r>
              <a:rPr lang="en-US" dirty="0"/>
              <a:t> </a:t>
            </a:r>
            <a:r>
              <a:rPr lang="ar-DZ" dirty="0" smtClean="0"/>
              <a:t>-</a:t>
            </a:r>
            <a:endParaRPr lang="en-US" dirty="0"/>
          </a:p>
        </p:txBody>
      </p:sp>
    </p:spTree>
    <p:extLst>
      <p:ext uri="{BB962C8B-B14F-4D97-AF65-F5344CB8AC3E}">
        <p14:creationId xmlns:p14="http://schemas.microsoft.com/office/powerpoint/2010/main" val="24846346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lnSpcReduction="10000"/>
          </a:bodyPr>
          <a:lstStyle/>
          <a:p>
            <a:pPr algn="just" rtl="1">
              <a:spcAft>
                <a:spcPts val="0"/>
              </a:spcAft>
            </a:pPr>
            <a:r>
              <a:rPr lang="ar-SA" dirty="0">
                <a:ea typeface="Times New Roman" panose="02020603050405020304" pitchFamily="18" charset="0"/>
                <a:cs typeface="Traditional Arabic" panose="02020603050405020304" pitchFamily="18" charset="-78"/>
              </a:rPr>
              <a:t>و</a:t>
            </a:r>
            <a:r>
              <a:rPr lang="ar-DZ" dirty="0">
                <a:ea typeface="Times New Roman" panose="02020603050405020304" pitchFamily="18" charset="0"/>
                <a:cs typeface="Traditional Arabic" panose="02020603050405020304" pitchFamily="18" charset="-78"/>
              </a:rPr>
              <a:t>أما عن تشكيل المحكمة الجنائية الدولية الخاصة بيوغسلافيا السابقة، فتتكون من ثلاثة فروع وهما الفرع القضائي وفرع التحقيق والفرع الإداري، </a:t>
            </a:r>
            <a:endParaRPr lang="ar-SA" dirty="0" smtClean="0">
              <a:ea typeface="Times New Roman" panose="02020603050405020304" pitchFamily="18" charset="0"/>
              <a:cs typeface="Traditional Arabic" panose="02020603050405020304" pitchFamily="18" charset="-78"/>
            </a:endParaRPr>
          </a:p>
          <a:p>
            <a:pPr algn="just" rtl="1">
              <a:spcAft>
                <a:spcPts val="0"/>
              </a:spcAft>
            </a:pPr>
            <a:r>
              <a:rPr lang="ar-DZ" b="1" dirty="0" smtClean="0">
                <a:ea typeface="Times New Roman" panose="02020603050405020304" pitchFamily="18" charset="0"/>
                <a:cs typeface="Traditional Arabic" panose="02020603050405020304" pitchFamily="18" charset="-78"/>
              </a:rPr>
              <a:t>فالفرع </a:t>
            </a:r>
            <a:r>
              <a:rPr lang="ar-DZ" b="1" dirty="0">
                <a:ea typeface="Times New Roman" panose="02020603050405020304" pitchFamily="18" charset="0"/>
                <a:cs typeface="Traditional Arabic" panose="02020603050405020304" pitchFamily="18" charset="-78"/>
              </a:rPr>
              <a:t>القضائي </a:t>
            </a:r>
            <a:r>
              <a:rPr lang="ar-DZ" dirty="0">
                <a:ea typeface="Times New Roman" panose="02020603050405020304" pitchFamily="18" charset="0"/>
                <a:cs typeface="Traditional Arabic" panose="02020603050405020304" pitchFamily="18" charset="-78"/>
              </a:rPr>
              <a:t>يضم أحد عشر قاضيا ويتكون من ثلاث دوائر، الدائرتان الأولى والثانية تتألف كل واحدة منهما من ثلاث قضاة وتمثلان محكمة أول درجة، أما الدائرة الثالثة، فتتكون من خمسة مستشارين وتمثل محكمة الاستئناف</a:t>
            </a:r>
            <a:r>
              <a:rPr lang="ar-SA" dirty="0">
                <a:ea typeface="Times New Roman" panose="02020603050405020304" pitchFamily="18" charset="0"/>
                <a:cs typeface="Traditional Arabic" panose="02020603050405020304" pitchFamily="18" charset="-78"/>
              </a:rPr>
              <a:t>، </a:t>
            </a:r>
            <a:r>
              <a:rPr lang="ar-DZ" dirty="0">
                <a:ea typeface="Times New Roman" panose="02020603050405020304" pitchFamily="18" charset="0"/>
                <a:cs typeface="Traditional Arabic" panose="02020603050405020304" pitchFamily="18" charset="-78"/>
              </a:rPr>
              <a:t>أما رئيس المحكمة فيتولى الأحد عشر قاضيا انتخابه، ويرأس غرفة الاستئناف، كما يقوم بتوزيع القضاة بين مختلف الدوائر ثم تختار كل دائرة رئيسها</a:t>
            </a:r>
            <a:r>
              <a:rPr lang="ar-SA" dirty="0">
                <a:ea typeface="Times New Roman" panose="02020603050405020304" pitchFamily="18" charset="0"/>
                <a:cs typeface="Traditional Arabic" panose="02020603050405020304" pitchFamily="18" charset="-78"/>
              </a:rPr>
              <a:t>، </a:t>
            </a:r>
            <a:r>
              <a:rPr lang="ar-DZ" dirty="0">
                <a:ea typeface="Times New Roman" panose="02020603050405020304" pitchFamily="18" charset="0"/>
                <a:cs typeface="Traditional Arabic" panose="02020603050405020304" pitchFamily="18" charset="-78"/>
              </a:rPr>
              <a:t>وكما هو الحال بالنسبة للتشكيل البشري لمحكمة العدل الدولية يتعيـن أن يأخذ في الاعتبار التوزيـع الجغرافي العادل، وكذلك تمثيل جميع الأنظمة القانونية </a:t>
            </a:r>
            <a:r>
              <a:rPr lang="ar-DZ" dirty="0" smtClean="0">
                <a:ea typeface="Times New Roman" panose="02020603050405020304" pitchFamily="18" charset="0"/>
                <a:cs typeface="Traditional Arabic" panose="02020603050405020304" pitchFamily="18" charset="-78"/>
              </a:rPr>
              <a:t>المعروفة</a:t>
            </a:r>
            <a:r>
              <a:rPr lang="ar-SA" dirty="0" smtClean="0">
                <a:ea typeface="Times New Roman" panose="02020603050405020304" pitchFamily="18" charset="0"/>
                <a:cs typeface="Traditional Arabic" panose="02020603050405020304" pitchFamily="18" charset="-78"/>
              </a:rPr>
              <a:t>.</a:t>
            </a:r>
            <a:r>
              <a:rPr lang="fr-FR" sz="1800" dirty="0" smtClean="0">
                <a:latin typeface="Traditional Arabic" panose="02020603050405020304" pitchFamily="18" charset="-78"/>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algn="r" rtl="1">
              <a:spcAft>
                <a:spcPts val="0"/>
              </a:spcAft>
            </a:pPr>
            <a:r>
              <a:rPr lang="en-US" sz="1200" b="1" dirty="0">
                <a:latin typeface="Times New Roman" panose="02020603050405020304" pitchFamily="18" charset="0"/>
                <a:ea typeface="Times New Roman" panose="02020603050405020304" pitchFamily="18" charset="0"/>
                <a:cs typeface="Simplified Arabic" panose="02020603050405020304" pitchFamily="18" charset="-78"/>
              </a:rPr>
              <a:t> </a:t>
            </a:r>
          </a:p>
          <a:p>
            <a:endParaRPr lang="en-US" dirty="0"/>
          </a:p>
        </p:txBody>
      </p:sp>
    </p:spTree>
    <p:extLst>
      <p:ext uri="{BB962C8B-B14F-4D97-AF65-F5344CB8AC3E}">
        <p14:creationId xmlns:p14="http://schemas.microsoft.com/office/powerpoint/2010/main" val="425302613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just" rtl="1">
              <a:spcAft>
                <a:spcPts val="0"/>
              </a:spcAft>
            </a:pPr>
            <a:r>
              <a:rPr lang="ar-DZ" sz="3300" dirty="0">
                <a:ea typeface="Times New Roman" panose="02020603050405020304" pitchFamily="18" charset="0"/>
                <a:cs typeface="Traditional Arabic" panose="02020603050405020304" pitchFamily="18" charset="-78"/>
              </a:rPr>
              <a:t>أما بالنسبة </a:t>
            </a:r>
            <a:r>
              <a:rPr lang="ar-DZ" sz="3300" b="1" dirty="0">
                <a:ea typeface="Times New Roman" panose="02020603050405020304" pitchFamily="18" charset="0"/>
                <a:cs typeface="Traditional Arabic" panose="02020603050405020304" pitchFamily="18" charset="-78"/>
              </a:rPr>
              <a:t>لفرع التحقيق </a:t>
            </a:r>
            <a:r>
              <a:rPr lang="ar-DZ" sz="3300" dirty="0">
                <a:ea typeface="Times New Roman" panose="02020603050405020304" pitchFamily="18" charset="0"/>
                <a:cs typeface="Traditional Arabic" panose="02020603050405020304" pitchFamily="18" charset="-78"/>
              </a:rPr>
              <a:t>فيتكون من المدعي العام</a:t>
            </a:r>
            <a:r>
              <a:rPr lang="ar-SA" sz="3300" dirty="0">
                <a:ea typeface="Times New Roman" panose="02020603050405020304" pitchFamily="18" charset="0"/>
                <a:cs typeface="Traditional Arabic" panose="02020603050405020304" pitchFamily="18" charset="-78"/>
              </a:rPr>
              <a:t>، </a:t>
            </a:r>
            <a:r>
              <a:rPr lang="ar-DZ" sz="3300" dirty="0">
                <a:ea typeface="Times New Roman" panose="02020603050405020304" pitchFamily="18" charset="0"/>
                <a:cs typeface="Traditional Arabic" panose="02020603050405020304" pitchFamily="18" charset="-78"/>
              </a:rPr>
              <a:t>الذي يتم تعينه من قبل مجلس الأمن </a:t>
            </a:r>
            <a:r>
              <a:rPr lang="ar-DZ" sz="3300" dirty="0" err="1">
                <a:ea typeface="Times New Roman" panose="02020603050405020304" pitchFamily="18" charset="0"/>
                <a:cs typeface="Traditional Arabic" panose="02020603050405020304" pitchFamily="18" charset="-78"/>
              </a:rPr>
              <a:t>بناءا</a:t>
            </a:r>
            <a:r>
              <a:rPr lang="ar-DZ" sz="3300" dirty="0">
                <a:ea typeface="Times New Roman" panose="02020603050405020304" pitchFamily="18" charset="0"/>
                <a:cs typeface="Traditional Arabic" panose="02020603050405020304" pitchFamily="18" charset="-78"/>
              </a:rPr>
              <a:t> على اقتراح من الأمين العام لمدة أربع سنوات قابلة للتجديد، ويتكون مكتب المدعي العام من قسم للتحقيق وآخر للمتابعة ويعين </a:t>
            </a:r>
            <a:r>
              <a:rPr lang="ar-DZ" sz="3300" dirty="0" err="1">
                <a:ea typeface="Times New Roman" panose="02020603050405020304" pitchFamily="18" charset="0"/>
                <a:cs typeface="Traditional Arabic" panose="02020603050405020304" pitchFamily="18" charset="-78"/>
              </a:rPr>
              <a:t>مستخدموا</a:t>
            </a:r>
            <a:r>
              <a:rPr lang="ar-DZ" sz="3300" dirty="0">
                <a:ea typeface="Times New Roman" panose="02020603050405020304" pitchFamily="18" charset="0"/>
                <a:cs typeface="Traditional Arabic" panose="02020603050405020304" pitchFamily="18" charset="-78"/>
              </a:rPr>
              <a:t> هذا المكتب من قبل الأمين العام بناء على توصية المدعي </a:t>
            </a:r>
            <a:r>
              <a:rPr lang="ar-DZ" sz="3300" dirty="0" smtClean="0">
                <a:ea typeface="Times New Roman" panose="02020603050405020304" pitchFamily="18" charset="0"/>
                <a:cs typeface="Traditional Arabic" panose="02020603050405020304" pitchFamily="18" charset="-78"/>
              </a:rPr>
              <a:t>العام</a:t>
            </a:r>
            <a:endParaRPr lang="en-US" sz="3300" dirty="0"/>
          </a:p>
        </p:txBody>
      </p:sp>
    </p:spTree>
    <p:extLst>
      <p:ext uri="{BB962C8B-B14F-4D97-AF65-F5344CB8AC3E}">
        <p14:creationId xmlns:p14="http://schemas.microsoft.com/office/powerpoint/2010/main" val="366107659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1"/>
            <a:r>
              <a:rPr lang="ar-DZ" b="1" dirty="0">
                <a:ea typeface="Times New Roman" panose="02020603050405020304" pitchFamily="18" charset="0"/>
                <a:cs typeface="Traditional Arabic" panose="02020603050405020304" pitchFamily="18" charset="-78"/>
              </a:rPr>
              <a:t>أما الفرع الإداري</a:t>
            </a:r>
            <a:r>
              <a:rPr lang="ar-DZ" dirty="0">
                <a:ea typeface="Times New Roman" panose="02020603050405020304" pitchFamily="18" charset="0"/>
                <a:cs typeface="Traditional Arabic" panose="02020603050405020304" pitchFamily="18" charset="-78"/>
              </a:rPr>
              <a:t> فيتكون من قلم الكتاب، يعين بواسطة الأمين العام بعد استشارة رئيس المحكمة لمدة أربع سنوات، فيضمن قلم الكتاب تصريف الأمور الإدارية للمحكمة بصفة عامة</a:t>
            </a:r>
            <a:endParaRPr lang="en-US" dirty="0"/>
          </a:p>
        </p:txBody>
      </p:sp>
    </p:spTree>
    <p:extLst>
      <p:ext uri="{BB962C8B-B14F-4D97-AF65-F5344CB8AC3E}">
        <p14:creationId xmlns:p14="http://schemas.microsoft.com/office/powerpoint/2010/main" val="354447254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1">
              <a:spcAft>
                <a:spcPts val="0"/>
              </a:spcAft>
            </a:pPr>
            <a:r>
              <a:rPr lang="ar-SA" dirty="0">
                <a:ea typeface="Times New Roman" panose="02020603050405020304" pitchFamily="18" charset="0"/>
                <a:cs typeface="Traditional Arabic" panose="02020603050405020304" pitchFamily="18" charset="-78"/>
              </a:rPr>
              <a:t>و</a:t>
            </a:r>
            <a:r>
              <a:rPr lang="ar-DZ" dirty="0">
                <a:ea typeface="Times New Roman" panose="02020603050405020304" pitchFamily="18" charset="0"/>
                <a:cs typeface="Traditional Arabic" panose="02020603050405020304" pitchFamily="18" charset="-78"/>
              </a:rPr>
              <a:t>أما بالنسبة </a:t>
            </a:r>
            <a:r>
              <a:rPr lang="ar-DZ" b="1" dirty="0">
                <a:ea typeface="Times New Roman" panose="02020603050405020304" pitchFamily="18" charset="0"/>
                <a:cs typeface="Traditional Arabic" panose="02020603050405020304" pitchFamily="18" charset="-78"/>
              </a:rPr>
              <a:t>لاختصاص المحكمة</a:t>
            </a:r>
            <a:r>
              <a:rPr lang="ar-DZ" dirty="0">
                <a:ea typeface="Times New Roman" panose="02020603050405020304" pitchFamily="18" charset="0"/>
                <a:cs typeface="Traditional Arabic" panose="02020603050405020304" pitchFamily="18" charset="-78"/>
              </a:rPr>
              <a:t> فبالرجوع إلى نص المادة الأولى من النظام الأساسي للمحكمة الجنائية الدولية ليوغسلافيا السابقة يتبين أنها مؤهلة لمحاكمة الأشخاص المسئولين عن الانتهاكات الخطيرة للقانون الدولي الإنساني المرتكبة على أراضي يوغسلافيا منذ 01 يناير 1991 إلى تاريخ لاحق يحدده مجلس الأمن، وستطبق المحكمة قانون جنيف وقانون لاهاي بالإضافة إلى اتفاقية منع جريمة إبادة الجنس البشري لعام 1948، ولائحة </a:t>
            </a:r>
            <a:r>
              <a:rPr lang="ar-DZ" dirty="0" err="1">
                <a:ea typeface="Times New Roman" panose="02020603050405020304" pitchFamily="18" charset="0"/>
                <a:cs typeface="Traditional Arabic" panose="02020603050405020304" pitchFamily="18" charset="-78"/>
              </a:rPr>
              <a:t>نورمبرغ</a:t>
            </a:r>
            <a:r>
              <a:rPr lang="ar-DZ" dirty="0">
                <a:ea typeface="Times New Roman" panose="02020603050405020304" pitchFamily="18" charset="0"/>
                <a:cs typeface="Traditional Arabic" panose="02020603050405020304" pitchFamily="18" charset="-78"/>
              </a:rPr>
              <a:t> لعام 1945 في ممارستها لهذه الاختصاصات التي سنبينها فيما يلي</a:t>
            </a:r>
            <a:r>
              <a:rPr lang="en-US" dirty="0"/>
              <a:t> </a:t>
            </a:r>
            <a:r>
              <a:rPr lang="ar-SA" sz="1200" dirty="0" smtClean="0">
                <a:latin typeface="Simplified Arabic" panose="02020603050405020304" pitchFamily="18" charset="-78"/>
                <a:ea typeface="Times New Roman" panose="02020603050405020304" pitchFamily="18" charset="0"/>
                <a:cs typeface="Simplified Arabic" panose="02020603050405020304" pitchFamily="18" charset="-78"/>
              </a:rPr>
              <a:t>:</a:t>
            </a:r>
            <a:endParaRPr lang="en-US" sz="1200" b="1" dirty="0">
              <a:latin typeface="Times New Roman" panose="02020603050405020304" pitchFamily="18" charset="0"/>
              <a:ea typeface="Times New Roman" panose="02020603050405020304" pitchFamily="18" charset="0"/>
              <a:cs typeface="Simplified Arabic" panose="02020603050405020304" pitchFamily="18" charset="-78"/>
            </a:endParaRPr>
          </a:p>
          <a:p>
            <a:pPr algn="just"/>
            <a:endParaRPr lang="en-US" dirty="0"/>
          </a:p>
        </p:txBody>
      </p:sp>
    </p:spTree>
    <p:extLst>
      <p:ext uri="{BB962C8B-B14F-4D97-AF65-F5344CB8AC3E}">
        <p14:creationId xmlns:p14="http://schemas.microsoft.com/office/powerpoint/2010/main" val="253413140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DZ" sz="2000" b="1" dirty="0">
                <a:ln>
                  <a:noFill/>
                </a:ln>
                <a:solidFill>
                  <a:prstClr val="black">
                    <a:lumMod val="85000"/>
                    <a:lumOff val="15000"/>
                  </a:prstClr>
                </a:solidFill>
                <a:ea typeface="Times New Roman" panose="02020603050405020304" pitchFamily="18" charset="0"/>
                <a:cs typeface="Traditional Arabic" panose="02020603050405020304" pitchFamily="18" charset="-78"/>
              </a:rPr>
              <a:t>الاختصاص النوعي (الموضوعي) للمحكمة:</a:t>
            </a:r>
            <a:endParaRPr lang="en-US" dirty="0"/>
          </a:p>
        </p:txBody>
      </p:sp>
      <p:sp>
        <p:nvSpPr>
          <p:cNvPr id="3" name="عنصر نائب للمحتوى 2"/>
          <p:cNvSpPr>
            <a:spLocks noGrp="1"/>
          </p:cNvSpPr>
          <p:nvPr>
            <p:ph idx="1"/>
          </p:nvPr>
        </p:nvSpPr>
        <p:spPr/>
        <p:txBody>
          <a:bodyPr>
            <a:normAutofit fontScale="92500" lnSpcReduction="20000"/>
          </a:bodyPr>
          <a:lstStyle/>
          <a:p>
            <a:pPr algn="just" rtl="1">
              <a:spcAft>
                <a:spcPts val="0"/>
              </a:spcAft>
            </a:pPr>
            <a:r>
              <a:rPr lang="ar-DZ" dirty="0" smtClean="0">
                <a:ea typeface="Times New Roman" panose="02020603050405020304" pitchFamily="18" charset="0"/>
                <a:cs typeface="Traditional Arabic" panose="02020603050405020304" pitchFamily="18" charset="-78"/>
              </a:rPr>
              <a:t>تختص </a:t>
            </a:r>
            <a:r>
              <a:rPr lang="ar-DZ" dirty="0">
                <a:ea typeface="Times New Roman" panose="02020603050405020304" pitchFamily="18" charset="0"/>
                <a:cs typeface="Traditional Arabic" panose="02020603050405020304" pitchFamily="18" charset="-78"/>
              </a:rPr>
              <a:t>المحكمة بالنظر في الانتهاكات الجسيمة للقانون الدولي الإنساني فقط، وهذه الانتهاكات يمكن تكيفها بأنها جرائم حرب وإبادة وجرائم ضد الإنسانية</a:t>
            </a:r>
            <a:r>
              <a:rPr lang="ar-DZ" dirty="0" smtClean="0">
                <a:ea typeface="Times New Roman" panose="02020603050405020304" pitchFamily="18" charset="0"/>
                <a:cs typeface="Traditional Arabic" panose="02020603050405020304" pitchFamily="18" charset="-78"/>
              </a:rPr>
              <a:t>،</a:t>
            </a:r>
            <a:endParaRPr lang="ar-SA" dirty="0" smtClean="0">
              <a:ea typeface="Times New Roman" panose="02020603050405020304" pitchFamily="18" charset="0"/>
              <a:cs typeface="Traditional Arabic" panose="02020603050405020304" pitchFamily="18" charset="-78"/>
            </a:endParaRPr>
          </a:p>
          <a:p>
            <a:pPr algn="just" rtl="1">
              <a:spcAft>
                <a:spcPts val="0"/>
              </a:spcAft>
            </a:pPr>
            <a:r>
              <a:rPr lang="ar-DZ" dirty="0" smtClean="0">
                <a:ea typeface="Times New Roman" panose="02020603050405020304" pitchFamily="18" charset="0"/>
                <a:cs typeface="Traditional Arabic" panose="02020603050405020304" pitchFamily="18" charset="-78"/>
              </a:rPr>
              <a:t> </a:t>
            </a:r>
            <a:r>
              <a:rPr lang="ar-DZ" dirty="0">
                <a:ea typeface="Times New Roman" panose="02020603050405020304" pitchFamily="18" charset="0"/>
                <a:cs typeface="Traditional Arabic" panose="02020603050405020304" pitchFamily="18" charset="-78"/>
              </a:rPr>
              <a:t>أي أن المحكمة لا تختص بالنظر في كل الجرائم التي وقعت في إقليم يوغسلافيا سابقـا، بل أن بعضـها تختص بالنظـر فيه المحاكم الوطنيـة، وخاصة بالنسبة للجرائم غير الجسيمة</a:t>
            </a:r>
            <a:r>
              <a:rPr lang="ar-SA" dirty="0">
                <a:ea typeface="Times New Roman" panose="02020603050405020304" pitchFamily="18" charset="0"/>
                <a:cs typeface="Traditional Arabic" panose="02020603050405020304" pitchFamily="18" charset="-78"/>
              </a:rPr>
              <a:t>، </a:t>
            </a:r>
            <a:endParaRPr lang="ar-SA" dirty="0" smtClean="0">
              <a:ea typeface="Times New Roman" panose="02020603050405020304" pitchFamily="18" charset="0"/>
              <a:cs typeface="Traditional Arabic" panose="02020603050405020304" pitchFamily="18" charset="-78"/>
            </a:endParaRPr>
          </a:p>
          <a:p>
            <a:pPr algn="just" rtl="1">
              <a:spcAft>
                <a:spcPts val="0"/>
              </a:spcAft>
            </a:pPr>
            <a:r>
              <a:rPr lang="ar-DZ" dirty="0" smtClean="0">
                <a:ea typeface="Times New Roman" panose="02020603050405020304" pitchFamily="18" charset="0"/>
                <a:cs typeface="Traditional Arabic" panose="02020603050405020304" pitchFamily="18" charset="-78"/>
              </a:rPr>
              <a:t>وقد </a:t>
            </a:r>
            <a:r>
              <a:rPr lang="ar-DZ" dirty="0">
                <a:ea typeface="Times New Roman" panose="02020603050405020304" pitchFamily="18" charset="0"/>
                <a:cs typeface="Traditional Arabic" panose="02020603050405020304" pitchFamily="18" charset="-78"/>
              </a:rPr>
              <a:t>حددت المواد 2-3-4-5 من النظام الأساسي للمحكمة الجنائية الدولية ليوغسلافيا السابقة الجرائم التي تنظر فيها المحكمة وهي جرائم الحرب (المادة 2-3) المستمدة من المادة السادسة في لائحة محكمة </a:t>
            </a:r>
            <a:r>
              <a:rPr lang="ar-DZ" dirty="0" err="1">
                <a:ea typeface="Times New Roman" panose="02020603050405020304" pitchFamily="18" charset="0"/>
                <a:cs typeface="Traditional Arabic" panose="02020603050405020304" pitchFamily="18" charset="-78"/>
              </a:rPr>
              <a:t>نورمبرغ</a:t>
            </a:r>
            <a:r>
              <a:rPr lang="ar-DZ" dirty="0">
                <a:ea typeface="Times New Roman" panose="02020603050405020304" pitchFamily="18" charset="0"/>
                <a:cs typeface="Traditional Arabic" panose="02020603050405020304" pitchFamily="18" charset="-78"/>
              </a:rPr>
              <a:t>، ولعل أهم تطور حدث في هذا المجال هو امتداد مفهوم جرائم الحرب إذ يشمل الانتهاكات التي تقع أثناء نزاع مسلح غير دولي</a:t>
            </a:r>
            <a:r>
              <a:rPr lang="ar-SA" dirty="0">
                <a:ea typeface="Times New Roman" panose="02020603050405020304" pitchFamily="18" charset="0"/>
                <a:cs typeface="Traditional Arabic" panose="02020603050405020304" pitchFamily="18" charset="-78"/>
              </a:rPr>
              <a:t>، </a:t>
            </a:r>
            <a:r>
              <a:rPr lang="ar-DZ" dirty="0">
                <a:ea typeface="Times New Roman" panose="02020603050405020304" pitchFamily="18" charset="0"/>
                <a:cs typeface="Traditional Arabic" panose="02020603050405020304" pitchFamily="18" charset="-78"/>
              </a:rPr>
              <a:t>أما جرائم إبادة الجنس البشري (المادة 04) فهي كل تصرف يرتكب عمدا بنية الإبادة الكلية أو الجزئية لمجموعة معينة بسبب الوطن أو العرق أو الأصل أو الدين، أما الجرائم ضد الإنسانية (المادة 05) فهي كل عمل غير إنساني يرتكب ضد المدنيين في أثناء النزاع المسلح الدولي أو الداخلي، من هذه الأعمال القتل والطرد لأسباب سياسية أو دينية أو </a:t>
            </a:r>
            <a:r>
              <a:rPr lang="ar-SA" dirty="0" smtClean="0">
                <a:ea typeface="Times New Roman" panose="02020603050405020304" pitchFamily="18" charset="0"/>
                <a:cs typeface="Traditional Arabic" panose="02020603050405020304" pitchFamily="18" charset="-78"/>
              </a:rPr>
              <a:t>عرقية</a:t>
            </a:r>
            <a:endParaRPr lang="en-US" sz="1200" b="1" dirty="0">
              <a:latin typeface="Times New Roman" panose="02020603050405020304" pitchFamily="18" charset="0"/>
              <a:ea typeface="Times New Roman" panose="02020603050405020304" pitchFamily="18" charset="0"/>
              <a:cs typeface="Simplified Arabic" panose="02020603050405020304" pitchFamily="18" charset="-78"/>
            </a:endParaRPr>
          </a:p>
          <a:p>
            <a:pPr algn="just"/>
            <a:endParaRPr lang="en-US" dirty="0"/>
          </a:p>
        </p:txBody>
      </p:sp>
    </p:spTree>
    <p:extLst>
      <p:ext uri="{BB962C8B-B14F-4D97-AF65-F5344CB8AC3E}">
        <p14:creationId xmlns:p14="http://schemas.microsoft.com/office/powerpoint/2010/main" val="234114718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DZ" b="1" dirty="0">
                <a:ea typeface="Times New Roman" panose="02020603050405020304" pitchFamily="18" charset="0"/>
                <a:cs typeface="Traditional Arabic" panose="02020603050405020304" pitchFamily="18" charset="-78"/>
              </a:rPr>
              <a:t>الاختصاص الشخصي للمحكمة:</a:t>
            </a:r>
            <a:endParaRPr lang="en-US" dirty="0"/>
          </a:p>
        </p:txBody>
      </p:sp>
      <p:sp>
        <p:nvSpPr>
          <p:cNvPr id="3" name="عنصر نائب للمحتوى 2"/>
          <p:cNvSpPr>
            <a:spLocks noGrp="1"/>
          </p:cNvSpPr>
          <p:nvPr>
            <p:ph idx="1"/>
          </p:nvPr>
        </p:nvSpPr>
        <p:spPr/>
        <p:txBody>
          <a:bodyPr/>
          <a:lstStyle/>
          <a:p>
            <a:pPr marL="342900" lvl="0" indent="-342900" algn="just" rtl="1">
              <a:spcAft>
                <a:spcPts val="0"/>
              </a:spcAft>
              <a:buFont typeface="+mj-cs"/>
              <a:buAutoNum type="arabic2Minus"/>
              <a:tabLst>
                <a:tab pos="575945" algn="l"/>
              </a:tabLst>
            </a:pPr>
            <a:r>
              <a:rPr lang="ar-DZ" dirty="0">
                <a:latin typeface="Times New Roman" panose="02020603050405020304" pitchFamily="18" charset="0"/>
                <a:ea typeface="Times New Roman" panose="02020603050405020304" pitchFamily="18" charset="0"/>
                <a:cs typeface="Traditional Arabic" panose="02020603050405020304" pitchFamily="18" charset="-78"/>
              </a:rPr>
              <a:t>تختص المحكمة بمحاكمة مجرمي حرب يوغسلافيا السابقة من الأشخاص الطبيعيين فقط الذين ارتكبوا الجرائم الدولية المحددة في نظام المحكمة، فلا تختص هذه المحكمة بمحاكمة الأشخاص الاعتبارية كما كان الحال في محاكمات </a:t>
            </a:r>
            <a:r>
              <a:rPr lang="ar-DZ" dirty="0" err="1">
                <a:latin typeface="Times New Roman" panose="02020603050405020304" pitchFamily="18" charset="0"/>
                <a:ea typeface="Times New Roman" panose="02020603050405020304" pitchFamily="18" charset="0"/>
                <a:cs typeface="Traditional Arabic" panose="02020603050405020304" pitchFamily="18" charset="-78"/>
              </a:rPr>
              <a:t>نورمبرغ</a:t>
            </a:r>
            <a:r>
              <a:rPr lang="ar-DZ" dirty="0">
                <a:latin typeface="Times New Roman" panose="02020603050405020304" pitchFamily="18" charset="0"/>
                <a:ea typeface="Times New Roman" panose="02020603050405020304" pitchFamily="18" charset="0"/>
                <a:cs typeface="Traditional Arabic" panose="02020603050405020304" pitchFamily="18" charset="-78"/>
              </a:rPr>
              <a:t> حيث حوكمت بعض المنظمات، وعليه فقد أرست المادة السابعة من هذا النظام </a:t>
            </a:r>
            <a:r>
              <a:rPr lang="ar-DZ" b="1" dirty="0">
                <a:latin typeface="Times New Roman" panose="02020603050405020304" pitchFamily="18" charset="0"/>
                <a:ea typeface="Times New Roman" panose="02020603050405020304" pitchFamily="18" charset="0"/>
                <a:cs typeface="Traditional Arabic" panose="02020603050405020304" pitchFamily="18" charset="-78"/>
              </a:rPr>
              <a:t>مبدأ المسؤولية الجنائية الفردية </a:t>
            </a:r>
            <a:r>
              <a:rPr lang="ar-DZ" dirty="0">
                <a:latin typeface="Times New Roman" panose="02020603050405020304" pitchFamily="18" charset="0"/>
                <a:ea typeface="Times New Roman" panose="02020603050405020304" pitchFamily="18" charset="0"/>
                <a:cs typeface="Traditional Arabic" panose="02020603050405020304" pitchFamily="18" charset="-78"/>
              </a:rPr>
              <a:t>كون هؤلاء الأشخاص الطبيعيين هم المسئولون وحدهم ومهما كان مستوى مسؤولياتهم في الدولة، فهذا يعد تقدما مهما نحو إضفاء الشخصية الدولية على الفرد.</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endParaRPr lang="en-US" dirty="0"/>
          </a:p>
        </p:txBody>
      </p:sp>
    </p:spTree>
    <p:extLst>
      <p:ext uri="{BB962C8B-B14F-4D97-AF65-F5344CB8AC3E}">
        <p14:creationId xmlns:p14="http://schemas.microsoft.com/office/powerpoint/2010/main" val="283679507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DZ" b="1" dirty="0"/>
              <a:t>الاختصاص المكاني والزماني للمحكمة</a:t>
            </a:r>
            <a:endParaRPr lang="en-US" dirty="0"/>
          </a:p>
        </p:txBody>
      </p:sp>
      <p:sp>
        <p:nvSpPr>
          <p:cNvPr id="3" name="عنصر نائب للمحتوى 2"/>
          <p:cNvSpPr>
            <a:spLocks noGrp="1"/>
          </p:cNvSpPr>
          <p:nvPr>
            <p:ph idx="1"/>
          </p:nvPr>
        </p:nvSpPr>
        <p:spPr/>
        <p:txBody>
          <a:bodyPr/>
          <a:lstStyle/>
          <a:p>
            <a:pPr algn="just" rtl="1"/>
            <a:r>
              <a:rPr lang="ar-DZ" dirty="0">
                <a:ea typeface="Times New Roman" panose="02020603050405020304" pitchFamily="18" charset="0"/>
                <a:cs typeface="Traditional Arabic" panose="02020603050405020304" pitchFamily="18" charset="-78"/>
              </a:rPr>
              <a:t>لقد حددت المادة الثامنة من النظام الأساسي للمحكمة الاختصاص المكاني لها بأنه يتحدد بالجرائم التي وقعت على أراضي يوغسلافيا السابقة، بما فيها الإقليم الأرضي والجوي والمياه الإقليميـة، </a:t>
            </a:r>
            <a:endParaRPr lang="ar-SA" dirty="0" smtClean="0">
              <a:ea typeface="Times New Roman" panose="02020603050405020304" pitchFamily="18" charset="0"/>
              <a:cs typeface="Traditional Arabic" panose="02020603050405020304" pitchFamily="18" charset="-78"/>
            </a:endParaRPr>
          </a:p>
          <a:p>
            <a:pPr algn="just" rtl="1"/>
            <a:r>
              <a:rPr lang="ar-DZ" dirty="0" smtClean="0">
                <a:ea typeface="Times New Roman" panose="02020603050405020304" pitchFamily="18" charset="0"/>
                <a:cs typeface="Traditional Arabic" panose="02020603050405020304" pitchFamily="18" charset="-78"/>
              </a:rPr>
              <a:t>أما </a:t>
            </a:r>
            <a:r>
              <a:rPr lang="ar-DZ" dirty="0">
                <a:ea typeface="Times New Roman" panose="02020603050405020304" pitchFamily="18" charset="0"/>
                <a:cs typeface="Traditional Arabic" panose="02020603050405020304" pitchFamily="18" charset="-78"/>
              </a:rPr>
              <a:t>اختصاصها الزمني فيتمثل في الجرائم التي وقعت منذ الأول من يناير 1991 الذي عد بداية الأعمال العدائية من طرف مجلس الأمن</a:t>
            </a:r>
            <a:r>
              <a:rPr lang="ar-SA" dirty="0">
                <a:ea typeface="Times New Roman" panose="02020603050405020304" pitchFamily="18" charset="0"/>
                <a:cs typeface="Traditional Arabic" panose="02020603050405020304" pitchFamily="18" charset="-78"/>
              </a:rPr>
              <a:t>.</a:t>
            </a:r>
            <a:endParaRPr lang="en-US" dirty="0"/>
          </a:p>
        </p:txBody>
      </p:sp>
    </p:spTree>
    <p:extLst>
      <p:ext uri="{BB962C8B-B14F-4D97-AF65-F5344CB8AC3E}">
        <p14:creationId xmlns:p14="http://schemas.microsoft.com/office/powerpoint/2010/main" val="3011656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ملاحظة هامة :</a:t>
            </a:r>
            <a:endParaRPr lang="en-US" dirty="0"/>
          </a:p>
        </p:txBody>
      </p:sp>
      <p:sp>
        <p:nvSpPr>
          <p:cNvPr id="3" name="عنصر نائب للمحتوى 2"/>
          <p:cNvSpPr>
            <a:spLocks noGrp="1"/>
          </p:cNvSpPr>
          <p:nvPr>
            <p:ph idx="1"/>
          </p:nvPr>
        </p:nvSpPr>
        <p:spPr/>
        <p:txBody>
          <a:bodyPr>
            <a:noAutofit/>
          </a:bodyPr>
          <a:lstStyle/>
          <a:p>
            <a:pPr algn="just" rtl="1"/>
            <a:r>
              <a:rPr lang="ar-SA" sz="3800" dirty="0">
                <a:latin typeface="Arabic Typesetting" panose="03020402040406030203" pitchFamily="66" charset="-78"/>
                <a:cs typeface="Arabic Typesetting" panose="03020402040406030203" pitchFamily="66" charset="-78"/>
              </a:rPr>
              <a:t>يعود سبب وصف هذه الآليات والضمانات الدولية بأنهما خاصة لكونها تختص بتنفيذ قواعد القانون الدولي الإنساني بالذات، وذلك تمييزا لها عن نظام المسؤولية الدولية الذي يعد آلية عامة يمكن تحريكها متى توافرت شروطها سواء تعلق الأمر بالقانون الدولي الإنساني أو بغيرة من فروع القانون الدولي العام، وعلية لن نتكلم عن نظام المسؤولية الدولية كآلية في هذه الدراسة.</a:t>
            </a:r>
            <a:endParaRPr lang="en-US" sz="38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33527192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1"/>
            <a:r>
              <a:rPr lang="ar-DZ" b="1" dirty="0"/>
              <a:t>الفرع الثاني</a:t>
            </a:r>
            <a:r>
              <a:rPr lang="en-US" dirty="0"/>
              <a:t/>
            </a:r>
            <a:br>
              <a:rPr lang="en-US" dirty="0"/>
            </a:br>
            <a:r>
              <a:rPr lang="ar-DZ" b="1" dirty="0"/>
              <a:t>المحكمة الجنائية الدولية الخاصة برواندا</a:t>
            </a:r>
            <a:endParaRPr lang="en-US" dirty="0"/>
          </a:p>
        </p:txBody>
      </p:sp>
      <p:sp>
        <p:nvSpPr>
          <p:cNvPr id="3" name="عنصر نائب للمحتوى 2"/>
          <p:cNvSpPr>
            <a:spLocks noGrp="1"/>
          </p:cNvSpPr>
          <p:nvPr>
            <p:ph idx="1"/>
          </p:nvPr>
        </p:nvSpPr>
        <p:spPr/>
        <p:txBody>
          <a:bodyPr>
            <a:normAutofit/>
          </a:bodyPr>
          <a:lstStyle/>
          <a:p>
            <a:pPr algn="just" rtl="1">
              <a:spcAft>
                <a:spcPts val="0"/>
              </a:spcAft>
            </a:pPr>
            <a:r>
              <a:rPr lang="ar-DZ" dirty="0">
                <a:ea typeface="Times New Roman" panose="02020603050405020304" pitchFamily="18" charset="0"/>
                <a:cs typeface="Traditional Arabic" panose="02020603050405020304" pitchFamily="18" charset="-78"/>
              </a:rPr>
              <a:t>بناء على تقرير الأمين العام للأمم المتحدة الصادر في العام 1994، وكذا التقارير الخاصة التي قدمها المقرر الخاص للجنة الأمم المتحدة لحقوق الإنسان، واستنادا أيضا إلى الأعمال التي قدمتها لجنة الخبراء المكونة بموجب اللائحة رقم 935 لسنة 1994، خاصة منها التقرير الابتدائي المتعلق بالانتهاكات الخطيرة لحقوق الإنسان في رواندا، وبناء على طلب الحكومة الرواندية قرر مجلس الأمن إنشاء محكمة جنائية دولية في رواندا بقراره رقم 995 المؤرخ في 01 نوفمبر 1994لمحاكمة المسئولين عن الجرائم ضد الإنسانية وجرائم الإبادة والخروقات الأخرى لحقوق الإنسان وذلك في الفترة الزمنية الممتدة من 01 يناير إلى 31 ديسمبر 1994</a:t>
            </a:r>
            <a:r>
              <a:rPr lang="en-US" dirty="0"/>
              <a:t> </a:t>
            </a:r>
            <a:endParaRPr lang="en-US" sz="1200" b="1" dirty="0">
              <a:latin typeface="Times New Roman" panose="02020603050405020304" pitchFamily="18" charset="0"/>
              <a:ea typeface="Times New Roman" panose="02020603050405020304" pitchFamily="18" charset="0"/>
              <a:cs typeface="Simplified Arabic" panose="02020603050405020304" pitchFamily="18" charset="-78"/>
            </a:endParaRPr>
          </a:p>
          <a:p>
            <a:pPr algn="just"/>
            <a:endParaRPr lang="en-US" dirty="0"/>
          </a:p>
        </p:txBody>
      </p:sp>
    </p:spTree>
    <p:extLst>
      <p:ext uri="{BB962C8B-B14F-4D97-AF65-F5344CB8AC3E}">
        <p14:creationId xmlns:p14="http://schemas.microsoft.com/office/powerpoint/2010/main" val="310018525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just" rtl="1"/>
            <a:r>
              <a:rPr lang="ar-SA" sz="3500" dirty="0">
                <a:ea typeface="Times New Roman" panose="02020603050405020304" pitchFamily="18" charset="0"/>
                <a:cs typeface="Traditional Arabic" panose="02020603050405020304" pitchFamily="18" charset="-78"/>
              </a:rPr>
              <a:t>و</a:t>
            </a:r>
            <a:r>
              <a:rPr lang="ar-DZ" sz="3500" dirty="0">
                <a:ea typeface="Times New Roman" panose="02020603050405020304" pitchFamily="18" charset="0"/>
                <a:cs typeface="Traditional Arabic" panose="02020603050405020304" pitchFamily="18" charset="-78"/>
              </a:rPr>
              <a:t>عليه تم تعين مقر المحكمة وفقا لمعيار الفعالية الإدارية ومن أجل السماح للشهود للإدلاء بشهادتهم في مدينة أروشا بـ" تانزانيا " وعند الضرورة يمكن للمحكمة عقد اجتماعاتها في أماكن أخرى مع فتح مكتب لها برواندا</a:t>
            </a:r>
            <a:endParaRPr lang="en-US" sz="3500" dirty="0"/>
          </a:p>
        </p:txBody>
      </p:sp>
    </p:spTree>
    <p:extLst>
      <p:ext uri="{BB962C8B-B14F-4D97-AF65-F5344CB8AC3E}">
        <p14:creationId xmlns:p14="http://schemas.microsoft.com/office/powerpoint/2010/main" val="204651353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just" rtl="1">
              <a:spcAft>
                <a:spcPts val="0"/>
              </a:spcAft>
            </a:pPr>
            <a:r>
              <a:rPr lang="ar-DZ" dirty="0">
                <a:ea typeface="Times New Roman" panose="02020603050405020304" pitchFamily="18" charset="0"/>
                <a:cs typeface="Traditional Arabic" panose="02020603050405020304" pitchFamily="18" charset="-78"/>
              </a:rPr>
              <a:t>أما عن اختصاصات المحكمة، فينظمها نظامها الأساسي المتكون من 32 مادة، حيث تنص المادة الأولى من هذا النظام على أن هذه المحكمة تختص بمحاكمة الأشخاص المتهمين بارتكاب أفعال تنتهك القانون الدولي الإنساني، وعلى الأخص المادة الثالثة المشتركة والبروتوكول الإضافي الثاني لسنة 1977 على الإقليم الرواندي، وكذلك المواطنين الروانديين المتواجدين في البلاد المجاورة وارتكبوا هذه الأفعال</a:t>
            </a:r>
            <a:r>
              <a:rPr lang="ar-SA" dirty="0">
                <a:ea typeface="Times New Roman" panose="02020603050405020304" pitchFamily="18" charset="0"/>
                <a:cs typeface="Traditional Arabic" panose="02020603050405020304" pitchFamily="18" charset="-78"/>
              </a:rPr>
              <a:t>، </a:t>
            </a:r>
            <a:endParaRPr lang="ar-SA" dirty="0" smtClean="0">
              <a:ea typeface="Times New Roman" panose="02020603050405020304" pitchFamily="18" charset="0"/>
              <a:cs typeface="Traditional Arabic" panose="02020603050405020304" pitchFamily="18" charset="-78"/>
            </a:endParaRPr>
          </a:p>
          <a:p>
            <a:pPr algn="just" rtl="1">
              <a:spcAft>
                <a:spcPts val="0"/>
              </a:spcAft>
            </a:pPr>
            <a:r>
              <a:rPr lang="ar-DZ" dirty="0" smtClean="0">
                <a:ea typeface="Times New Roman" panose="02020603050405020304" pitchFamily="18" charset="0"/>
                <a:cs typeface="Traditional Arabic" panose="02020603050405020304" pitchFamily="18" charset="-78"/>
              </a:rPr>
              <a:t>وتختص </a:t>
            </a:r>
            <a:r>
              <a:rPr lang="ar-DZ" dirty="0">
                <a:ea typeface="Times New Roman" panose="02020603050405020304" pitchFamily="18" charset="0"/>
                <a:cs typeface="Traditional Arabic" panose="02020603050405020304" pitchFamily="18" charset="-78"/>
              </a:rPr>
              <a:t>المحكمة أيضا في محاكمة أولئك الأشخاص الطبيعيين جنائيا متى ارتكب هذه الأفعال دون أي اعتبار لصفة المتهم كرئيس دولة ورئيس حكومة أو إطار سامي، وأن صفته الرسمية لا تعفيه من المسؤولية الجنائية ولا تخفف </a:t>
            </a:r>
            <a:r>
              <a:rPr lang="ar-DZ" dirty="0" smtClean="0">
                <a:ea typeface="Times New Roman" panose="02020603050405020304" pitchFamily="18" charset="0"/>
                <a:cs typeface="Traditional Arabic" panose="02020603050405020304" pitchFamily="18" charset="-78"/>
              </a:rPr>
              <a:t>العقوبة</a:t>
            </a:r>
            <a:endParaRPr lang="en-US" sz="1200" b="1" dirty="0">
              <a:latin typeface="Times New Roman" panose="02020603050405020304" pitchFamily="18" charset="0"/>
              <a:ea typeface="Times New Roman" panose="02020603050405020304" pitchFamily="18" charset="0"/>
              <a:cs typeface="Simplified Arabic" panose="02020603050405020304" pitchFamily="18" charset="-78"/>
            </a:endParaRPr>
          </a:p>
          <a:p>
            <a:pPr algn="just"/>
            <a:endParaRPr lang="en-US" dirty="0"/>
          </a:p>
        </p:txBody>
      </p:sp>
    </p:spTree>
    <p:extLst>
      <p:ext uri="{BB962C8B-B14F-4D97-AF65-F5344CB8AC3E}">
        <p14:creationId xmlns:p14="http://schemas.microsoft.com/office/powerpoint/2010/main" val="29003982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1"/>
            <a:r>
              <a:rPr lang="ar-SA" dirty="0">
                <a:ea typeface="Times New Roman" panose="02020603050405020304" pitchFamily="18" charset="0"/>
                <a:cs typeface="Traditional Arabic" panose="02020603050405020304" pitchFamily="18" charset="-78"/>
              </a:rPr>
              <a:t>و</a:t>
            </a:r>
            <a:r>
              <a:rPr lang="ar-DZ" dirty="0">
                <a:ea typeface="Times New Roman" panose="02020603050405020304" pitchFamily="18" charset="0"/>
                <a:cs typeface="Traditional Arabic" panose="02020603050405020304" pitchFamily="18" charset="-78"/>
              </a:rPr>
              <a:t>لهذا نلاحظ التطابق التام في الاختصاص الشخصي لكل من محكمتي يوغسلافيا ورواندا، أما بالنسبة للاختصاص النوعي لمحكمة رواندا، فهو يقتصر بالنظر في الجرائم ضد الإنسانية وجرائم الإبادة وبعض جرائم الحرب التي تمثل انتهاكًا للمادة الثالثة المشتركة لاتفاقيات جنيف والبروتوكول الإضافي الثاني فهذا الاختصاص غير متطابق تماما مع محكمة يوغسلافيا الجنائية، وكذلك الشأن بالنسبة للاختصاص الزمني والمكاني هذا الذي يحدد بالإقليم الرواندي والدول المجاورة وكذلك الاختصاص الزمني المحدد من 01 يناير إلى 31 ديسمبر 1994</a:t>
            </a:r>
            <a:endParaRPr lang="en-US" dirty="0"/>
          </a:p>
        </p:txBody>
      </p:sp>
    </p:spTree>
    <p:extLst>
      <p:ext uri="{BB962C8B-B14F-4D97-AF65-F5344CB8AC3E}">
        <p14:creationId xmlns:p14="http://schemas.microsoft.com/office/powerpoint/2010/main" val="117097352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1"/>
            <a:r>
              <a:rPr lang="ar-SA" dirty="0">
                <a:ea typeface="Times New Roman" panose="02020603050405020304" pitchFamily="18" charset="0"/>
                <a:cs typeface="Traditional Arabic" panose="02020603050405020304" pitchFamily="18" charset="-78"/>
              </a:rPr>
              <a:t>و</a:t>
            </a:r>
            <a:r>
              <a:rPr lang="ar-DZ" dirty="0">
                <a:ea typeface="Times New Roman" panose="02020603050405020304" pitchFamily="18" charset="0"/>
                <a:cs typeface="Traditional Arabic" panose="02020603050405020304" pitchFamily="18" charset="-78"/>
              </a:rPr>
              <a:t>تمارس المحكمة الجنائية الدولية الخاصة برواندا هذا الاختصاص بالنظر في هذه الجرائم إلى جانب المحاكم الوطنية إلا أنها تسمو عليها في أية مرحلة كانت عليها الإجراءات وذلك بمقتضى المادة الثامنة من النظام الأساسي للمحكمة وكما رأينا انتهجت هذه المحكمة نهج المحكمة الدولية الجنائية الخاصة بيوغسلافيا بخلاف – كما سنرى – للنظام الأساسي للمحكمة الجنائية الدولية الدائمة الذي أعطى الأولوية للقضاء الوطني</a:t>
            </a:r>
            <a:endParaRPr lang="en-US" dirty="0"/>
          </a:p>
        </p:txBody>
      </p:sp>
    </p:spTree>
    <p:extLst>
      <p:ext uri="{BB962C8B-B14F-4D97-AF65-F5344CB8AC3E}">
        <p14:creationId xmlns:p14="http://schemas.microsoft.com/office/powerpoint/2010/main" val="145402300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r" rtl="1"/>
            <a:r>
              <a:rPr lang="ar-DZ" dirty="0">
                <a:ea typeface="Times New Roman" panose="02020603050405020304" pitchFamily="18" charset="0"/>
                <a:cs typeface="Traditional Arabic" panose="02020603050405020304" pitchFamily="18" charset="-78"/>
              </a:rPr>
              <a:t>أما تكوين المحكمة الجنائية الدولية لرواندا من الناحية الهيكلية والتنظيمية، فتتكون من غرفتين غرفة الدرجة الأولى وغرفة الاستئناف من إحدى عشر قاضيا موزعين على الغرفتين إلى جانب النائب العام وكاتب الضبط</a:t>
            </a:r>
            <a:endParaRPr lang="en-US" dirty="0"/>
          </a:p>
        </p:txBody>
      </p:sp>
    </p:spTree>
    <p:extLst>
      <p:ext uri="{BB962C8B-B14F-4D97-AF65-F5344CB8AC3E}">
        <p14:creationId xmlns:p14="http://schemas.microsoft.com/office/powerpoint/2010/main" val="70551973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تعقيب عام </a:t>
            </a:r>
            <a:endParaRPr lang="en-US" dirty="0"/>
          </a:p>
        </p:txBody>
      </p:sp>
      <p:sp>
        <p:nvSpPr>
          <p:cNvPr id="3" name="عنصر نائب للمحتوى 2"/>
          <p:cNvSpPr>
            <a:spLocks noGrp="1"/>
          </p:cNvSpPr>
          <p:nvPr>
            <p:ph idx="1"/>
          </p:nvPr>
        </p:nvSpPr>
        <p:spPr/>
        <p:txBody>
          <a:bodyPr/>
          <a:lstStyle/>
          <a:p>
            <a:pPr algn="just" rtl="1"/>
            <a:r>
              <a:rPr lang="ar-DZ" dirty="0">
                <a:ea typeface="Times New Roman" panose="02020603050405020304" pitchFamily="18" charset="0"/>
                <a:cs typeface="Traditional Arabic" panose="02020603050405020304" pitchFamily="18" charset="-78"/>
              </a:rPr>
              <a:t>المحكمتين الجنائيتين الخاصتين بيوغسلافيا السابقة ورواندا عدتا بلا شك سابق إيجابية نحو إرساء قضاء جنائي دولي، غير أن ما يؤخذ عليهما أنهما أنشئتا من طرف مجلس الأمن مما يعني تغليب دواعي الحفاظ السلام على دواعي القانون أو العدالة، وهذا القول لا يعني أن متطلبات العدالة قد تنحت جانبا بل العكس من ذلك ذكرت بقوة في النظاميين الأساسيين لهما، لكن إذا حدث تنازع، فإن الاعتبارات المتعلقة بالحفاظ على السلام هي من سترجح في النهاية</a:t>
            </a:r>
            <a:endParaRPr lang="en-US" dirty="0"/>
          </a:p>
        </p:txBody>
      </p:sp>
    </p:spTree>
    <p:extLst>
      <p:ext uri="{BB962C8B-B14F-4D97-AF65-F5344CB8AC3E}">
        <p14:creationId xmlns:p14="http://schemas.microsoft.com/office/powerpoint/2010/main" val="139281904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1"/>
            <a:r>
              <a:rPr lang="ar-DZ" dirty="0">
                <a:ea typeface="Times New Roman" panose="02020603050405020304" pitchFamily="18" charset="0"/>
                <a:cs typeface="Traditional Arabic" panose="02020603050405020304" pitchFamily="18" charset="-78"/>
              </a:rPr>
              <a:t>فضلا عن ذلك فإن النظامين الأساسيين للمحكمتين قد أخفق في تحقيق جدوى محتواهما نظرا لأن العقوبات المنصوص عليها فيهما غير مناسبة للجرائم التي ارتكبت في كل من </a:t>
            </a:r>
            <a:r>
              <a:rPr lang="ar-DZ" dirty="0" err="1">
                <a:ea typeface="Times New Roman" panose="02020603050405020304" pitchFamily="18" charset="0"/>
                <a:cs typeface="Traditional Arabic" panose="02020603050405020304" pitchFamily="18" charset="-78"/>
              </a:rPr>
              <a:t>النزاعيين</a:t>
            </a:r>
            <a:r>
              <a:rPr lang="ar-DZ" dirty="0">
                <a:ea typeface="Times New Roman" panose="02020603050405020304" pitchFamily="18" charset="0"/>
                <a:cs typeface="Traditional Arabic" panose="02020603050405020304" pitchFamily="18" charset="-78"/>
              </a:rPr>
              <a:t> ومقدار بشاعتهما، فعلى سبيل المثال حكم على مجرم الحرب " </a:t>
            </a:r>
            <a:r>
              <a:rPr lang="ar-DZ" dirty="0" err="1">
                <a:ea typeface="Times New Roman" panose="02020603050405020304" pitchFamily="18" charset="0"/>
                <a:cs typeface="Traditional Arabic" panose="02020603050405020304" pitchFamily="18" charset="-78"/>
              </a:rPr>
              <a:t>دارجن</a:t>
            </a:r>
            <a:r>
              <a:rPr lang="ar-DZ" dirty="0">
                <a:ea typeface="Times New Roman" panose="02020603050405020304" pitchFamily="18" charset="0"/>
                <a:cs typeface="Traditional Arabic" panose="02020603050405020304" pitchFamily="18" charset="-78"/>
              </a:rPr>
              <a:t> ارد </a:t>
            </a:r>
            <a:r>
              <a:rPr lang="ar-DZ" dirty="0" err="1">
                <a:ea typeface="Times New Roman" panose="02020603050405020304" pitchFamily="18" charset="0"/>
                <a:cs typeface="Traditional Arabic" panose="02020603050405020304" pitchFamily="18" charset="-78"/>
              </a:rPr>
              <a:t>يموتشي</a:t>
            </a:r>
            <a:r>
              <a:rPr lang="ar-DZ" dirty="0">
                <a:ea typeface="Times New Roman" panose="02020603050405020304" pitchFamily="18" charset="0"/>
                <a:cs typeface="Traditional Arabic" panose="02020603050405020304" pitchFamily="18" charset="-78"/>
              </a:rPr>
              <a:t> " في محكمة يوغسلافيا السابقة بالسجن عشر سنوات فقط وكان من الأفضل الأخذ بعقوبة الإعدام لألا تترك أي فرصة لتكرار مثل أفعال التي ارتكبها المجرم " </a:t>
            </a:r>
            <a:r>
              <a:rPr lang="ar-DZ" dirty="0" err="1">
                <a:ea typeface="Times New Roman" panose="02020603050405020304" pitchFamily="18" charset="0"/>
                <a:cs typeface="Traditional Arabic" panose="02020603050405020304" pitchFamily="18" charset="-78"/>
              </a:rPr>
              <a:t>دراجن</a:t>
            </a:r>
            <a:r>
              <a:rPr lang="ar-DZ" dirty="0">
                <a:ea typeface="Times New Roman" panose="02020603050405020304" pitchFamily="18" charset="0"/>
                <a:cs typeface="Traditional Arabic" panose="02020603050405020304" pitchFamily="18" charset="-78"/>
              </a:rPr>
              <a:t> " من قتل واغتصاب</a:t>
            </a:r>
            <a:endParaRPr lang="en-US" dirty="0"/>
          </a:p>
        </p:txBody>
      </p:sp>
    </p:spTree>
    <p:extLst>
      <p:ext uri="{BB962C8B-B14F-4D97-AF65-F5344CB8AC3E}">
        <p14:creationId xmlns:p14="http://schemas.microsoft.com/office/powerpoint/2010/main" val="288848682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a:bodyPr>
          <a:lstStyle/>
          <a:p>
            <a:pPr algn="just" rtl="1">
              <a:spcAft>
                <a:spcPts val="0"/>
              </a:spcAft>
            </a:pPr>
            <a:r>
              <a:rPr lang="ar-SA" dirty="0">
                <a:ea typeface="Times New Roman" panose="02020603050405020304" pitchFamily="18" charset="0"/>
                <a:cs typeface="Traditional Arabic" panose="02020603050405020304" pitchFamily="18" charset="-78"/>
              </a:rPr>
              <a:t>و</a:t>
            </a:r>
            <a:r>
              <a:rPr lang="ar-DZ" dirty="0">
                <a:ea typeface="Times New Roman" panose="02020603050405020304" pitchFamily="18" charset="0"/>
                <a:cs typeface="Traditional Arabic" panose="02020603050405020304" pitchFamily="18" charset="-78"/>
              </a:rPr>
              <a:t>أخيرا، فإن ما ينقص من فاعلية وجدوى هاتين المحكمتين هو طابعها المؤقت والمحدودية المكانية والزمانية لاختصاصيهما</a:t>
            </a:r>
            <a:r>
              <a:rPr lang="ar-SA" dirty="0">
                <a:ea typeface="Times New Roman" panose="02020603050405020304" pitchFamily="18" charset="0"/>
                <a:cs typeface="Traditional Arabic" panose="02020603050405020304" pitchFamily="18" charset="-78"/>
              </a:rPr>
              <a:t>، </a:t>
            </a:r>
            <a:r>
              <a:rPr lang="ar-DZ" dirty="0">
                <a:ea typeface="Times New Roman" panose="02020603050405020304" pitchFamily="18" charset="0"/>
                <a:cs typeface="Traditional Arabic" panose="02020603050405020304" pitchFamily="18" charset="-78"/>
              </a:rPr>
              <a:t>إلى جانب إضفاء الطابع السياسي للمحكمتين كونهما من صنع مجلس الأمن الذي يخضع حاليا للهيمنة الأمريكية فلهذا لم يتخذ إجراءات مماثلة لتك المحاكم الجنائية الدولية في أكثر من نقطة نزاع في العالم ومنها الاعتداء الدائم الإسرائيلي الذي يشكل مخالفات جسيمة للقانون الدولي الإنساني المطبق على الأقاليم المحتلة على الشعب الفلسطيني رغم عدة قرارات أممية في هذا الصدد، ورغم كل البيانات والنداءات الموجهة إليه، نذكر منها البيان الختامي لمؤتمر القمة العربية غير العادية لسنة 2001 الذي عقد بالقاهرة حيث طلب القادة العرب من مجلس الأمن تشكيل محكمة جنائية دولية مخصصة لمحاكمة مجرمي الحرب الإسرائيليين الذين ارتكبوا جرائم بحق الفلسطينيين والعرب في الأراضي المحتلة على غرار المحكمتين في </a:t>
            </a:r>
            <a:r>
              <a:rPr lang="ar-DZ">
                <a:ea typeface="Times New Roman" panose="02020603050405020304" pitchFamily="18" charset="0"/>
                <a:cs typeface="Traditional Arabic" panose="02020603050405020304" pitchFamily="18" charset="-78"/>
              </a:rPr>
              <a:t>يوغسلافيا </a:t>
            </a:r>
            <a:r>
              <a:rPr lang="ar-DZ" smtClean="0">
                <a:ea typeface="Times New Roman" panose="02020603050405020304" pitchFamily="18" charset="0"/>
                <a:cs typeface="Traditional Arabic" panose="02020603050405020304" pitchFamily="18" charset="-78"/>
              </a:rPr>
              <a:t>ورواندا</a:t>
            </a:r>
            <a:endParaRPr lang="en-US" dirty="0"/>
          </a:p>
        </p:txBody>
      </p:sp>
    </p:spTree>
    <p:extLst>
      <p:ext uri="{BB962C8B-B14F-4D97-AF65-F5344CB8AC3E}">
        <p14:creationId xmlns:p14="http://schemas.microsoft.com/office/powerpoint/2010/main" val="313268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اللجنة الدولية للصليب الأحمر </a:t>
            </a:r>
            <a:endParaRPr lang="en-US" dirty="0"/>
          </a:p>
        </p:txBody>
      </p:sp>
      <p:sp>
        <p:nvSpPr>
          <p:cNvPr id="3" name="عنصر نائب للمحتوى 2"/>
          <p:cNvSpPr>
            <a:spLocks noGrp="1"/>
          </p:cNvSpPr>
          <p:nvPr>
            <p:ph idx="1"/>
          </p:nvPr>
        </p:nvSpPr>
        <p:spPr/>
        <p:txBody>
          <a:bodyPr>
            <a:normAutofit fontScale="92500"/>
          </a:bodyPr>
          <a:lstStyle/>
          <a:p>
            <a:pPr algn="r" rtl="1"/>
            <a:r>
              <a:rPr lang="ar-SA" dirty="0" smtClean="0"/>
              <a:t>السياق التاريخي : </a:t>
            </a:r>
          </a:p>
          <a:p>
            <a:pPr marL="0" indent="0" algn="just" rtl="1">
              <a:buNone/>
            </a:pPr>
            <a:r>
              <a:rPr lang="ar-DZ" sz="3500" dirty="0">
                <a:latin typeface="Arabic Typesetting" panose="03020402040406030203" pitchFamily="66" charset="-78"/>
                <a:cs typeface="Arabic Typesetting" panose="03020402040406030203" pitchFamily="66" charset="-78"/>
              </a:rPr>
              <a:t>النداء الرسالي الذي وجهه </a:t>
            </a:r>
            <a:r>
              <a:rPr lang="ar-DZ" sz="3500" b="1" dirty="0">
                <a:latin typeface="Arabic Typesetting" panose="03020402040406030203" pitchFamily="66" charset="-78"/>
                <a:cs typeface="Arabic Typesetting" panose="03020402040406030203" pitchFamily="66" charset="-78"/>
              </a:rPr>
              <a:t>هنري</a:t>
            </a:r>
            <a:r>
              <a:rPr lang="ar-DZ" sz="3500" dirty="0">
                <a:latin typeface="Arabic Typesetting" panose="03020402040406030203" pitchFamily="66" charset="-78"/>
                <a:cs typeface="Arabic Typesetting" panose="03020402040406030203" pitchFamily="66" charset="-78"/>
              </a:rPr>
              <a:t> </a:t>
            </a:r>
            <a:r>
              <a:rPr lang="ar-DZ" sz="3500" b="1" dirty="0">
                <a:latin typeface="Arabic Typesetting" panose="03020402040406030203" pitchFamily="66" charset="-78"/>
                <a:cs typeface="Arabic Typesetting" panose="03020402040406030203" pitchFamily="66" charset="-78"/>
              </a:rPr>
              <a:t>دونان</a:t>
            </a:r>
            <a:r>
              <a:rPr lang="ar-DZ" sz="3500" dirty="0">
                <a:latin typeface="Arabic Typesetting" panose="03020402040406030203" pitchFamily="66" charset="-78"/>
                <a:cs typeface="Arabic Typesetting" panose="03020402040406030203" pitchFamily="66" charset="-78"/>
              </a:rPr>
              <a:t> </a:t>
            </a:r>
            <a:r>
              <a:rPr lang="fr-FR" sz="3500" b="1" dirty="0">
                <a:latin typeface="Arabic Typesetting" panose="03020402040406030203" pitchFamily="66" charset="-78"/>
                <a:cs typeface="Arabic Typesetting" panose="03020402040406030203" pitchFamily="66" charset="-78"/>
              </a:rPr>
              <a:t>Henri Dunant</a:t>
            </a:r>
            <a:r>
              <a:rPr lang="ar-DZ" sz="3500" dirty="0">
                <a:latin typeface="Arabic Typesetting" panose="03020402040406030203" pitchFamily="66" charset="-78"/>
                <a:cs typeface="Arabic Typesetting" panose="03020402040406030203" pitchFamily="66" charset="-78"/>
              </a:rPr>
              <a:t> سنة 1826 من خلال كتابه " نداء </a:t>
            </a:r>
            <a:r>
              <a:rPr lang="ar-DZ" sz="3500" dirty="0" err="1">
                <a:latin typeface="Arabic Typesetting" panose="03020402040406030203" pitchFamily="66" charset="-78"/>
                <a:cs typeface="Arabic Typesetting" panose="03020402040406030203" pitchFamily="66" charset="-78"/>
              </a:rPr>
              <a:t>سولفارينو</a:t>
            </a:r>
            <a:r>
              <a:rPr lang="ar-DZ" sz="3500" dirty="0">
                <a:latin typeface="Arabic Typesetting" panose="03020402040406030203" pitchFamily="66" charset="-78"/>
                <a:cs typeface="Arabic Typesetting" panose="03020402040406030203" pitchFamily="66" charset="-78"/>
              </a:rPr>
              <a:t>" هذا الذي دون فيه الشواهد الأليمة عن الحرب بين الجيش الفرنسي والنمساوي 1895 التي خلفت في نهاية الساعات الستة عشر منها 40.000 ضحية بين قتيل وجريح، إضافة إلى تسعة آلاف جريح عسكري قد تركوا بدون عناية بهم، حيث كان بالإمكان إنقاذهم</a:t>
            </a:r>
            <a:endParaRPr lang="en-US" sz="35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762973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lnSpcReduction="10000"/>
          </a:bodyPr>
          <a:lstStyle/>
          <a:p>
            <a:pPr algn="just" rtl="1"/>
            <a:r>
              <a:rPr lang="ar-SA" sz="3200" dirty="0">
                <a:latin typeface="Arabic Typesetting" panose="03020402040406030203" pitchFamily="66" charset="-78"/>
                <a:cs typeface="Arabic Typesetting" panose="03020402040406030203" pitchFamily="66" charset="-78"/>
              </a:rPr>
              <a:t>اجتمع حول هنري دونان خمسة من الرجال السويسريين في مقدمتهم المحامي جوستاف </a:t>
            </a:r>
            <a:r>
              <a:rPr lang="ar-SA" sz="3200" dirty="0" err="1">
                <a:latin typeface="Arabic Typesetting" panose="03020402040406030203" pitchFamily="66" charset="-78"/>
                <a:cs typeface="Arabic Typesetting" panose="03020402040406030203" pitchFamily="66" charset="-78"/>
              </a:rPr>
              <a:t>موانييه</a:t>
            </a:r>
            <a:r>
              <a:rPr lang="ar-SA" sz="3200" dirty="0">
                <a:latin typeface="Arabic Typesetting" panose="03020402040406030203" pitchFamily="66" charset="-78"/>
                <a:cs typeface="Arabic Typesetting" panose="03020402040406030203" pitchFamily="66" charset="-78"/>
              </a:rPr>
              <a:t> </a:t>
            </a:r>
            <a:r>
              <a:rPr lang="en-US" sz="3200" dirty="0">
                <a:latin typeface="Arabic Typesetting" panose="03020402040406030203" pitchFamily="66" charset="-78"/>
                <a:cs typeface="Arabic Typesetting" panose="03020402040406030203" pitchFamily="66" charset="-78"/>
              </a:rPr>
              <a:t>G. </a:t>
            </a:r>
            <a:r>
              <a:rPr lang="en-US" sz="3200" dirty="0" err="1">
                <a:latin typeface="Arabic Typesetting" panose="03020402040406030203" pitchFamily="66" charset="-78"/>
                <a:cs typeface="Arabic Typesetting" panose="03020402040406030203" pitchFamily="66" charset="-78"/>
              </a:rPr>
              <a:t>Moynier</a:t>
            </a:r>
            <a:r>
              <a:rPr lang="en-US" sz="3200" dirty="0">
                <a:latin typeface="Arabic Typesetting" panose="03020402040406030203" pitchFamily="66" charset="-78"/>
                <a:cs typeface="Arabic Typesetting" panose="03020402040406030203" pitchFamily="66" charset="-78"/>
              </a:rPr>
              <a:t> </a:t>
            </a:r>
            <a:r>
              <a:rPr lang="ar-SA" sz="3200" dirty="0">
                <a:latin typeface="Arabic Typesetting" panose="03020402040406030203" pitchFamily="66" charset="-78"/>
                <a:cs typeface="Arabic Typesetting" panose="03020402040406030203" pitchFamily="66" charset="-78"/>
              </a:rPr>
              <a:t>رئيس جمعية جنيف للمنفعة العامة، هذا الذي دعا هذه الأخيرة للانعقاد سنة 1863 لمناقشة مقترحات دونان وترجمتها على أرض الواقع وتحقيقا لذلك قرر تشكيل لجنة تتكون من خمسة </a:t>
            </a:r>
            <a:r>
              <a:rPr lang="ar-SA" sz="3200" dirty="0" smtClean="0">
                <a:latin typeface="Arabic Typesetting" panose="03020402040406030203" pitchFamily="66" charset="-78"/>
                <a:cs typeface="Arabic Typesetting" panose="03020402040406030203" pitchFamily="66" charset="-78"/>
              </a:rPr>
              <a:t>أشخاص هذه </a:t>
            </a:r>
            <a:r>
              <a:rPr lang="ar-SA" sz="3200" dirty="0">
                <a:latin typeface="Arabic Typesetting" panose="03020402040406030203" pitchFamily="66" charset="-78"/>
                <a:cs typeface="Arabic Typesetting" panose="03020402040406030203" pitchFamily="66" charset="-78"/>
              </a:rPr>
              <a:t>التي قررت مواصلة عملها كلجنة دولية دائمة باسم اللجنة الدولية لإغاثة الجرحى  والتي سميت فيما بعد باللجنة الدولية للصليب الأحمر</a:t>
            </a:r>
            <a:endParaRPr lang="en-US" sz="32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32260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DZ" b="1" dirty="0"/>
              <a:t>الوضع القانوني الدولي للجنة</a:t>
            </a:r>
            <a:endParaRPr lang="en-US" dirty="0"/>
          </a:p>
        </p:txBody>
      </p:sp>
      <p:sp>
        <p:nvSpPr>
          <p:cNvPr id="3" name="عنصر نائب للمحتوى 2"/>
          <p:cNvSpPr>
            <a:spLocks noGrp="1"/>
          </p:cNvSpPr>
          <p:nvPr>
            <p:ph idx="1"/>
          </p:nvPr>
        </p:nvSpPr>
        <p:spPr/>
        <p:txBody>
          <a:bodyPr>
            <a:normAutofit/>
          </a:bodyPr>
          <a:lstStyle/>
          <a:p>
            <a:pPr algn="just" rtl="1"/>
            <a:r>
              <a:rPr lang="ar-DZ" sz="3300" dirty="0">
                <a:latin typeface="Arabic Typesetting" panose="03020402040406030203" pitchFamily="66" charset="-78"/>
                <a:cs typeface="Arabic Typesetting" panose="03020402040406030203" pitchFamily="66" charset="-78"/>
              </a:rPr>
              <a:t>أن اللجنة الدولية للصليب الأحمر تتشكل مما لا يزيد عن خمسة وعشرين مواطناً سويسريا يتم اختيارهم تبعاً لقدراتهم الذاتية ونزعتهم الإنسانية، لمدة أربع سنوات بالاقتراع السري وبأغلبية ثلثي الأعضاء، وهو الأمر الذي يسمح لهم بتفادي الضغوط الخارجية ويجعلهم أحراراً في أداء وظائفهم</a:t>
            </a:r>
            <a:endParaRPr lang="en-US" sz="33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290046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980728"/>
            <a:ext cx="6798736" cy="3444997"/>
          </a:xfrm>
        </p:spPr>
        <p:txBody>
          <a:bodyPr>
            <a:noAutofit/>
          </a:bodyPr>
          <a:lstStyle/>
          <a:p>
            <a:pPr algn="just" rtl="1"/>
            <a:r>
              <a:rPr lang="ar-SA" sz="2900" dirty="0">
                <a:latin typeface="Arabic Typesetting" panose="03020402040406030203" pitchFamily="66" charset="-78"/>
                <a:cs typeface="Arabic Typesetting" panose="03020402040406030203" pitchFamily="66" charset="-78"/>
              </a:rPr>
              <a:t>لا تعد شخصاً من أشخاص القانون الدولي، لأنها لم تتأسس بمقتضى اتفاقية دولية، بل تعتبر منظمة غير حكومية تتمتع بشخصية قانونية وفقاً للقانون المدني السويسري، وهي مستقلة عن الحكومة السويسرية</a:t>
            </a:r>
            <a:r>
              <a:rPr lang="ar-SA" sz="2900" dirty="0" smtClean="0">
                <a:latin typeface="Arabic Typesetting" panose="03020402040406030203" pitchFamily="66" charset="-78"/>
                <a:cs typeface="Arabic Typesetting" panose="03020402040406030203" pitchFamily="66" charset="-78"/>
              </a:rPr>
              <a:t>،</a:t>
            </a:r>
          </a:p>
          <a:p>
            <a:pPr algn="just" rtl="1"/>
            <a:r>
              <a:rPr lang="ar-SA" sz="2900" dirty="0" smtClean="0">
                <a:latin typeface="Arabic Typesetting" panose="03020402040406030203" pitchFamily="66" charset="-78"/>
                <a:cs typeface="Arabic Typesetting" panose="03020402040406030203" pitchFamily="66" charset="-78"/>
              </a:rPr>
              <a:t> </a:t>
            </a:r>
            <a:r>
              <a:rPr lang="ar-SA" sz="2900" dirty="0">
                <a:latin typeface="Arabic Typesetting" panose="03020402040406030203" pitchFamily="66" charset="-78"/>
                <a:cs typeface="Arabic Typesetting" panose="03020402040406030203" pitchFamily="66" charset="-78"/>
              </a:rPr>
              <a:t>إلا أنه عهد إليها بمقتضى اتفاقيات جنيف الأربعة بدور دولي، لهذا منحها المجتمع الدولي في أكتوبر عام 1995 كمؤسسة محايدة ومستقلة صفة مراقبة في منظمة الأمم المتحدة بموجب قرار وافقت عليه الجمعية العامة للأمم المتحدة بالإجماع في دورتها الخامسة والأربعين ، </a:t>
            </a:r>
            <a:endParaRPr lang="ar-SA" sz="2900" dirty="0" smtClean="0">
              <a:latin typeface="Arabic Typesetting" panose="03020402040406030203" pitchFamily="66" charset="-78"/>
              <a:cs typeface="Arabic Typesetting" panose="03020402040406030203" pitchFamily="66" charset="-78"/>
            </a:endParaRPr>
          </a:p>
          <a:p>
            <a:pPr algn="just" rtl="1"/>
            <a:r>
              <a:rPr lang="ar-SA" sz="2900" dirty="0" smtClean="0">
                <a:latin typeface="Arabic Typesetting" panose="03020402040406030203" pitchFamily="66" charset="-78"/>
                <a:cs typeface="Arabic Typesetting" panose="03020402040406030203" pitchFamily="66" charset="-78"/>
              </a:rPr>
              <a:t>وللجنة </a:t>
            </a:r>
            <a:r>
              <a:rPr lang="ar-SA" sz="2900" dirty="0">
                <a:latin typeface="Arabic Typesetting" panose="03020402040406030203" pitchFamily="66" charset="-78"/>
                <a:cs typeface="Arabic Typesetting" panose="03020402040406030203" pitchFamily="66" charset="-78"/>
              </a:rPr>
              <a:t>الدولية الحق في إبرام اتفاقيات المقر مع الدولة لتسهيل عملها من خلال منحها الحصانات والامتيازات التي تمنح عادة للمنظمات الحكومية الدولية، فالواقع إن المركز القانوني الدولي الذي تحظى به اللجنة الدولية يجعلها أشبه بالمنظمات الحكومية الدولية منها إلى المنظمات غير الحكومية</a:t>
            </a:r>
            <a:endParaRPr lang="en-US" sz="29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147182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just" rtl="1"/>
            <a:r>
              <a:rPr lang="ar-DZ" b="1" dirty="0"/>
              <a:t>مبادئ عمل اللجنة الدولية للصليب الأحمر</a:t>
            </a:r>
            <a:endParaRPr lang="en-US" dirty="0"/>
          </a:p>
        </p:txBody>
      </p:sp>
      <p:sp>
        <p:nvSpPr>
          <p:cNvPr id="3" name="عنصر نائب للمحتوى 2"/>
          <p:cNvSpPr>
            <a:spLocks noGrp="1"/>
          </p:cNvSpPr>
          <p:nvPr>
            <p:ph idx="1"/>
          </p:nvPr>
        </p:nvSpPr>
        <p:spPr/>
        <p:txBody>
          <a:bodyPr>
            <a:noAutofit/>
          </a:bodyPr>
          <a:lstStyle/>
          <a:p>
            <a:pPr algn="just" rtl="1"/>
            <a:r>
              <a:rPr lang="ar-SA" sz="3800" dirty="0">
                <a:latin typeface="Arabic Typesetting" panose="03020402040406030203" pitchFamily="66" charset="-78"/>
                <a:cs typeface="Arabic Typesetting" panose="03020402040406030203" pitchFamily="66" charset="-78"/>
              </a:rPr>
              <a:t>أعلن المؤتمر الدولي العشرون للصليب الأحمر الذي عقد في فيينا عام 1965 عن سبعة مبادئ يقوم عليها عمل اللجنة  وقد صنف الفقه الدولي هذه المبادئ إلى ثلاثة فئات نذكرها فيما يلي</a:t>
            </a:r>
            <a:r>
              <a:rPr lang="ar-SA" sz="3800" dirty="0" smtClean="0">
                <a:latin typeface="Arabic Typesetting" panose="03020402040406030203" pitchFamily="66" charset="-78"/>
                <a:cs typeface="Arabic Typesetting" panose="03020402040406030203" pitchFamily="66" charset="-78"/>
              </a:rPr>
              <a:t>:.</a:t>
            </a:r>
            <a:endParaRPr lang="ar-SA" sz="3800" dirty="0">
              <a:latin typeface="Arabic Typesetting" panose="03020402040406030203" pitchFamily="66" charset="-78"/>
              <a:cs typeface="Arabic Typesetting" panose="03020402040406030203" pitchFamily="66" charset="-78"/>
            </a:endParaRPr>
          </a:p>
          <a:p>
            <a:pPr algn="just" rtl="1"/>
            <a:endParaRPr lang="en-US" sz="38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878682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just" rtl="1"/>
            <a:r>
              <a:rPr lang="en-US" sz="3500" dirty="0">
                <a:latin typeface="Arabic Typesetting" panose="03020402040406030203" pitchFamily="66" charset="-78"/>
                <a:cs typeface="Arabic Typesetting" panose="03020402040406030203" pitchFamily="66" charset="-78"/>
              </a:rPr>
              <a:t>I.	</a:t>
            </a:r>
            <a:r>
              <a:rPr lang="ar-SA" sz="3500" b="1" dirty="0">
                <a:latin typeface="Arabic Typesetting" panose="03020402040406030203" pitchFamily="66" charset="-78"/>
                <a:cs typeface="Arabic Typesetting" panose="03020402040406030203" pitchFamily="66" charset="-78"/>
              </a:rPr>
              <a:t>المبادئ الأساسية: </a:t>
            </a:r>
            <a:r>
              <a:rPr lang="ar-SA" sz="3500" dirty="0">
                <a:latin typeface="Arabic Typesetting" panose="03020402040406030203" pitchFamily="66" charset="-78"/>
                <a:cs typeface="Arabic Typesetting" panose="03020402040406030203" pitchFamily="66" charset="-78"/>
              </a:rPr>
              <a:t>والتي تتمثل بمبدأ الإنسانية ومبدأ عدم التحيز، فالإنسانية من حيث الجوهر مّد يد العون لكل الضحايا دون استثناء من خلال نشر التفاهم المشترك والصداقة بين جميع الشعوب ، أما مبدأ عدم التحيز فيقوم باتخاذ اللجنة الموقف ذاته تجاه جميع أطراف النزاع دون تميزٍ أياً كان أساسه، مع إعطاء الأولوية لأشد الحالات عوزا للإغاثة</a:t>
            </a:r>
            <a:endParaRPr lang="en-US" sz="3500" dirty="0"/>
          </a:p>
        </p:txBody>
      </p:sp>
    </p:spTree>
    <p:extLst>
      <p:ext uri="{BB962C8B-B14F-4D97-AF65-F5344CB8AC3E}">
        <p14:creationId xmlns:p14="http://schemas.microsoft.com/office/powerpoint/2010/main" val="2162953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graphicFrame>
        <p:nvGraphicFramePr>
          <p:cNvPr id="5" name="عنصر نائب للمحتوى 4"/>
          <p:cNvGraphicFramePr>
            <a:graphicFrameLocks noGrp="1"/>
          </p:cNvGraphicFramePr>
          <p:nvPr>
            <p:ph idx="1"/>
            <p:extLst>
              <p:ext uri="{D42A27DB-BD31-4B8C-83A1-F6EECF244321}">
                <p14:modId xmlns:p14="http://schemas.microsoft.com/office/powerpoint/2010/main" val="2585219279"/>
              </p:ext>
            </p:extLst>
          </p:nvPr>
        </p:nvGraphicFramePr>
        <p:xfrm>
          <a:off x="899592" y="2780928"/>
          <a:ext cx="7476396" cy="2743200"/>
        </p:xfrm>
        <a:graphic>
          <a:graphicData uri="http://schemas.openxmlformats.org/drawingml/2006/table">
            <a:tbl>
              <a:tblPr rtl="1"/>
              <a:tblGrid>
                <a:gridCol w="7476396"/>
              </a:tblGrid>
              <a:tr h="453082">
                <a:tc>
                  <a:txBody>
                    <a:bodyPr/>
                    <a:lstStyle/>
                    <a:p>
                      <a:pPr algn="just" rtl="1">
                        <a:spcAft>
                          <a:spcPts val="0"/>
                        </a:spcAft>
                      </a:pPr>
                      <a:r>
                        <a:rPr lang="ar-SA" sz="3000" b="1" dirty="0">
                          <a:effectLst/>
                          <a:latin typeface="Times New Roman" panose="02020603050405020304" pitchFamily="18" charset="0"/>
                          <a:ea typeface="Times New Roman" panose="02020603050405020304" pitchFamily="18" charset="0"/>
                          <a:cs typeface="Traditional Arabic" panose="02020603050405020304" pitchFamily="18" charset="-78"/>
                        </a:rPr>
                        <a:t>الضمانات والاليات الدولية المخصصة لإنفاذ وتنفيذ القانون الدولي الإنساني ومدي فعاليتها</a:t>
                      </a:r>
                      <a:endParaRPr lang="en-US" sz="30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082">
                <a:tc>
                  <a:txBody>
                    <a:bodyPr/>
                    <a:lstStyle/>
                    <a:p>
                      <a:pPr algn="just" rtl="1">
                        <a:spcAft>
                          <a:spcPts val="0"/>
                        </a:spcAft>
                      </a:pPr>
                      <a:r>
                        <a:rPr lang="ar-SA" sz="3000" dirty="0">
                          <a:effectLst/>
                          <a:latin typeface="Times New Roman" panose="02020603050405020304" pitchFamily="18" charset="0"/>
                          <a:ea typeface="Times New Roman" panose="02020603050405020304" pitchFamily="18" charset="0"/>
                          <a:cs typeface="Traditional Arabic" panose="02020603050405020304" pitchFamily="18" charset="-78"/>
                        </a:rPr>
                        <a:t>ضمانات الإشراف والرقابة على تنفيذ القانون الدولي الإنساني </a:t>
                      </a:r>
                      <a:endParaRPr lang="en-US" sz="30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082">
                <a:tc>
                  <a:txBody>
                    <a:bodyPr/>
                    <a:lstStyle/>
                    <a:p>
                      <a:pPr algn="just" rtl="1">
                        <a:spcAft>
                          <a:spcPts val="0"/>
                        </a:spcAft>
                      </a:pPr>
                      <a:r>
                        <a:rPr lang="ar-SA" sz="3000">
                          <a:effectLst/>
                          <a:latin typeface="Times New Roman" panose="02020603050405020304" pitchFamily="18" charset="0"/>
                          <a:ea typeface="Times New Roman" panose="02020603050405020304" pitchFamily="18" charset="0"/>
                          <a:cs typeface="Traditional Arabic" panose="02020603050405020304" pitchFamily="18" charset="-78"/>
                        </a:rPr>
                        <a:t>اللجنة الدولية للصليب الأحمر </a:t>
                      </a:r>
                      <a:endParaRPr lang="en-US" sz="300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082">
                <a:tc>
                  <a:txBody>
                    <a:bodyPr/>
                    <a:lstStyle/>
                    <a:p>
                      <a:pPr algn="just" rtl="1">
                        <a:spcAft>
                          <a:spcPts val="0"/>
                        </a:spcAft>
                      </a:pPr>
                      <a:r>
                        <a:rPr lang="ar-SA" sz="3000">
                          <a:effectLst/>
                          <a:latin typeface="Times New Roman" panose="02020603050405020304" pitchFamily="18" charset="0"/>
                          <a:ea typeface="Times New Roman" panose="02020603050405020304" pitchFamily="18" charset="0"/>
                          <a:cs typeface="Traditional Arabic" panose="02020603050405020304" pitchFamily="18" charset="-78"/>
                        </a:rPr>
                        <a:t>نظام الدولة الحامية </a:t>
                      </a:r>
                      <a:endParaRPr lang="en-US" sz="300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082">
                <a:tc>
                  <a:txBody>
                    <a:bodyPr/>
                    <a:lstStyle/>
                    <a:p>
                      <a:pPr algn="just" rtl="1">
                        <a:spcAft>
                          <a:spcPts val="0"/>
                        </a:spcAft>
                      </a:pPr>
                      <a:r>
                        <a:rPr lang="ar-SA" sz="3000" dirty="0">
                          <a:effectLst/>
                          <a:latin typeface="Times New Roman" panose="02020603050405020304" pitchFamily="18" charset="0"/>
                          <a:ea typeface="Times New Roman" panose="02020603050405020304" pitchFamily="18" charset="0"/>
                          <a:cs typeface="Traditional Arabic" panose="02020603050405020304" pitchFamily="18" charset="-78"/>
                        </a:rPr>
                        <a:t>اللجنة الدولية لتقصي الحقائق                                                  </a:t>
                      </a:r>
                      <a:endParaRPr lang="en-US" sz="30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98564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a:bodyPr>
          <a:lstStyle/>
          <a:p>
            <a:pPr algn="just" rtl="1"/>
            <a:r>
              <a:rPr lang="en-US" sz="4500" dirty="0">
                <a:latin typeface="Arabic Typesetting" panose="03020402040406030203" pitchFamily="66" charset="-78"/>
                <a:cs typeface="Arabic Typesetting" panose="03020402040406030203" pitchFamily="66" charset="-78"/>
              </a:rPr>
              <a:t>II.	</a:t>
            </a:r>
            <a:r>
              <a:rPr lang="ar-SA" sz="4500" b="1" dirty="0">
                <a:latin typeface="Arabic Typesetting" panose="03020402040406030203" pitchFamily="66" charset="-78"/>
                <a:cs typeface="Arabic Typesetting" panose="03020402040406030203" pitchFamily="66" charset="-78"/>
              </a:rPr>
              <a:t>المبادئ المشتقة</a:t>
            </a:r>
            <a:r>
              <a:rPr lang="ar-SA" sz="4500" dirty="0">
                <a:latin typeface="Arabic Typesetting" panose="03020402040406030203" pitchFamily="66" charset="-78"/>
                <a:cs typeface="Arabic Typesetting" panose="03020402040406030203" pitchFamily="66" charset="-78"/>
              </a:rPr>
              <a:t>: ويقصد بها مبدأي الحياد والاستقلال، وهما وسيلتان لتطبيق المبادئ الأساسية عامة، كما تكفل للجنة الدولية للصليب الأحمر ثقة جميع الأطراف  وقد نصت ديباجة النظام الأساسي لحركة الصليب والهلال الأحمر الدولي على هذين المبدأين.</a:t>
            </a:r>
            <a:endParaRPr lang="en-US" sz="45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812834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rtl="1"/>
            <a:r>
              <a:rPr lang="en-US" dirty="0">
                <a:latin typeface="Arabic Typesetting" panose="03020402040406030203" pitchFamily="66" charset="-78"/>
                <a:cs typeface="Arabic Typesetting" panose="03020402040406030203" pitchFamily="66" charset="-78"/>
              </a:rPr>
              <a:t>III.	</a:t>
            </a:r>
            <a:r>
              <a:rPr lang="ar-SA" dirty="0">
                <a:latin typeface="Arabic Typesetting" panose="03020402040406030203" pitchFamily="66" charset="-78"/>
                <a:cs typeface="Arabic Typesetting" panose="03020402040406030203" pitchFamily="66" charset="-78"/>
              </a:rPr>
              <a:t>المبادئ التنظيمية: وتشمل ثلاثة مبادئ  وهي</a:t>
            </a:r>
            <a:r>
              <a:rPr lang="ar-SA" dirty="0" smtClean="0">
                <a:latin typeface="Arabic Typesetting" panose="03020402040406030203" pitchFamily="66" charset="-78"/>
                <a:cs typeface="Arabic Typesetting" panose="03020402040406030203" pitchFamily="66" charset="-78"/>
              </a:rPr>
              <a:t>:</a:t>
            </a:r>
            <a:endParaRPr lang="en-US" dirty="0"/>
          </a:p>
        </p:txBody>
      </p:sp>
      <p:sp>
        <p:nvSpPr>
          <p:cNvPr id="3" name="عنصر نائب للمحتوى 2"/>
          <p:cNvSpPr>
            <a:spLocks noGrp="1"/>
          </p:cNvSpPr>
          <p:nvPr>
            <p:ph idx="1"/>
          </p:nvPr>
        </p:nvSpPr>
        <p:spPr/>
        <p:txBody>
          <a:bodyPr>
            <a:noAutofit/>
          </a:bodyPr>
          <a:lstStyle/>
          <a:p>
            <a:pPr algn="just" rtl="1"/>
            <a:r>
              <a:rPr lang="ar-SA" sz="2800" dirty="0" smtClean="0">
                <a:latin typeface="Arabic Typesetting" panose="03020402040406030203" pitchFamily="66" charset="-78"/>
                <a:cs typeface="Arabic Typesetting" panose="03020402040406030203" pitchFamily="66" charset="-78"/>
              </a:rPr>
              <a:t>مبدأ </a:t>
            </a:r>
            <a:r>
              <a:rPr lang="ar-SA" sz="2800" dirty="0">
                <a:latin typeface="Arabic Typesetting" panose="03020402040406030203" pitchFamily="66" charset="-78"/>
                <a:cs typeface="Arabic Typesetting" panose="03020402040406030203" pitchFamily="66" charset="-78"/>
              </a:rPr>
              <a:t>التطوعية: فإن الحركة الدولية للهلال والصليب الأحمر منظمة تطوعية للإغاثة لا تدفعها لإتمام عملها بأي حال من الأحوال رغبة الربح.</a:t>
            </a:r>
          </a:p>
          <a:p>
            <a:pPr algn="just" rtl="1"/>
            <a:r>
              <a:rPr lang="ar-SA" sz="2800" dirty="0" smtClean="0">
                <a:latin typeface="Arabic Typesetting" panose="03020402040406030203" pitchFamily="66" charset="-78"/>
                <a:cs typeface="Arabic Typesetting" panose="03020402040406030203" pitchFamily="66" charset="-78"/>
              </a:rPr>
              <a:t>مبدأ </a:t>
            </a:r>
            <a:r>
              <a:rPr lang="ar-SA" sz="2800" dirty="0">
                <a:latin typeface="Arabic Typesetting" panose="03020402040406030203" pitchFamily="66" charset="-78"/>
                <a:cs typeface="Arabic Typesetting" panose="03020402040406030203" pitchFamily="66" charset="-78"/>
              </a:rPr>
              <a:t>الوحدة: ونصت عليه ديباجة النظام الأساسي على أنه "لا يمكن أن توجد في أي بلد سوى جمعية واحدة للهلال والصليب الأحمر..." نظراً لأن وجود أكثر من جمعية وطنية يؤدي إلى الارتباك في العمل.</a:t>
            </a:r>
          </a:p>
          <a:p>
            <a:pPr algn="just" rtl="1"/>
            <a:r>
              <a:rPr lang="ar-SA" sz="2800" dirty="0" smtClean="0">
                <a:latin typeface="Arabic Typesetting" panose="03020402040406030203" pitchFamily="66" charset="-78"/>
                <a:cs typeface="Arabic Typesetting" panose="03020402040406030203" pitchFamily="66" charset="-78"/>
              </a:rPr>
              <a:t>مبدأ </a:t>
            </a:r>
            <a:r>
              <a:rPr lang="ar-SA" sz="2800" dirty="0">
                <a:latin typeface="Arabic Typesetting" panose="03020402040406030203" pitchFamily="66" charset="-78"/>
                <a:cs typeface="Arabic Typesetting" panose="03020402040406030203" pitchFamily="66" charset="-78"/>
              </a:rPr>
              <a:t>العالمية: فإن الهلال الأحمر والصليب الأحمر حركات عالمية النطاق تتمتع فيها كل الجمعيات بحقوق متساوية، وتقع عليها مسؤوليات وواجبات متساوية في مساعدة بعضها البعض وهذا ما عبرت عنه ديباجة النظام الأساسي </a:t>
            </a:r>
            <a:r>
              <a:rPr lang="ar-SA" sz="2800" dirty="0" smtClean="0">
                <a:latin typeface="Arabic Typesetting" panose="03020402040406030203" pitchFamily="66" charset="-78"/>
                <a:cs typeface="Arabic Typesetting" panose="03020402040406030203" pitchFamily="66" charset="-78"/>
              </a:rPr>
              <a:t>للحركة.</a:t>
            </a:r>
            <a:endParaRPr lang="en-US" sz="28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718738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DZ" b="1" dirty="0"/>
              <a:t>الأساس القانوني الذي تتحرك بموجبه اللجنة</a:t>
            </a:r>
            <a:r>
              <a:rPr lang="ar-DZ" b="1" dirty="0" smtClean="0"/>
              <a:t>.</a:t>
            </a:r>
            <a:endParaRPr lang="en-US" dirty="0"/>
          </a:p>
        </p:txBody>
      </p:sp>
      <p:sp>
        <p:nvSpPr>
          <p:cNvPr id="3" name="عنصر نائب للمحتوى 2"/>
          <p:cNvSpPr>
            <a:spLocks noGrp="1"/>
          </p:cNvSpPr>
          <p:nvPr>
            <p:ph idx="1"/>
          </p:nvPr>
        </p:nvSpPr>
        <p:spPr/>
        <p:txBody>
          <a:bodyPr>
            <a:normAutofit/>
          </a:bodyPr>
          <a:lstStyle/>
          <a:p>
            <a:pPr algn="just" rtl="1"/>
            <a:r>
              <a:rPr lang="ar-SA" sz="3000" dirty="0">
                <a:latin typeface="Arabic Typesetting" panose="03020402040406030203" pitchFamily="66" charset="-78"/>
                <a:cs typeface="Arabic Typesetting" panose="03020402040406030203" pitchFamily="66" charset="-78"/>
              </a:rPr>
              <a:t>تستمد اللجنة الدولية للصليب الأحمر مشروعية نشاطها وحقها في التدخل والمبادرة لصالح الضحايا والمدنيين من منطلق عملها التقليدي وتواجدها الميداني من خلال شبكة </a:t>
            </a:r>
            <a:r>
              <a:rPr lang="ar-SA" sz="3000" dirty="0" err="1">
                <a:latin typeface="Arabic Typesetting" panose="03020402040406030203" pitchFamily="66" charset="-78"/>
                <a:cs typeface="Arabic Typesetting" panose="03020402040406030203" pitchFamily="66" charset="-78"/>
              </a:rPr>
              <a:t>مندوبيها</a:t>
            </a:r>
            <a:r>
              <a:rPr lang="ar-SA" sz="3000" dirty="0">
                <a:latin typeface="Arabic Typesetting" panose="03020402040406030203" pitchFamily="66" charset="-78"/>
                <a:cs typeface="Arabic Typesetting" panose="03020402040406030203" pitchFamily="66" charset="-78"/>
              </a:rPr>
              <a:t>، فشغلها الشاغل رعاية ودراسة تطبيق القانون الدولي الإنساني، فهي بهذا ليست بالتأكيد ضامنة لتنفيذ هذا القانون لأنها ليست هيئة تحقيق أو تحكيم  فهي دائما تؤكد طابعها الإنساني.</a:t>
            </a:r>
            <a:endParaRPr lang="en-US" sz="3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981976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just" rtl="1"/>
            <a:r>
              <a:rPr lang="ar-DZ" sz="2900" dirty="0">
                <a:latin typeface="Arabic Typesetting" panose="03020402040406030203" pitchFamily="66" charset="-78"/>
                <a:cs typeface="Arabic Typesetting" panose="03020402040406030203" pitchFamily="66" charset="-78"/>
              </a:rPr>
              <a:t>في واقع الأمر فقد أقرت اتفاقيات جنيف الأربعة والبروتوكولان الإضافيان الملحقين بها، </a:t>
            </a:r>
            <a:r>
              <a:rPr lang="ar-DZ" sz="2900" b="1" dirty="0">
                <a:latin typeface="Arabic Typesetting" panose="03020402040406030203" pitchFamily="66" charset="-78"/>
                <a:cs typeface="Arabic Typesetting" panose="03020402040406030203" pitchFamily="66" charset="-78"/>
              </a:rPr>
              <a:t>بالدور</a:t>
            </a:r>
            <a:r>
              <a:rPr lang="ar-DZ" sz="2900" dirty="0">
                <a:latin typeface="Arabic Typesetting" panose="03020402040406030203" pitchFamily="66" charset="-78"/>
                <a:cs typeface="Arabic Typesetting" panose="03020402040406030203" pitchFamily="66" charset="-78"/>
              </a:rPr>
              <a:t> </a:t>
            </a:r>
            <a:r>
              <a:rPr lang="ar-DZ" sz="2900" b="1" dirty="0">
                <a:latin typeface="Arabic Typesetting" panose="03020402040406030203" pitchFamily="66" charset="-78"/>
                <a:cs typeface="Arabic Typesetting" panose="03020402040406030203" pitchFamily="66" charset="-78"/>
              </a:rPr>
              <a:t>المحوري</a:t>
            </a:r>
            <a:r>
              <a:rPr lang="ar-DZ" sz="2900" dirty="0">
                <a:latin typeface="Arabic Typesetting" panose="03020402040406030203" pitchFamily="66" charset="-78"/>
                <a:cs typeface="Arabic Typesetting" panose="03020402040406030203" pitchFamily="66" charset="-78"/>
              </a:rPr>
              <a:t> </a:t>
            </a:r>
            <a:r>
              <a:rPr lang="ar-DZ" sz="2900" b="1" dirty="0">
                <a:latin typeface="Arabic Typesetting" panose="03020402040406030203" pitchFamily="66" charset="-78"/>
                <a:cs typeface="Arabic Typesetting" panose="03020402040406030203" pitchFamily="66" charset="-78"/>
              </a:rPr>
              <a:t>للجنة</a:t>
            </a:r>
            <a:r>
              <a:rPr lang="ar-DZ" sz="2900" dirty="0">
                <a:latin typeface="Arabic Typesetting" panose="03020402040406030203" pitchFamily="66" charset="-78"/>
                <a:cs typeface="Arabic Typesetting" panose="03020402040406030203" pitchFamily="66" charset="-78"/>
              </a:rPr>
              <a:t> </a:t>
            </a:r>
            <a:r>
              <a:rPr lang="ar-DZ" sz="2900" b="1" dirty="0">
                <a:latin typeface="Arabic Typesetting" panose="03020402040406030203" pitchFamily="66" charset="-78"/>
                <a:cs typeface="Arabic Typesetting" panose="03020402040406030203" pitchFamily="66" charset="-78"/>
              </a:rPr>
              <a:t>الدولية للصليب الأحمر في حماية المدنيين</a:t>
            </a:r>
            <a:r>
              <a:rPr lang="ar-DZ" sz="2900" dirty="0">
                <a:latin typeface="Arabic Typesetting" panose="03020402040406030203" pitchFamily="66" charset="-78"/>
                <a:cs typeface="Arabic Typesetting" panose="03020402040406030203" pitchFamily="66" charset="-78"/>
              </a:rPr>
              <a:t> وهذا ما تضمنته المواد 9 - 9 - 9 - 10 المشركة بين الاتفاقيات التي منحت لها حقها التقليدي في المبادرة، أما المواد 10- 10- 10-11 من الاتفاقيات الأربعة فتضمنت دورها من منطلق كونها بديلا محتملا للدولة الحامية وهذا ما أكدته المادة 05 من البروتوكول الإضافي الأول.</a:t>
            </a:r>
            <a:endParaRPr lang="en-US" sz="2900" dirty="0">
              <a:latin typeface="Arabic Typesetting" panose="03020402040406030203" pitchFamily="66" charset="-78"/>
              <a:cs typeface="Arabic Typesetting" panose="03020402040406030203" pitchFamily="66" charset="-78"/>
            </a:endParaRPr>
          </a:p>
          <a:p>
            <a:pPr algn="just" rtl="1"/>
            <a:endParaRPr lang="en-US" sz="29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396127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just" rtl="1"/>
            <a:r>
              <a:rPr lang="ar-DZ" sz="3000" dirty="0">
                <a:latin typeface="Arabic Typesetting" panose="03020402040406030203" pitchFamily="66" charset="-78"/>
                <a:cs typeface="Arabic Typesetting" panose="03020402040406030203" pitchFamily="66" charset="-78"/>
              </a:rPr>
              <a:t>فضلاً عما سبق، فقد نصت المادة 05 فقرة 02 (ج) من النظام الأساسي للحركة على إحدى أهم المهام الأساسية الموكلة للجنة بما يلي </a:t>
            </a:r>
            <a:r>
              <a:rPr lang="ar-DZ" sz="3000" b="1" dirty="0">
                <a:latin typeface="Arabic Typesetting" panose="03020402040406030203" pitchFamily="66" charset="-78"/>
                <a:cs typeface="Arabic Typesetting" panose="03020402040406030203" pitchFamily="66" charset="-78"/>
              </a:rPr>
              <a:t>«الاضطلاع بالمهام التي تسندها إليها اتفاقيات جنيف والعمل على التطبيق الدقيق للقانون الدولي الإنساني الواجب التطبيق أثناء النزاعات المسلحة وتلقي أية شكاوي بشأن ما يزعم وقوعه من انتهاكات لذلك القانون</a:t>
            </a:r>
            <a:endParaRPr lang="en-US" sz="3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681133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just" rtl="1"/>
            <a:r>
              <a:rPr lang="ar-DZ" sz="2900" dirty="0">
                <a:latin typeface="Arabic Typesetting" panose="03020402040406030203" pitchFamily="66" charset="-78"/>
                <a:cs typeface="Arabic Typesetting" panose="03020402040406030203" pitchFamily="66" charset="-78"/>
              </a:rPr>
              <a:t>وبناء على هذه المادة فإن دور اللجنة هنا يتحدد بتذكير الأطراف المتنازعة بالقواعد الأساسية للقانون الدولي الإنساني، وذلك عن طريق إرسال مجموعة من النداءات إليهم قبل وأثناء وبعد النزاع، إضافة إلى قيامها بدور الوسيط المحايد من خلال مساعيها الحميدة وذلك بهدف إقامة نوع من الاتصال بين مختلف أطراف النزاع باقتراح حلول أخرى غير اللجوء إلى العنف، إضافة إلى تلقي الشكاوى بشأن الانتهاكات المزعومة للقانون الإنساني، وأخيراً المساهمة في عقد المؤتمرات لاعتماد وتطوير قواعد القانون الدولي الإنساني</a:t>
            </a:r>
            <a:r>
              <a:rPr lang="ar-DZ" sz="2900" b="1" dirty="0">
                <a:latin typeface="Arabic Typesetting" panose="03020402040406030203" pitchFamily="66" charset="-78"/>
                <a:cs typeface="Arabic Typesetting" panose="03020402040406030203" pitchFamily="66" charset="-78"/>
              </a:rPr>
              <a:t>.</a:t>
            </a:r>
            <a:endParaRPr lang="en-US" sz="2900" dirty="0">
              <a:latin typeface="Arabic Typesetting" panose="03020402040406030203" pitchFamily="66" charset="-78"/>
              <a:cs typeface="Arabic Typesetting" panose="03020402040406030203" pitchFamily="66" charset="-78"/>
            </a:endParaRPr>
          </a:p>
          <a:p>
            <a:pPr algn="just" rtl="1"/>
            <a:endParaRPr lang="en-US" sz="29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082232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rtl="1"/>
            <a:r>
              <a:rPr lang="ar-DZ" b="1" dirty="0"/>
              <a:t>الوظائف المنوطة </a:t>
            </a:r>
            <a:r>
              <a:rPr lang="ar-DZ" b="1" dirty="0" smtClean="0"/>
              <a:t>باللجنة</a:t>
            </a:r>
            <a:endParaRPr lang="en-US" dirty="0"/>
          </a:p>
        </p:txBody>
      </p:sp>
      <p:sp>
        <p:nvSpPr>
          <p:cNvPr id="3" name="عنصر نائب للمحتوى 2"/>
          <p:cNvSpPr>
            <a:spLocks noGrp="1"/>
          </p:cNvSpPr>
          <p:nvPr>
            <p:ph idx="1"/>
          </p:nvPr>
        </p:nvSpPr>
        <p:spPr/>
        <p:txBody>
          <a:bodyPr>
            <a:normAutofit fontScale="92500" lnSpcReduction="20000"/>
          </a:bodyPr>
          <a:lstStyle/>
          <a:p>
            <a:pPr algn="just" rtl="1"/>
            <a:r>
              <a:rPr lang="ar-DZ" dirty="0"/>
              <a:t>ليس من السهل إدراك الوظائف والجوانب المتنوعة لدور اللجنة الإنساني وتفصيلها ورسمها بوضوح في تسلسل منطقي، لأن بعض وظائفها تتداخل معاً، ومع ذلك يمكن وضع تصنيف كما يلي:</a:t>
            </a:r>
            <a:endParaRPr lang="en-US" dirty="0"/>
          </a:p>
          <a:p>
            <a:pPr marL="514350" lvl="0" indent="-514350" algn="just" rtl="1">
              <a:buFont typeface="+mj-lt"/>
              <a:buAutoNum type="romanUcPeriod"/>
            </a:pPr>
            <a:r>
              <a:rPr lang="ar-DZ" dirty="0"/>
              <a:t>وظيفة الرصد: تقوم هذه الوظيفة بإعادة التقييم بصفة مستمرة للقواعد الإنسانية لضمان أنها توجه لتتناسب مع واقع أوضاع النزاع وإعداد ما يلزم لمواءمتها وتطويرها عندما يكون ذلك ضروريا.</a:t>
            </a:r>
            <a:endParaRPr lang="en-US" dirty="0"/>
          </a:p>
          <a:p>
            <a:pPr marL="514350" lvl="0" indent="-514350" algn="just" rtl="1">
              <a:buFont typeface="+mj-lt"/>
              <a:buAutoNum type="romanUcPeriod"/>
            </a:pPr>
            <a:r>
              <a:rPr lang="ar-DZ" dirty="0"/>
              <a:t>وظيفة الحفز: أي التنشيط وذلك في إطار مناقشة الخبراء للمشاكل الناشئة والحلول الممكنة لها سواء كانت هذه الحلول تنطوي على إجراء تغييرات في القانون أو غير ذلك.</a:t>
            </a:r>
            <a:endParaRPr lang="en-US" dirty="0"/>
          </a:p>
          <a:p>
            <a:pPr marL="514350" lvl="0" indent="-514350" algn="just" rtl="1">
              <a:buFont typeface="+mj-lt"/>
              <a:buAutoNum type="romanUcPeriod"/>
            </a:pPr>
            <a:r>
              <a:rPr lang="ar-DZ" dirty="0"/>
              <a:t>وظيفة التعزيز: أي مناصرة القانون والمساعدة في نشره وتعليمه.</a:t>
            </a:r>
            <a:endParaRPr lang="en-US" dirty="0"/>
          </a:p>
          <a:p>
            <a:pPr algn="just"/>
            <a:endParaRPr lang="en-US" dirty="0"/>
          </a:p>
        </p:txBody>
      </p:sp>
    </p:spTree>
    <p:extLst>
      <p:ext uri="{BB962C8B-B14F-4D97-AF65-F5344CB8AC3E}">
        <p14:creationId xmlns:p14="http://schemas.microsoft.com/office/powerpoint/2010/main" val="1693026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Autofit/>
          </a:bodyPr>
          <a:lstStyle/>
          <a:p>
            <a:pPr marL="571500" lvl="0" indent="-571500" algn="just" rtl="1">
              <a:buFont typeface="+mj-lt"/>
              <a:buAutoNum type="romanUcPeriod"/>
            </a:pPr>
            <a:r>
              <a:rPr lang="ar-DZ" sz="2900" dirty="0">
                <a:latin typeface="Arabic Typesetting" panose="03020402040406030203" pitchFamily="66" charset="-78"/>
                <a:cs typeface="Arabic Typesetting" panose="03020402040406030203" pitchFamily="66" charset="-78"/>
              </a:rPr>
              <a:t>وظيفة الملاك الحارس: أي الدفاع عن القانون الإنساني ضد التطورات القانونية التي تتغاضى عن وجوده أو التي تقلل من فاعلية.</a:t>
            </a:r>
            <a:endParaRPr lang="en-US" sz="2900" dirty="0">
              <a:latin typeface="Arabic Typesetting" panose="03020402040406030203" pitchFamily="66" charset="-78"/>
              <a:cs typeface="Arabic Typesetting" panose="03020402040406030203" pitchFamily="66" charset="-78"/>
            </a:endParaRPr>
          </a:p>
          <a:p>
            <a:pPr marL="571500" lvl="0" indent="-571500" algn="just" rtl="1">
              <a:buFont typeface="+mj-lt"/>
              <a:buAutoNum type="romanUcPeriod"/>
            </a:pPr>
            <a:r>
              <a:rPr lang="ar-DZ" sz="2900" dirty="0">
                <a:latin typeface="Arabic Typesetting" panose="03020402040406030203" pitchFamily="66" charset="-78"/>
                <a:cs typeface="Arabic Typesetting" panose="03020402040406030203" pitchFamily="66" charset="-78"/>
              </a:rPr>
              <a:t>وظيفة العمل المباشر: أي القيام بإسهام مباشر وعملي لتطبيق القانون في أوضاع النزاع المسلح.</a:t>
            </a:r>
            <a:endParaRPr lang="en-US" sz="2900" dirty="0">
              <a:latin typeface="Arabic Typesetting" panose="03020402040406030203" pitchFamily="66" charset="-78"/>
              <a:cs typeface="Arabic Typesetting" panose="03020402040406030203" pitchFamily="66" charset="-78"/>
            </a:endParaRPr>
          </a:p>
          <a:p>
            <a:pPr marL="571500" indent="-571500" algn="just" rtl="1">
              <a:buFont typeface="+mj-lt"/>
              <a:buAutoNum type="romanUcPeriod"/>
            </a:pPr>
            <a:r>
              <a:rPr lang="ar-DZ" sz="2900" dirty="0">
                <a:latin typeface="Arabic Typesetting" panose="03020402040406030203" pitchFamily="66" charset="-78"/>
                <a:cs typeface="Arabic Typesetting" panose="03020402040406030203" pitchFamily="66" charset="-78"/>
              </a:rPr>
              <a:t>وظيفة المراقبة: أي الإنذار بالخطر أولاً بين الدول والأطراف الأخرى المعنية مباشرة في النزاع المسلح وبعد ذلك المجتمع الدولي ككل أينما حدثت انتهاكات خطيرة للقانون</a:t>
            </a:r>
            <a:endParaRPr lang="en-US" sz="29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103959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just" rtl="1"/>
            <a:r>
              <a:rPr lang="ar-DZ" b="1" dirty="0"/>
              <a:t>دور اللجنة كهيئة إنسانية تعمل لصالح المدنيين في الأقاليم </a:t>
            </a:r>
            <a:r>
              <a:rPr lang="ar-DZ" b="1" dirty="0" smtClean="0"/>
              <a:t>المحتلة</a:t>
            </a:r>
            <a:endParaRPr lang="en-US" dirty="0"/>
          </a:p>
        </p:txBody>
      </p:sp>
      <p:sp>
        <p:nvSpPr>
          <p:cNvPr id="3" name="عنصر نائب للمحتوى 2"/>
          <p:cNvSpPr>
            <a:spLocks noGrp="1"/>
          </p:cNvSpPr>
          <p:nvPr>
            <p:ph idx="1"/>
          </p:nvPr>
        </p:nvSpPr>
        <p:spPr/>
        <p:txBody>
          <a:bodyPr>
            <a:normAutofit/>
          </a:bodyPr>
          <a:lstStyle/>
          <a:p>
            <a:pPr algn="just" rtl="1"/>
            <a:r>
              <a:rPr lang="ar-DZ" sz="2900" dirty="0">
                <a:latin typeface="Arabic Typesetting" panose="03020402040406030203" pitchFamily="66" charset="-78"/>
                <a:cs typeface="Arabic Typesetting" panose="03020402040406030203" pitchFamily="66" charset="-78"/>
              </a:rPr>
              <a:t>إن اللجنة الدولية للصليب الأحمر تعمل لصالح السكان المدنيين في الأراضي المحتلة من خلال السهر على مراقبة تطبيق الاتفاقية الرابعة من قبل دولة الاحتلال، وبتقديمها خدماتها الإنسانية والإغاثية عبر </a:t>
            </a:r>
            <a:r>
              <a:rPr lang="ar-DZ" sz="2900" dirty="0" err="1">
                <a:latin typeface="Arabic Typesetting" panose="03020402040406030203" pitchFamily="66" charset="-78"/>
                <a:cs typeface="Arabic Typesetting" panose="03020402040406030203" pitchFamily="66" charset="-78"/>
              </a:rPr>
              <a:t>مندوبيها</a:t>
            </a:r>
            <a:r>
              <a:rPr lang="ar-DZ" sz="2900" dirty="0">
                <a:latin typeface="Arabic Typesetting" panose="03020402040406030203" pitchFamily="66" charset="-78"/>
                <a:cs typeface="Arabic Typesetting" panose="03020402040406030203" pitchFamily="66" charset="-78"/>
              </a:rPr>
              <a:t> الميدانين للمدنيين في الأقاليم المحتلة، وتجتهد على الأخص في تحسين ظروف حياة المدنيين وكذلك المعتقلين والأسرى لدى دولة الاحتلال بتدخل اللجنة الدائم لتحقيق التحسينات اللازمة في ظروف الاعتقال والسجن</a:t>
            </a:r>
            <a:endParaRPr lang="en-US" sz="29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022732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just" rtl="1"/>
            <a:r>
              <a:rPr lang="ar-DZ" sz="2900" dirty="0">
                <a:latin typeface="Arabic Typesetting" panose="03020402040406030203" pitchFamily="66" charset="-78"/>
                <a:cs typeface="Arabic Typesetting" panose="03020402040406030203" pitchFamily="66" charset="-78"/>
              </a:rPr>
              <a:t>وعلاوة على ما تقدم فلها الدور في تلقي الشكاوي ضد الخروقات الخطيرة للقانون الإنساني المرتكبة من قبل دولة الاحتلال</a:t>
            </a:r>
            <a:r>
              <a:rPr lang="ar-DZ" sz="2900" b="1" baseline="30000" dirty="0">
                <a:latin typeface="Arabic Typesetting" panose="03020402040406030203" pitchFamily="66" charset="-78"/>
                <a:cs typeface="Arabic Typesetting" panose="03020402040406030203" pitchFamily="66" charset="-78"/>
              </a:rPr>
              <a:t> </a:t>
            </a:r>
            <a:r>
              <a:rPr lang="ar-DZ" sz="2900" dirty="0">
                <a:latin typeface="Arabic Typesetting" panose="03020402040406030203" pitchFamily="66" charset="-78"/>
                <a:cs typeface="Arabic Typesetting" panose="03020402040406030203" pitchFamily="66" charset="-78"/>
              </a:rPr>
              <a:t>ومن الأنشطة الهامة الأخرى التي تقوم بها اللجنة لصالح المدنيين هي البحث عن المفقودين ونقل الرسائل العائلية بين الأشخاص الذين فصلتهم الأحداث، ونقل مواد الإغـاثة إلى السكـان الذيـن يتعرضون للمجاعة بسبب الحـرب، وبمعنى أخر فاللجنة الدولية تكون في كثير من الأحيان الجهة الوحيدة التي تستطيع اجتياز الأسلاك الشائكة وعبور الحصار أو التنقل بحرية في المناطق </a:t>
            </a:r>
            <a:r>
              <a:rPr lang="ar-DZ" sz="2900" dirty="0" smtClean="0">
                <a:latin typeface="Arabic Typesetting" panose="03020402040406030203" pitchFamily="66" charset="-78"/>
                <a:cs typeface="Arabic Typesetting" panose="03020402040406030203" pitchFamily="66" charset="-78"/>
              </a:rPr>
              <a:t>المحتلة</a:t>
            </a:r>
            <a:r>
              <a:rPr lang="ar-SA" sz="2900" dirty="0" smtClean="0">
                <a:latin typeface="Arabic Typesetting" panose="03020402040406030203" pitchFamily="66" charset="-78"/>
                <a:cs typeface="Arabic Typesetting" panose="03020402040406030203" pitchFamily="66" charset="-78"/>
              </a:rPr>
              <a:t>.</a:t>
            </a:r>
            <a:endParaRPr lang="en-US" sz="2900" b="1" dirty="0">
              <a:latin typeface="Arabic Typesetting" panose="03020402040406030203" pitchFamily="66" charset="-78"/>
              <a:cs typeface="Arabic Typesetting" panose="03020402040406030203" pitchFamily="66" charset="-78"/>
            </a:endParaRPr>
          </a:p>
          <a:p>
            <a:pPr algn="just" rtl="1"/>
            <a:endParaRPr lang="en-US" sz="29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027802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467960172"/>
              </p:ext>
            </p:extLst>
          </p:nvPr>
        </p:nvGraphicFramePr>
        <p:xfrm>
          <a:off x="1176866" y="2564905"/>
          <a:ext cx="7283566" cy="3240360"/>
        </p:xfrm>
        <a:graphic>
          <a:graphicData uri="http://schemas.openxmlformats.org/drawingml/2006/table">
            <a:tbl>
              <a:tblPr rtl="1"/>
              <a:tblGrid>
                <a:gridCol w="7283566"/>
              </a:tblGrid>
              <a:tr h="1080120">
                <a:tc>
                  <a:txBody>
                    <a:bodyPr/>
                    <a:lstStyle/>
                    <a:p>
                      <a:pPr algn="just" rtl="1">
                        <a:spcAft>
                          <a:spcPts val="0"/>
                        </a:spcAft>
                      </a:pPr>
                      <a:r>
                        <a:rPr lang="ar-SA" sz="3000" dirty="0">
                          <a:effectLst/>
                          <a:latin typeface="Times New Roman" panose="02020603050405020304" pitchFamily="18" charset="0"/>
                          <a:ea typeface="Times New Roman" panose="02020603050405020304" pitchFamily="18" charset="0"/>
                          <a:cs typeface="Traditional Arabic" panose="02020603050405020304" pitchFamily="18" charset="-78"/>
                        </a:rPr>
                        <a:t>دور مجلس الأمن في تنفيذ القانون الدولي الإنساني</a:t>
                      </a:r>
                      <a:endParaRPr lang="en-US" sz="30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0120">
                <a:tc>
                  <a:txBody>
                    <a:bodyPr/>
                    <a:lstStyle/>
                    <a:p>
                      <a:pPr algn="just" rtl="1">
                        <a:spcAft>
                          <a:spcPts val="0"/>
                        </a:spcAft>
                      </a:pPr>
                      <a:r>
                        <a:rPr lang="ar-SA" sz="3000">
                          <a:effectLst/>
                          <a:latin typeface="Times New Roman" panose="02020603050405020304" pitchFamily="18" charset="0"/>
                          <a:ea typeface="Times New Roman" panose="02020603050405020304" pitchFamily="18" charset="0"/>
                          <a:cs typeface="Traditional Arabic" panose="02020603050405020304" pitchFamily="18" charset="-78"/>
                        </a:rPr>
                        <a:t>الجزاءات الدولية</a:t>
                      </a:r>
                      <a:endParaRPr lang="en-US" sz="300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0120">
                <a:tc>
                  <a:txBody>
                    <a:bodyPr/>
                    <a:lstStyle/>
                    <a:p>
                      <a:pPr algn="just" rtl="1">
                        <a:spcAft>
                          <a:spcPts val="0"/>
                        </a:spcAft>
                      </a:pPr>
                      <a:r>
                        <a:rPr lang="ar-SA" sz="3000" dirty="0">
                          <a:effectLst/>
                          <a:latin typeface="Times New Roman" panose="02020603050405020304" pitchFamily="18" charset="0"/>
                          <a:ea typeface="Times New Roman" panose="02020603050405020304" pitchFamily="18" charset="0"/>
                          <a:cs typeface="Traditional Arabic" panose="02020603050405020304" pitchFamily="18" charset="-78"/>
                        </a:rPr>
                        <a:t>عمليـــات حفــظ الســـلام الدوليـــة</a:t>
                      </a:r>
                      <a:endParaRPr lang="en-US" sz="30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63519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just" rtl="1"/>
            <a:r>
              <a:rPr lang="ar-DZ" sz="3000" dirty="0">
                <a:latin typeface="Arabic Typesetting" panose="03020402040406030203" pitchFamily="66" charset="-78"/>
                <a:cs typeface="Arabic Typesetting" panose="03020402040406030203" pitchFamily="66" charset="-78"/>
              </a:rPr>
              <a:t>واقع الأمر فإن اللجنة الدولية للصليب الأحمر تتدخل لصالح الضحايا على أساس ما تضمنت المادة العاشرة من الاتفاقية الرابعة بقولها </a:t>
            </a:r>
            <a:r>
              <a:rPr lang="ar-DZ" sz="3000" b="1" dirty="0">
                <a:latin typeface="Arabic Typesetting" panose="03020402040406030203" pitchFamily="66" charset="-78"/>
                <a:cs typeface="Arabic Typesetting" panose="03020402040406030203" pitchFamily="66" charset="-78"/>
              </a:rPr>
              <a:t>«لا تكون أحكام هذه الاتفاقية عقبة في سبيل الأنشطة الإنسانية التي يمكن أن تقوم بها اللجنة الدولية للصليب الأحمر أو أية هيئة إنسانية أخرى غير متحيزة، بقصد حماية الأشخاص المدنيين وإغاثتهم، شريطة موافقة أطراف النزاع المعنية</a:t>
            </a:r>
            <a:endParaRPr lang="en-US" sz="3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833563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المبحث الثاني</a:t>
            </a:r>
            <a:r>
              <a:rPr lang="en-US" dirty="0"/>
              <a:t/>
            </a:r>
            <a:br>
              <a:rPr lang="en-US" dirty="0"/>
            </a:br>
            <a:r>
              <a:rPr lang="ar-SA" b="1" dirty="0"/>
              <a:t>نظام الدولة </a:t>
            </a:r>
            <a:r>
              <a:rPr lang="ar-SA" b="1" dirty="0" smtClean="0"/>
              <a:t>الحامية</a:t>
            </a:r>
            <a:endParaRPr lang="en-US" dirty="0"/>
          </a:p>
        </p:txBody>
      </p:sp>
      <p:sp>
        <p:nvSpPr>
          <p:cNvPr id="3" name="عنصر نائب للمحتوى 2"/>
          <p:cNvSpPr>
            <a:spLocks noGrp="1"/>
          </p:cNvSpPr>
          <p:nvPr>
            <p:ph idx="1"/>
          </p:nvPr>
        </p:nvSpPr>
        <p:spPr/>
        <p:txBody>
          <a:bodyPr>
            <a:normAutofit/>
          </a:bodyPr>
          <a:lstStyle/>
          <a:p>
            <a:pPr algn="r" rtl="1"/>
            <a:r>
              <a:rPr lang="ar-DZ" b="1" dirty="0"/>
              <a:t>لمحة تاريخية عن نظام الدولة </a:t>
            </a:r>
            <a:r>
              <a:rPr lang="ar-DZ" b="1" dirty="0" smtClean="0"/>
              <a:t>الحامية</a:t>
            </a:r>
            <a:endParaRPr lang="ar-SA" b="1" dirty="0" smtClean="0"/>
          </a:p>
          <a:p>
            <a:pPr algn="just" rtl="1"/>
            <a:r>
              <a:rPr lang="ar-SA" sz="2800" dirty="0">
                <a:latin typeface="Arabic Typesetting" panose="03020402040406030203" pitchFamily="66" charset="-78"/>
                <a:cs typeface="Arabic Typesetting" panose="03020402040406030203" pitchFamily="66" charset="-78"/>
              </a:rPr>
              <a:t>لم يكن نظام الدولة الحامية نظاماً مستحدثاً في إطار اتفاقيات جنيف الإنسانية، وإنما هو تكريس لممارسة عرفية ترجع إلى القرن السادس عشر   وتم تقنين هذا النظام لأول مرة في التاريخ ضمن المادة 86 وما يليها من اتفاقية جنيف لعام 1929 الخاصة بأسرى الحرب، فعرف هذا النظام دوراً في الحرب العالمية الثانية حيث كانت سويسرا في أواخر هذه الحرب دولة حامية لخمسة وثلاثين دولة وطور هذا النظام في اتفاقيات جنيف والبروتوكول الإضافي </a:t>
            </a:r>
            <a:r>
              <a:rPr lang="ar-SA" sz="2800" dirty="0" smtClean="0">
                <a:latin typeface="Arabic Typesetting" panose="03020402040406030203" pitchFamily="66" charset="-78"/>
                <a:cs typeface="Arabic Typesetting" panose="03020402040406030203" pitchFamily="66" charset="-78"/>
              </a:rPr>
              <a:t>الأول.</a:t>
            </a:r>
            <a:endParaRPr lang="en-US" sz="28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553751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1"/>
            <a:r>
              <a:rPr lang="ar-SA" dirty="0"/>
              <a:t>أثناء الفترة السابقة لعام 1949 كان تطور الرقابة الدولية، بوصفها وسيلة لتحسين تنفيذ القانون الدولي الانساني، يجري في إطار قانون جنيف بصفة اساسية، وكانت الدول تحرص في الظروف العادية على حماية حقوق رعاياها في الدول الاجنبية، وكان ذلك في القرن السادس عشر، اذ لم يكن في ذلك الوقت وجود للسفارات الا للدول الكبيرة، وكانت الدول الصغيرة تطلب اليها رعاية مصالحها في المناطق التي تكون ممثلة فيها.</a:t>
            </a:r>
            <a:endParaRPr lang="en-US" dirty="0"/>
          </a:p>
          <a:p>
            <a:pPr algn="just" rtl="1"/>
            <a:endParaRPr lang="en-US" dirty="0"/>
          </a:p>
        </p:txBody>
      </p:sp>
    </p:spTree>
    <p:extLst>
      <p:ext uri="{BB962C8B-B14F-4D97-AF65-F5344CB8AC3E}">
        <p14:creationId xmlns:p14="http://schemas.microsoft.com/office/powerpoint/2010/main" val="1909775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lnSpcReduction="20000"/>
          </a:bodyPr>
          <a:lstStyle/>
          <a:p>
            <a:pPr algn="just" rtl="1"/>
            <a:r>
              <a:rPr lang="ar-SA" dirty="0"/>
              <a:t>أما في الظروف الاستثنائية، كما هو الحال في تدهور العلاقات بين دولتين، (الدولة (أ) والدولة (ب) مثلاً الى حد قطع العلاقات الدبلوماسية بينهما، كان من المعتاد ان تطلب الدولة (أ) من دولة ثالثة، الدولة (ج) مثلاً-ان تحمي مصالحها ومصالح رعاياها لدى الدولة (ب) بموافقة هذه الدولة الاخيرة، </a:t>
            </a:r>
            <a:endParaRPr lang="ar-SA" dirty="0" smtClean="0"/>
          </a:p>
          <a:p>
            <a:pPr algn="just" rtl="1"/>
            <a:r>
              <a:rPr lang="ar-SA" dirty="0" smtClean="0"/>
              <a:t>فاذا </a:t>
            </a:r>
            <a:r>
              <a:rPr lang="ar-SA" dirty="0"/>
              <a:t>نشب بعد ذلك نزاع مسلح بين دولتين (ا) و (ب) كان المألوف عادةً ان تستمر الدولة (ج) في رعاية مصالح رعايا الدولة (أ) الذين يجدون أنفسهم فجأة في علاقتهم بالدولة (ب) في وضع رعايا (العدو) او (المعتقلين)، او (أسري الحرب). إن الامكانية المذكورة، وفق التصور السابق، مرت وعلى مر سنين عدة بتطور تاريخي حتى اصبحت عرفاً مستقراً، ثم بدأ تقنينها بعد ذلك في اتفاقيات جنيف لعام 1949.</a:t>
            </a:r>
            <a:endParaRPr lang="en-US" dirty="0"/>
          </a:p>
          <a:p>
            <a:pPr algn="just" rtl="1"/>
            <a:endParaRPr lang="en-US" dirty="0"/>
          </a:p>
        </p:txBody>
      </p:sp>
    </p:spTree>
    <p:extLst>
      <p:ext uri="{BB962C8B-B14F-4D97-AF65-F5344CB8AC3E}">
        <p14:creationId xmlns:p14="http://schemas.microsoft.com/office/powerpoint/2010/main" val="15423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1"/>
            <a:r>
              <a:rPr lang="ar-DZ" b="1" dirty="0"/>
              <a:t>تعريف الدولة الحامية</a:t>
            </a:r>
            <a:r>
              <a:rPr lang="en-US" dirty="0"/>
              <a:t/>
            </a:r>
            <a:br>
              <a:rPr lang="en-US" dirty="0"/>
            </a:br>
            <a:endParaRPr lang="en-US" dirty="0"/>
          </a:p>
        </p:txBody>
      </p:sp>
      <p:sp>
        <p:nvSpPr>
          <p:cNvPr id="3" name="عنصر نائب للمحتوى 2"/>
          <p:cNvSpPr>
            <a:spLocks noGrp="1"/>
          </p:cNvSpPr>
          <p:nvPr>
            <p:ph idx="1"/>
          </p:nvPr>
        </p:nvSpPr>
        <p:spPr/>
        <p:txBody>
          <a:bodyPr>
            <a:noAutofit/>
          </a:bodyPr>
          <a:lstStyle/>
          <a:p>
            <a:pPr algn="just" rtl="1"/>
            <a:r>
              <a:rPr lang="ar-SA" sz="4000" dirty="0"/>
              <a:t>تعّرف الدولة الحامية، بانها تلك الدولة التي تتدخل تدخلاً مشروعاً بقصد حماية ضحايا الحرب من الجرحى والاسرى والمدنيين في أي من الدول او الاطراف المتنازعة انسجاماً مع قواعد القانون الدولي الانساني</a:t>
            </a:r>
            <a:endParaRPr lang="en-US" sz="4000" dirty="0"/>
          </a:p>
        </p:txBody>
      </p:sp>
    </p:spTree>
    <p:extLst>
      <p:ext uri="{BB962C8B-B14F-4D97-AF65-F5344CB8AC3E}">
        <p14:creationId xmlns:p14="http://schemas.microsoft.com/office/powerpoint/2010/main" val="41565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just" rtl="1"/>
            <a:r>
              <a:rPr lang="ar-SA" sz="3000" dirty="0"/>
              <a:t>تعرف بانها دولة محايدة تتولى حماية مصالح الدولة المتحاربة في البلد </a:t>
            </a:r>
            <a:r>
              <a:rPr lang="ar-SA" sz="3000" dirty="0" smtClean="0"/>
              <a:t>الخصم</a:t>
            </a:r>
          </a:p>
          <a:p>
            <a:pPr algn="just" rtl="1"/>
            <a:r>
              <a:rPr lang="ar-SA" sz="3000" dirty="0"/>
              <a:t>بأنها، دولة غير طرف في النزاع تتولى رعاية مصالح الطرفين </a:t>
            </a:r>
            <a:r>
              <a:rPr lang="ar-SA" sz="3000" dirty="0" smtClean="0"/>
              <a:t>المتحاربين</a:t>
            </a:r>
          </a:p>
          <a:p>
            <a:pPr algn="just" rtl="1"/>
            <a:r>
              <a:rPr lang="ar-SA" sz="3000" dirty="0"/>
              <a:t>بانها الدولة المحايدة التي تمثل بلداً محارباً في معاملاته مع </a:t>
            </a:r>
            <a:r>
              <a:rPr lang="ar-SA" sz="3000" dirty="0" smtClean="0"/>
              <a:t>خصومه.</a:t>
            </a:r>
            <a:endParaRPr lang="en-US" sz="3000" dirty="0"/>
          </a:p>
        </p:txBody>
      </p:sp>
    </p:spTree>
    <p:extLst>
      <p:ext uri="{BB962C8B-B14F-4D97-AF65-F5344CB8AC3E}">
        <p14:creationId xmlns:p14="http://schemas.microsoft.com/office/powerpoint/2010/main" val="4097647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just" rtl="1"/>
            <a:r>
              <a:rPr lang="ar-SA" sz="3200" dirty="0" smtClean="0"/>
              <a:t>عرفها </a:t>
            </a:r>
            <a:r>
              <a:rPr lang="ar-SA" sz="3200" dirty="0"/>
              <a:t>د. عامر المالي بأنها (دولة تتولى رعاية مصالح دولة ما ومصالح رعايا دولة ما لدى دولة اخرى بموافقة هاتين </a:t>
            </a:r>
            <a:r>
              <a:rPr lang="ar-SA" sz="3200" dirty="0" smtClean="0"/>
              <a:t>الدولتين.</a:t>
            </a:r>
          </a:p>
          <a:p>
            <a:pPr algn="just" rtl="1"/>
            <a:r>
              <a:rPr lang="ar-SA" sz="3200" dirty="0"/>
              <a:t>عرفها د. محمد يوسف علوان بانها دولة محايدة تعهد اليها دولة طرف في النزاع حماية مصالحها لدى دولة اخرى طرف في النزاع</a:t>
            </a:r>
            <a:endParaRPr lang="ar-SA" sz="3200" dirty="0" smtClean="0"/>
          </a:p>
          <a:p>
            <a:pPr algn="just"/>
            <a:endParaRPr lang="en-US" sz="3200" dirty="0"/>
          </a:p>
        </p:txBody>
      </p:sp>
    </p:spTree>
    <p:extLst>
      <p:ext uri="{BB962C8B-B14F-4D97-AF65-F5344CB8AC3E}">
        <p14:creationId xmlns:p14="http://schemas.microsoft.com/office/powerpoint/2010/main" val="1434959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just" rtl="1"/>
            <a:r>
              <a:rPr lang="ar-SA" sz="3000" dirty="0"/>
              <a:t>انها دولة تؤتمن من قبل دولة اخرى (تعرف بالدولة المرسلة) لحماية مصالحها ومصالح مواطنيتها في دولة ثالثة (تعرف بالدولة </a:t>
            </a:r>
            <a:r>
              <a:rPr lang="ar-SA" sz="3000" dirty="0" smtClean="0"/>
              <a:t>المستقبلة).</a:t>
            </a:r>
          </a:p>
          <a:p>
            <a:pPr algn="just" rtl="1"/>
            <a:r>
              <a:rPr lang="ar-SA" sz="3000" dirty="0"/>
              <a:t>انها الدولة التي يكفلها احد اطراف النزاع بالحفاظ على مصالحها في المسائل الانسانية لدى الطرف الاخر، او الاطراف الاخرى في </a:t>
            </a:r>
            <a:r>
              <a:rPr lang="ar-SA" sz="3000" dirty="0" smtClean="0"/>
              <a:t>النزاع.</a:t>
            </a:r>
          </a:p>
          <a:p>
            <a:pPr algn="just" rtl="1"/>
            <a:endParaRPr lang="en-US" sz="3000" dirty="0"/>
          </a:p>
        </p:txBody>
      </p:sp>
    </p:spTree>
    <p:extLst>
      <p:ext uri="{BB962C8B-B14F-4D97-AF65-F5344CB8AC3E}">
        <p14:creationId xmlns:p14="http://schemas.microsoft.com/office/powerpoint/2010/main" val="2337786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just" rtl="1"/>
            <a:r>
              <a:rPr lang="ar-SA" sz="3200" dirty="0"/>
              <a:t>انها الدولة التي تكفلها دولة اخرى (تعرف باسم دولة المنشأ) لرعاية </a:t>
            </a:r>
            <a:r>
              <a:rPr lang="ar-SA" sz="3200" dirty="0" smtClean="0"/>
              <a:t>مصالح </a:t>
            </a:r>
            <a:r>
              <a:rPr lang="ar-SA" sz="3200" dirty="0"/>
              <a:t>مواطنيها حيال دولة ثالثة تعرف باسم دولة </a:t>
            </a:r>
            <a:r>
              <a:rPr lang="ar-SA" sz="3200" dirty="0" smtClean="0"/>
              <a:t>المقر.</a:t>
            </a:r>
          </a:p>
          <a:p>
            <a:pPr algn="just" rtl="1"/>
            <a:r>
              <a:rPr lang="ar-SA" sz="3200" dirty="0"/>
              <a:t>وبعبارة أكثر اختصاراً هي ((الدولة المسؤولة عن حماية مصالح أطراف النزاع ومواطنيهم الموجودين على اقليم العدو))</a:t>
            </a:r>
            <a:r>
              <a:rPr lang="ar-SA" sz="3200" baseline="30000" dirty="0"/>
              <a:t> </a:t>
            </a:r>
            <a:endParaRPr lang="en-US" sz="3200" dirty="0"/>
          </a:p>
        </p:txBody>
      </p:sp>
    </p:spTree>
    <p:extLst>
      <p:ext uri="{BB962C8B-B14F-4D97-AF65-F5344CB8AC3E}">
        <p14:creationId xmlns:p14="http://schemas.microsoft.com/office/powerpoint/2010/main" val="3933872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just" rtl="1"/>
            <a:r>
              <a:rPr lang="ar-SA" sz="3500" dirty="0"/>
              <a:t>اما في اتفاقيات جنيف الاربع لعام 1949، فقد عرفت المواد (8، 8، 8، 9) على التوالي، الدولة الحامية تعريفاً مقتضباً وبشكل غير مباشر عند الحديث عن تطبيق الاتفاقية وذلك بالقول (... الدولة الحامية التي تكلف برعاية مصالح اطراف النزاع...)</a:t>
            </a:r>
            <a:endParaRPr lang="en-US" sz="3500" dirty="0"/>
          </a:p>
        </p:txBody>
      </p:sp>
    </p:spTree>
    <p:extLst>
      <p:ext uri="{BB962C8B-B14F-4D97-AF65-F5344CB8AC3E}">
        <p14:creationId xmlns:p14="http://schemas.microsoft.com/office/powerpoint/2010/main" val="2790751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213981410"/>
              </p:ext>
            </p:extLst>
          </p:nvPr>
        </p:nvGraphicFramePr>
        <p:xfrm>
          <a:off x="1259633" y="2564904"/>
          <a:ext cx="7200800" cy="2664295"/>
        </p:xfrm>
        <a:graphic>
          <a:graphicData uri="http://schemas.openxmlformats.org/drawingml/2006/table">
            <a:tbl>
              <a:tblPr rtl="1"/>
              <a:tblGrid>
                <a:gridCol w="7200800"/>
              </a:tblGrid>
              <a:tr h="532859">
                <a:tc>
                  <a:txBody>
                    <a:bodyPr/>
                    <a:lstStyle/>
                    <a:p>
                      <a:pPr algn="just" rtl="1">
                        <a:spcAft>
                          <a:spcPts val="0"/>
                        </a:spcAft>
                      </a:pPr>
                      <a:r>
                        <a:rPr lang="ar-SA" sz="3000" dirty="0">
                          <a:effectLst/>
                          <a:latin typeface="Times New Roman" panose="02020603050405020304" pitchFamily="18" charset="0"/>
                          <a:ea typeface="Times New Roman" panose="02020603050405020304" pitchFamily="18" charset="0"/>
                          <a:cs typeface="Traditional Arabic" panose="02020603050405020304" pitchFamily="18" charset="-78"/>
                        </a:rPr>
                        <a:t>دور الأجهزة القضائية الجنائية الدولية في تنفيذ القانون الدولي الإنساني     </a:t>
                      </a:r>
                      <a:endParaRPr lang="en-US" sz="30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859">
                <a:tc>
                  <a:txBody>
                    <a:bodyPr/>
                    <a:lstStyle/>
                    <a:p>
                      <a:pPr algn="just" rtl="1">
                        <a:spcAft>
                          <a:spcPts val="0"/>
                        </a:spcAft>
                      </a:pPr>
                      <a:r>
                        <a:rPr lang="ar-SA" sz="3000" dirty="0">
                          <a:effectLst/>
                          <a:latin typeface="Times New Roman" panose="02020603050405020304" pitchFamily="18" charset="0"/>
                          <a:ea typeface="Times New Roman" panose="02020603050405020304" pitchFamily="18" charset="0"/>
                          <a:cs typeface="Traditional Arabic" panose="02020603050405020304" pitchFamily="18" charset="-78"/>
                        </a:rPr>
                        <a:t>المحاكم القضائية الجنائية الدولية الخاصة</a:t>
                      </a:r>
                      <a:endParaRPr lang="en-US" sz="30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859">
                <a:tc>
                  <a:txBody>
                    <a:bodyPr/>
                    <a:lstStyle/>
                    <a:p>
                      <a:pPr algn="just" rtl="1">
                        <a:spcAft>
                          <a:spcPts val="0"/>
                        </a:spcAft>
                      </a:pPr>
                      <a:r>
                        <a:rPr lang="ar-SA" sz="3000" dirty="0">
                          <a:effectLst/>
                          <a:latin typeface="Times New Roman" panose="02020603050405020304" pitchFamily="18" charset="0"/>
                          <a:ea typeface="Times New Roman" panose="02020603050405020304" pitchFamily="18" charset="0"/>
                          <a:cs typeface="Traditional Arabic" panose="02020603050405020304" pitchFamily="18" charset="-78"/>
                        </a:rPr>
                        <a:t>المحكمة الجنائية الدولية الدائمة</a:t>
                      </a:r>
                      <a:endParaRPr lang="en-US" sz="30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5718">
                <a:tc>
                  <a:txBody>
                    <a:bodyPr/>
                    <a:lstStyle/>
                    <a:p>
                      <a:pPr algn="just" rtl="1">
                        <a:spcAft>
                          <a:spcPts val="0"/>
                        </a:spcAft>
                      </a:pPr>
                      <a:r>
                        <a:rPr lang="ar-SA" sz="3000" dirty="0">
                          <a:effectLst/>
                          <a:latin typeface="Times New Roman" panose="02020603050405020304" pitchFamily="18" charset="0"/>
                          <a:ea typeface="Times New Roman" panose="02020603050405020304" pitchFamily="18" charset="0"/>
                          <a:cs typeface="Traditional Arabic" panose="02020603050405020304" pitchFamily="18" charset="-78"/>
                        </a:rPr>
                        <a:t>تقييم مسار الدراسة والفحص التمهيدي الذي يجريه الادعاء العام لدي المحكمة في الحالة الفلسطينية</a:t>
                      </a:r>
                      <a:endParaRPr lang="en-US" sz="30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96020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Autofit/>
          </a:bodyPr>
          <a:lstStyle/>
          <a:p>
            <a:pPr algn="just" rtl="1"/>
            <a:r>
              <a:rPr lang="ar-SA" sz="3300" dirty="0"/>
              <a:t>المادة (2/ فقرة ج) من البروتوكول الاضافي الاول اكثر تفصيلاً في هذا المجال، من خلال تعريف الدولة الحامية بأنها ((دولة محايدة او دولة اخرى ليست طرف في النزاع يعينها احد اطراف النزاع ويقبلها الخصم توافق على اداء المهام المسندة الى الدولة الحامية وفقاً للاتفاقيات وهذا ال</a:t>
            </a:r>
            <a:r>
              <a:rPr lang="ar-IQ" sz="3300" dirty="0"/>
              <a:t>ل</a:t>
            </a:r>
            <a:r>
              <a:rPr lang="ar-SA" sz="3300" dirty="0"/>
              <a:t>حق (البروتوكول)).</a:t>
            </a:r>
            <a:endParaRPr lang="en-US" sz="3300" dirty="0"/>
          </a:p>
        </p:txBody>
      </p:sp>
    </p:spTree>
    <p:extLst>
      <p:ext uri="{BB962C8B-B14F-4D97-AF65-F5344CB8AC3E}">
        <p14:creationId xmlns:p14="http://schemas.microsoft.com/office/powerpoint/2010/main" val="4121995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هل يمكن تطبيق النظام في النزاعات المسلحة غير الدولية ؟؟</a:t>
            </a:r>
            <a:endParaRPr lang="en-US" dirty="0"/>
          </a:p>
        </p:txBody>
      </p:sp>
      <p:sp>
        <p:nvSpPr>
          <p:cNvPr id="3" name="عنصر نائب للمحتوى 2"/>
          <p:cNvSpPr>
            <a:spLocks noGrp="1"/>
          </p:cNvSpPr>
          <p:nvPr>
            <p:ph idx="1"/>
          </p:nvPr>
        </p:nvSpPr>
        <p:spPr/>
        <p:txBody>
          <a:bodyPr>
            <a:noAutofit/>
          </a:bodyPr>
          <a:lstStyle/>
          <a:p>
            <a:pPr algn="just" rtl="1"/>
            <a:r>
              <a:rPr lang="ar-SA" sz="3000" dirty="0" smtClean="0"/>
              <a:t>البروتوكول </a:t>
            </a:r>
            <a:r>
              <a:rPr lang="ar-SA" sz="3000" dirty="0"/>
              <a:t>الاضافي الثاني فقد جاء خالياً من ذكر أي شيء مماثل عن نظام الدولة الحامية، سواء من حيث تعريفها، او الاحكام الخاصة بها، وهنا يثار تساؤل مهم عما إذا كان بالإمكان استخدام آلية كهذه (الدولة الحامية) او شيء شبيه بها في نزاع مسلح داخلي؟ وكما هو معلوم ان الاخير محكوم بالبروتوكول الاضافي الثاني الذي يطبق في النزاعات المسلحة غير الدولية.</a:t>
            </a:r>
            <a:endParaRPr lang="en-US" sz="3000" dirty="0"/>
          </a:p>
        </p:txBody>
      </p:sp>
    </p:spTree>
    <p:extLst>
      <p:ext uri="{BB962C8B-B14F-4D97-AF65-F5344CB8AC3E}">
        <p14:creationId xmlns:p14="http://schemas.microsoft.com/office/powerpoint/2010/main" val="2878941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a:bodyPr>
          <a:lstStyle/>
          <a:p>
            <a:pPr algn="just" rtl="1"/>
            <a:r>
              <a:rPr lang="ar-SA" sz="3000" dirty="0"/>
              <a:t>إن عدم النص على الدولة الحامية في البروتوكول الاضافي الثاني، يعني للوهلة الاولى عدم امكانية </a:t>
            </a:r>
            <a:r>
              <a:rPr lang="ar-SA" sz="3000" dirty="0" smtClean="0"/>
              <a:t>استخدام </a:t>
            </a:r>
            <a:r>
              <a:rPr lang="ar-SA" sz="3000" dirty="0"/>
              <a:t>الآلية المذكورة، </a:t>
            </a:r>
            <a:endParaRPr lang="ar-SA" sz="3000" dirty="0" smtClean="0"/>
          </a:p>
          <a:p>
            <a:pPr algn="just" rtl="1"/>
            <a:r>
              <a:rPr lang="ar-SA" sz="3200" dirty="0"/>
              <a:t>الا أن أهل الاختصاص يرون أنه لا مانع من اللجوء الى الدولة الحامية في الفرض المذكور، ذلك ان البروتوكول الاضافي الثاني اذا لم ينص على الآلية السابقة، فأنه في ذات الوقت لم يمنع من اللجوء اليها،</a:t>
            </a:r>
            <a:endParaRPr lang="en-US" sz="3000" dirty="0"/>
          </a:p>
        </p:txBody>
      </p:sp>
    </p:spTree>
    <p:extLst>
      <p:ext uri="{BB962C8B-B14F-4D97-AF65-F5344CB8AC3E}">
        <p14:creationId xmlns:p14="http://schemas.microsoft.com/office/powerpoint/2010/main" val="3679363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just" rtl="1"/>
            <a:r>
              <a:rPr lang="ar-SA" dirty="0"/>
              <a:t>وعليه نجد امكانية اعمال الآلية المذكورة في حالة النزاعات المسلحة الداخلية –في حالة توافر شروط تعيين الدولة الحامية  -وكما سيتم بيانه لاحقاً- لاسيما يمكننا ان نتصور وجود اسرى او معتقلين او جرحى لدى الاطراف المتنازعة في نزاع داخلي- القوات الحكومية والقوات المنشقة على سبيل المثال- الامر الذي يحقق الغاية المرجوة من وجود دولة حامية والمتمثلة برعاية مصالح الاطراف المتنازعة سواء كانت اطرافا دولية، او تنتمي الى دولة واحدة كما هو الحال في النزاع المسلح الداخلي</a:t>
            </a:r>
            <a:r>
              <a:rPr lang="ar-SA" dirty="0" smtClean="0"/>
              <a:t>،</a:t>
            </a:r>
          </a:p>
          <a:p>
            <a:pPr algn="just" rtl="1"/>
            <a:endParaRPr lang="en-US" dirty="0"/>
          </a:p>
        </p:txBody>
      </p:sp>
    </p:spTree>
    <p:extLst>
      <p:ext uri="{BB962C8B-B14F-4D97-AF65-F5344CB8AC3E}">
        <p14:creationId xmlns:p14="http://schemas.microsoft.com/office/powerpoint/2010/main" val="2893669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1"/>
            <a:r>
              <a:rPr lang="ar-SA" dirty="0"/>
              <a:t> الا اننا يجب ان لا نتفاءل كثيراً في اعمال هذه الآلية في النزاعات المسلحة الداخلية، فالواقع العملي يذهب وخصوصاً من جانب القوات الحكومية الى ان الحديث عن تعيين دولة حامية في نطاق النزاعات المسلحة الداخلية يعد من قبيل التدخل في شؤونها الداخلية، الامر الذي يجعل من النادر تعيين دولة كهذه في مثل تلك النزاعات.</a:t>
            </a:r>
            <a:endParaRPr lang="en-US" dirty="0"/>
          </a:p>
          <a:p>
            <a:pPr algn="just" rtl="1"/>
            <a:endParaRPr lang="en-US" dirty="0"/>
          </a:p>
        </p:txBody>
      </p:sp>
    </p:spTree>
    <p:extLst>
      <p:ext uri="{BB962C8B-B14F-4D97-AF65-F5344CB8AC3E}">
        <p14:creationId xmlns:p14="http://schemas.microsoft.com/office/powerpoint/2010/main" val="1198878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ركائز الدولة الحامية</a:t>
            </a:r>
            <a:endParaRPr lang="en-US" dirty="0"/>
          </a:p>
        </p:txBody>
      </p:sp>
      <p:sp>
        <p:nvSpPr>
          <p:cNvPr id="3" name="عنصر نائب للمحتوى 2"/>
          <p:cNvSpPr>
            <a:spLocks noGrp="1"/>
          </p:cNvSpPr>
          <p:nvPr>
            <p:ph idx="1"/>
          </p:nvPr>
        </p:nvSpPr>
        <p:spPr/>
        <p:txBody>
          <a:bodyPr>
            <a:noAutofit/>
          </a:bodyPr>
          <a:lstStyle/>
          <a:p>
            <a:pPr algn="just" rtl="1"/>
            <a:r>
              <a:rPr lang="ar-SA" sz="3000" dirty="0"/>
              <a:t>يتضح من خلال ما ذكر من تعريفات سواء الفقهية منها او تلك التي وردت في المواثيق الدولية الانسانية، </a:t>
            </a:r>
            <a:r>
              <a:rPr lang="ar-SA" sz="3000" dirty="0" smtClean="0"/>
              <a:t>حيث ان </a:t>
            </a:r>
            <a:r>
              <a:rPr lang="ar-SA" sz="3000" dirty="0"/>
              <a:t>قيام او تعيين الدولة الحامية يقوم على ركيزتين </a:t>
            </a:r>
            <a:r>
              <a:rPr lang="ar-SA" sz="3000" dirty="0" smtClean="0"/>
              <a:t>أساسيتين:</a:t>
            </a:r>
          </a:p>
          <a:p>
            <a:pPr algn="just" rtl="1"/>
            <a:r>
              <a:rPr lang="ar-SA" sz="3000" dirty="0" smtClean="0"/>
              <a:t>اولاهما </a:t>
            </a:r>
            <a:r>
              <a:rPr lang="ar-SA" sz="3000" dirty="0"/>
              <a:t>حيادية الدولة المراد تعيينها كدولة حامية، </a:t>
            </a:r>
            <a:endParaRPr lang="ar-SA" sz="3000" dirty="0" smtClean="0"/>
          </a:p>
          <a:p>
            <a:pPr algn="just" rtl="1"/>
            <a:r>
              <a:rPr lang="ar-SA" sz="3000" dirty="0" smtClean="0"/>
              <a:t>والثانية </a:t>
            </a:r>
            <a:r>
              <a:rPr lang="ar-SA" sz="3000" dirty="0"/>
              <a:t>هي موافقة أطراف ثلاثة على تعيين تلك </a:t>
            </a:r>
            <a:r>
              <a:rPr lang="ar-SA" sz="3000" dirty="0" smtClean="0"/>
              <a:t>الدولة،</a:t>
            </a:r>
            <a:endParaRPr lang="en-US" sz="3000" dirty="0"/>
          </a:p>
        </p:txBody>
      </p:sp>
    </p:spTree>
    <p:extLst>
      <p:ext uri="{BB962C8B-B14F-4D97-AF65-F5344CB8AC3E}">
        <p14:creationId xmlns:p14="http://schemas.microsoft.com/office/powerpoint/2010/main" val="1872915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just" rtl="1"/>
            <a:r>
              <a:rPr lang="ar-SA" sz="2600" dirty="0" smtClean="0"/>
              <a:t>تعلق </a:t>
            </a:r>
            <a:r>
              <a:rPr lang="ar-SA" sz="2600" dirty="0"/>
              <a:t>الامر بالركيزة الثانية، وعلى الرغم من اتفاقيات جنيف لعام 1949 قد اقرت الطبيعة الالزامية لنظام الدولة الحامية، الا ان تعيين هذه الدولة قد ظل خاضعاً للأطراف الثلاثة المعنية (طرفي النزاع والدولة الحامية) بحيث بقي من الناحية العملية خاضعاً لسلطة تلك الاطراف ولا تتوافر فيه الطبيعة الالزامية الا من الناحية النظرية، فمجرد رفض أحد تلك الاطراف سيكون ذلك بمثابة نسف لنظام الدولة الحامية ومهامها</a:t>
            </a:r>
            <a:r>
              <a:rPr lang="ar-SA" sz="2600" dirty="0" smtClean="0"/>
              <a:t>.</a:t>
            </a:r>
            <a:endParaRPr lang="en-US" sz="2600" dirty="0"/>
          </a:p>
        </p:txBody>
      </p:sp>
    </p:spTree>
    <p:extLst>
      <p:ext uri="{BB962C8B-B14F-4D97-AF65-F5344CB8AC3E}">
        <p14:creationId xmlns:p14="http://schemas.microsoft.com/office/powerpoint/2010/main" val="40888271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lnSpcReduction="10000"/>
          </a:bodyPr>
          <a:lstStyle/>
          <a:p>
            <a:pPr marL="0" indent="0" algn="just" rtl="1">
              <a:buNone/>
            </a:pPr>
            <a:r>
              <a:rPr lang="ar-SA" dirty="0"/>
              <a:t>لذلك عالجت المادة (5) من البروتوكول الاضافي الاول هذا الموضوع، وحاولت ان تسد الثغرات التي اعترت نصوص اتفاقيات جنيف فيما يتعلق بتعيين الدولة الحامية وذلك على النحو الآتي</a:t>
            </a:r>
            <a:r>
              <a:rPr lang="ar-SA" dirty="0" smtClean="0"/>
              <a:t>:</a:t>
            </a:r>
          </a:p>
          <a:p>
            <a:pPr algn="just" rtl="1"/>
            <a:r>
              <a:rPr lang="ar-SA" dirty="0"/>
              <a:t>أكدت هذه المادة على الطبيعة الالزامية بالنسبة للأطراف، بل انها ربطت بين احترام وتنفيذ الاتفاقيات والبروتوكول الاضافي الاول، وبين تطبيق نظام الدولة الحامية، بنصها وفي الفقرة الاولى منها على انه ((يكون من واجب أطراف النزاع ان تعمل، من بداية ذلك النزاع، على تأمين احترام وتنفيذ الاتفاقيات وهذا اللحق (البروتوكول)، وذلك بتطبيق نظام الدولة الحامية...)).</a:t>
            </a:r>
            <a:endParaRPr lang="en-US" dirty="0"/>
          </a:p>
          <a:p>
            <a:pPr marL="0" indent="0" algn="just" rtl="1">
              <a:buNone/>
            </a:pPr>
            <a:endParaRPr lang="en-US" dirty="0"/>
          </a:p>
          <a:p>
            <a:pPr algn="just" rtl="1"/>
            <a:endParaRPr lang="en-US" dirty="0"/>
          </a:p>
        </p:txBody>
      </p:sp>
    </p:spTree>
    <p:extLst>
      <p:ext uri="{BB962C8B-B14F-4D97-AF65-F5344CB8AC3E}">
        <p14:creationId xmlns:p14="http://schemas.microsoft.com/office/powerpoint/2010/main" val="6433765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lvl="0" algn="just" rtl="1"/>
            <a:r>
              <a:rPr lang="ar-SA" dirty="0"/>
              <a:t>تأكيداً على الالتزام المذكور، اكدت المادة المذكورة وفي الفقرة 2 منها، على التزام أطراف النزاع من دون ابطاء بتعيين الدولة الحامية وذلك بغية تطبيق الاتفاقيات والبروتوكول الاضافي الاول.</a:t>
            </a:r>
            <a:endParaRPr lang="en-US" dirty="0"/>
          </a:p>
          <a:p>
            <a:pPr lvl="0" algn="just" rtl="1"/>
            <a:r>
              <a:rPr lang="ar-SA" dirty="0"/>
              <a:t>حاولت ان تعالج الموقف المترتب على احتمال عدم وفاء أطراف النزاع لالتزامهم تعيين دولة حامية، فأقرت في فقراتها (3، 4) الاجراءات الواجبة اتباعها) بهذا الصدد. وهو ما سيتم بيانه بشكل مفصل عند الحديث عن بدائل الدولة الحامية –الى ان يتم تعيين بدائل هذه الدولة او بديلها.</a:t>
            </a:r>
            <a:endParaRPr lang="en-US" dirty="0"/>
          </a:p>
          <a:p>
            <a:pPr algn="just"/>
            <a:endParaRPr lang="en-US" dirty="0"/>
          </a:p>
        </p:txBody>
      </p:sp>
    </p:spTree>
    <p:extLst>
      <p:ext uri="{BB962C8B-B14F-4D97-AF65-F5344CB8AC3E}">
        <p14:creationId xmlns:p14="http://schemas.microsoft.com/office/powerpoint/2010/main" val="1794448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Autofit/>
          </a:bodyPr>
          <a:lstStyle/>
          <a:p>
            <a:pPr algn="just" rtl="1"/>
            <a:r>
              <a:rPr lang="ar-SA" sz="3800" dirty="0"/>
              <a:t>إن ما جاءت به الفقرات (3، 4) من المادة المذكورة، يمثل تجديداً واضافة لما جاءت به الاتفاقيات الاربع، من حيث ان الفقرات المذكورة اوجبت اللجوء الى نظام الدولة الحامية عن طريق اجبار أطراف النزاع اللجوء الى البدائل المنصوص عليها في الفقرات السابقة</a:t>
            </a:r>
            <a:endParaRPr lang="en-US" sz="3800" dirty="0"/>
          </a:p>
        </p:txBody>
      </p:sp>
    </p:spTree>
    <p:extLst>
      <p:ext uri="{BB962C8B-B14F-4D97-AF65-F5344CB8AC3E}">
        <p14:creationId xmlns:p14="http://schemas.microsoft.com/office/powerpoint/2010/main" val="2921138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r" rtl="1"/>
            <a:r>
              <a:rPr lang="ar-SA" dirty="0" smtClean="0"/>
              <a:t>لماذا مهم </a:t>
            </a:r>
            <a:endParaRPr lang="en-US" dirty="0"/>
          </a:p>
        </p:txBody>
      </p:sp>
      <p:sp>
        <p:nvSpPr>
          <p:cNvPr id="3" name="عنوان فرعي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548676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الشروط الواجب توافرها لتعيين دولة حامية</a:t>
            </a:r>
            <a:endParaRPr lang="en-US" dirty="0"/>
          </a:p>
        </p:txBody>
      </p:sp>
      <p:sp>
        <p:nvSpPr>
          <p:cNvPr id="3" name="عنصر نائب للمحتوى 2"/>
          <p:cNvSpPr>
            <a:spLocks noGrp="1"/>
          </p:cNvSpPr>
          <p:nvPr>
            <p:ph idx="1"/>
          </p:nvPr>
        </p:nvSpPr>
        <p:spPr/>
        <p:txBody>
          <a:bodyPr>
            <a:normAutofit/>
          </a:bodyPr>
          <a:lstStyle/>
          <a:p>
            <a:pPr marL="0" indent="0" algn="justLow" rtl="1">
              <a:spcAft>
                <a:spcPts val="0"/>
              </a:spcAft>
              <a:buNone/>
            </a:pPr>
            <a:r>
              <a:rPr lang="ar-SA" dirty="0">
                <a:latin typeface="Times New Roman" panose="02020603050405020304" pitchFamily="18" charset="0"/>
                <a:ea typeface="Times New Roman" panose="02020603050405020304" pitchFamily="18" charset="0"/>
                <a:cs typeface="Traditional Arabic" panose="02020603050405020304" pitchFamily="18" charset="-78"/>
              </a:rPr>
              <a:t>يؤكد كل ما ذكر في المادة (5) سالفة الذكر، على الطبيعة الالزامية لتعيين الدولة الحامية في ظل البروتوكول الاضافي الاول. وعموماً يمكن اجمال الشروط الواجب توافرها لتعيين دولة حامية بالآتي</a:t>
            </a:r>
            <a:r>
              <a:rPr lang="ar-SA" baseline="30000" dirty="0">
                <a:latin typeface="Times New Roman" panose="02020603050405020304" pitchFamily="18" charset="0"/>
                <a:ea typeface="Times New Roman" panose="02020603050405020304" pitchFamily="18" charset="0"/>
                <a:cs typeface="Traditional Arabic" panose="02020603050405020304" pitchFamily="18" charset="-78"/>
              </a:rPr>
              <a:t>:</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Low" rtl="1">
              <a:spcAft>
                <a:spcPts val="0"/>
              </a:spcAft>
              <a:buFont typeface="Wingdings" panose="05000000000000000000" pitchFamily="2" charset="2"/>
              <a:buChar char=""/>
            </a:pPr>
            <a:r>
              <a:rPr lang="ar-SA" dirty="0">
                <a:latin typeface="Times New Roman" panose="02020603050405020304" pitchFamily="18" charset="0"/>
                <a:ea typeface="Times New Roman" panose="02020603050405020304" pitchFamily="18" charset="0"/>
                <a:cs typeface="Traditional Arabic" panose="02020603050405020304" pitchFamily="18" charset="-78"/>
              </a:rPr>
              <a:t>ان تكون الدولة الحامية دولة محايدة، غير انه يجب ان لا يفهم من الشرط المذكور ان يتصف النظام القانوني للدولة الحامية بالحياد الدائم، كما هو الحال مثلاً بالنسبة للاتحاد السويسري، بل يقصد بذلك ان تكون الدولة الحامية المحايدة ليست طرفاً في النزاع المسلح القائم والمراد تعيينها لرعاية مصالح أحد اطرافه</a:t>
            </a:r>
            <a:r>
              <a:rPr lang="ar-SA" baseline="30000" dirty="0">
                <a:latin typeface="Times New Roman" panose="02020603050405020304" pitchFamily="18" charset="0"/>
                <a:ea typeface="Times New Roman" panose="02020603050405020304" pitchFamily="18" charset="0"/>
                <a:cs typeface="Traditional Arabic" panose="02020603050405020304" pitchFamily="18" charset="-78"/>
              </a:rPr>
              <a:t>.</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Low" rtl="1">
              <a:spcAft>
                <a:spcPts val="0"/>
              </a:spcAft>
              <a:buFont typeface="Wingdings" panose="05000000000000000000" pitchFamily="2" charset="2"/>
              <a:buChar char=""/>
            </a:pPr>
            <a:r>
              <a:rPr lang="ar-SA" dirty="0">
                <a:latin typeface="Times New Roman" panose="02020603050405020304" pitchFamily="18" charset="0"/>
                <a:ea typeface="Times New Roman" panose="02020603050405020304" pitchFamily="18" charset="0"/>
                <a:cs typeface="Traditional Arabic" panose="02020603050405020304" pitchFamily="18" charset="-78"/>
              </a:rPr>
              <a:t>ان تتولى الدولة التي احتلت اراضيها اختيارها لحماية مصالحها</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endParaRPr lang="en-US" dirty="0"/>
          </a:p>
        </p:txBody>
      </p:sp>
    </p:spTree>
    <p:extLst>
      <p:ext uri="{BB962C8B-B14F-4D97-AF65-F5344CB8AC3E}">
        <p14:creationId xmlns:p14="http://schemas.microsoft.com/office/powerpoint/2010/main" val="15892691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342900" lvl="0" indent="-342900" algn="justLow" rtl="1">
              <a:spcAft>
                <a:spcPts val="0"/>
              </a:spcAft>
              <a:buFont typeface="Wingdings" panose="05000000000000000000" pitchFamily="2" charset="2"/>
              <a:buChar char=""/>
            </a:pPr>
            <a:r>
              <a:rPr lang="ar-SA" dirty="0">
                <a:latin typeface="Times New Roman" panose="02020603050405020304" pitchFamily="18" charset="0"/>
                <a:ea typeface="Times New Roman" panose="02020603050405020304" pitchFamily="18" charset="0"/>
                <a:cs typeface="Traditional Arabic" panose="02020603050405020304" pitchFamily="18" charset="-78"/>
              </a:rPr>
              <a:t>موافقة أطراف ثلاثة، لتعيين الدولة الحامية وهذه الاطراف هي: -</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Low" rtl="1">
              <a:spcAft>
                <a:spcPts val="0"/>
              </a:spcAft>
              <a:buFont typeface="Symbol" panose="05050102010706020507" pitchFamily="18" charset="2"/>
              <a:buChar char=""/>
            </a:pPr>
            <a:r>
              <a:rPr lang="ar-SA" dirty="0">
                <a:latin typeface="Times New Roman" panose="02020603050405020304" pitchFamily="18" charset="0"/>
                <a:ea typeface="Times New Roman" panose="02020603050405020304" pitchFamily="18" charset="0"/>
                <a:cs typeface="Traditional Arabic" panose="02020603050405020304" pitchFamily="18" charset="-78"/>
              </a:rPr>
              <a:t>الطرف الاول: الدولة المحايدة نفسها التي يجب ان تقبل القيام بهذا الدور.</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Low" rtl="1">
              <a:spcAft>
                <a:spcPts val="0"/>
              </a:spcAft>
              <a:buFont typeface="Symbol" panose="05050102010706020507" pitchFamily="18" charset="2"/>
              <a:buChar char=""/>
            </a:pPr>
            <a:r>
              <a:rPr lang="ar-SA" dirty="0">
                <a:latin typeface="Times New Roman" panose="02020603050405020304" pitchFamily="18" charset="0"/>
                <a:ea typeface="Times New Roman" panose="02020603050405020304" pitchFamily="18" charset="0"/>
                <a:cs typeface="Traditional Arabic" panose="02020603050405020304" pitchFamily="18" charset="-78"/>
              </a:rPr>
              <a:t>الطرف الثاني: الدولة التي احُتلت اراضيها والتي ترغب في اختيار الدولة الحامية لحماية رعاياها الموجودين تحت الاحتلال.</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Low" rtl="1">
              <a:spcAft>
                <a:spcPts val="0"/>
              </a:spcAft>
              <a:buFont typeface="Symbol" panose="05050102010706020507" pitchFamily="18" charset="2"/>
              <a:buChar char=""/>
            </a:pPr>
            <a:r>
              <a:rPr lang="ar-SA" dirty="0">
                <a:latin typeface="Times New Roman" panose="02020603050405020304" pitchFamily="18" charset="0"/>
                <a:ea typeface="Times New Roman" panose="02020603050405020304" pitchFamily="18" charset="0"/>
                <a:cs typeface="Traditional Arabic" panose="02020603050405020304" pitchFamily="18" charset="-78"/>
              </a:rPr>
              <a:t>الطرف الثالث: دولة الاحتلال التي يجب ان توافق على قيام الدولة الحامية بمهامها وأنشطتها داخل الاراضي التي تحتلها.</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endParaRPr lang="en-US" dirty="0"/>
          </a:p>
        </p:txBody>
      </p:sp>
    </p:spTree>
    <p:extLst>
      <p:ext uri="{BB962C8B-B14F-4D97-AF65-F5344CB8AC3E}">
        <p14:creationId xmlns:p14="http://schemas.microsoft.com/office/powerpoint/2010/main" val="13016745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lnSpcReduction="10000"/>
          </a:bodyPr>
          <a:lstStyle/>
          <a:p>
            <a:pPr algn="justLow" rtl="1">
              <a:spcAft>
                <a:spcPts val="0"/>
              </a:spcAft>
            </a:pPr>
            <a:r>
              <a:rPr lang="ar-SA" dirty="0">
                <a:latin typeface="Times New Roman" panose="02020603050405020304" pitchFamily="18" charset="0"/>
                <a:ea typeface="Times New Roman" panose="02020603050405020304" pitchFamily="18" charset="0"/>
                <a:cs typeface="Traditional Arabic" panose="02020603050405020304" pitchFamily="18" charset="-78"/>
              </a:rPr>
              <a:t>الا ان ما تجدر الاشارة اليه هنا، انه إذا كان اختيار الدولة الحامية رهن مشيئة أطراف النزاع، الا انه بإمكان الدول الغير ان تشجع تلك الاطراف على اللجوء الى هذا النظام </a:t>
            </a:r>
            <a:r>
              <a:rPr lang="ar-IQ" dirty="0">
                <a:latin typeface="Times New Roman" panose="02020603050405020304" pitchFamily="18" charset="0"/>
                <a:ea typeface="Times New Roman" panose="02020603050405020304" pitchFamily="18" charset="0"/>
                <a:cs typeface="Traditional Arabic" panose="02020603050405020304" pitchFamily="18" charset="-78"/>
              </a:rPr>
              <a:t>س</a:t>
            </a:r>
            <a:r>
              <a:rPr lang="ar-SA" dirty="0" err="1">
                <a:latin typeface="Times New Roman" panose="02020603050405020304" pitchFamily="18" charset="0"/>
                <a:ea typeface="Times New Roman" panose="02020603050405020304" pitchFamily="18" charset="0"/>
                <a:cs typeface="Traditional Arabic" panose="02020603050405020304" pitchFamily="18" charset="-78"/>
              </a:rPr>
              <a:t>واء</a:t>
            </a:r>
            <a:r>
              <a:rPr lang="ar-SA" dirty="0">
                <a:latin typeface="Times New Roman" panose="02020603050405020304" pitchFamily="18" charset="0"/>
                <a:ea typeface="Times New Roman" panose="02020603050405020304" pitchFamily="18" charset="0"/>
                <a:cs typeface="Traditional Arabic" panose="02020603050405020304" pitchFamily="18" charset="-78"/>
              </a:rPr>
              <a:t> تقديم اقتراحات لهذا الغرض لكل منهما، او بشحذ اهتمام الامم المتحدة.</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spcAft>
                <a:spcPts val="0"/>
              </a:spcAft>
            </a:pPr>
            <a:r>
              <a:rPr lang="ar-SA" dirty="0">
                <a:latin typeface="Times New Roman" panose="02020603050405020304" pitchFamily="18" charset="0"/>
                <a:ea typeface="Times New Roman" panose="02020603050405020304" pitchFamily="18" charset="0"/>
                <a:cs typeface="Traditional Arabic" panose="02020603050405020304" pitchFamily="18" charset="-78"/>
              </a:rPr>
              <a:t>وأخيراً فأن ما تجدر الاشارة اليه في مجال تعيين الدولة الحامية، ان مثل هذا التعيين يجب ان لا يؤثر في الوضع القانوني لأطراف النزاع او في الوضع القانوني لأي اقليم بما في ذلك الاقليم المحتل</a:t>
            </a:r>
            <a:r>
              <a:rPr lang="ar-SA" baseline="30000" dirty="0">
                <a:latin typeface="Times New Roman" panose="02020603050405020304" pitchFamily="18" charset="0"/>
                <a:ea typeface="Times New Roman" panose="02020603050405020304" pitchFamily="18" charset="0"/>
                <a:cs typeface="Traditional Arabic" panose="02020603050405020304" pitchFamily="18" charset="-78"/>
              </a:rPr>
              <a:t>.</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spcAft>
                <a:spcPts val="0"/>
              </a:spcAft>
            </a:pPr>
            <a:r>
              <a:rPr lang="ar-SA" dirty="0">
                <a:latin typeface="Times New Roman" panose="02020603050405020304" pitchFamily="18" charset="0"/>
                <a:ea typeface="Times New Roman" panose="02020603050405020304" pitchFamily="18" charset="0"/>
                <a:cs typeface="Traditional Arabic" panose="02020603050405020304" pitchFamily="18" charset="-78"/>
              </a:rPr>
              <a:t> فقدر تعلق الامر بالوضع القانوني لأطراف النزاع، لا يحول تعيين دولة حامية بين أطراف نزاع ما في استمرار حالة الحرب قائمة بينهما، اما فيما يتعلق بالوضع القانوني لأي اقليم بما في ذلك الاقليم المحتل، فيعني ان تعين دولة حامية يجب ان لا يؤدي بأي حال الى الاعتراف بمشروعية الاحتلال</a:t>
            </a:r>
            <a:r>
              <a:rPr lang="ar-SA" baseline="30000" dirty="0" smtClean="0">
                <a:latin typeface="Times New Roman" panose="02020603050405020304" pitchFamily="18" charset="0"/>
                <a:ea typeface="Times New Roman" panose="02020603050405020304" pitchFamily="18" charset="0"/>
                <a:cs typeface="Traditional Arabic" panose="02020603050405020304" pitchFamily="18" charset="-78"/>
              </a:rPr>
              <a:t>.</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23870546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DZ" b="1" dirty="0"/>
              <a:t>الأساسي القانوني لأنشطة الدولة الحامية وبدائلها </a:t>
            </a:r>
            <a:endParaRPr lang="en-US" dirty="0"/>
          </a:p>
        </p:txBody>
      </p:sp>
      <p:sp>
        <p:nvSpPr>
          <p:cNvPr id="3" name="عنصر نائب للمحتوى 2"/>
          <p:cNvSpPr>
            <a:spLocks noGrp="1"/>
          </p:cNvSpPr>
          <p:nvPr>
            <p:ph idx="1"/>
          </p:nvPr>
        </p:nvSpPr>
        <p:spPr/>
        <p:txBody>
          <a:bodyPr>
            <a:normAutofit fontScale="92500"/>
          </a:bodyPr>
          <a:lstStyle/>
          <a:p>
            <a:pPr marL="0" indent="0" algn="just" rtl="1">
              <a:spcBef>
                <a:spcPts val="600"/>
              </a:spcBef>
              <a:buNone/>
            </a:pPr>
            <a:r>
              <a:rPr lang="ar-DZ" dirty="0">
                <a:latin typeface="Times New Roman" panose="02020603050405020304" pitchFamily="18" charset="0"/>
                <a:ea typeface="Times New Roman" panose="02020603050405020304" pitchFamily="18" charset="0"/>
                <a:cs typeface="Traditional Arabic" panose="02020603050405020304" pitchFamily="18" charset="-78"/>
              </a:rPr>
              <a:t>بتفسير نص المادة التاسعة-الذي يعتبر الأساس القانوني الدولي لأنشطة الدولة الحامية-نجد أنه يتضمن الأحكام الأساسية التالية:</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rtl="1">
              <a:spcBef>
                <a:spcPts val="600"/>
              </a:spcBef>
              <a:buFont typeface="Symbol" panose="05050102010706020507" pitchFamily="18" charset="2"/>
              <a:buChar char=""/>
            </a:pPr>
            <a:r>
              <a:rPr lang="ar-DZ" dirty="0">
                <a:latin typeface="Times New Roman" panose="02020603050405020304" pitchFamily="18" charset="0"/>
                <a:ea typeface="Times New Roman" panose="02020603050405020304" pitchFamily="18" charset="0"/>
                <a:cs typeface="Traditional Arabic" panose="02020603050405020304" pitchFamily="18" charset="-78"/>
              </a:rPr>
              <a:t>الدور الإلزامي للدولة الحامية، حيث أن جميع أطراف الاتفاقية ملتزمون بقبول الوظيفة الإشرافية لدولة الحامية التي تؤديها عبر ممثليها الدبلوماسيين والقنصليين أو غيرهم</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rtl="1">
              <a:spcBef>
                <a:spcPts val="600"/>
              </a:spcBef>
              <a:buFont typeface="Symbol" panose="05050102010706020507" pitchFamily="18" charset="2"/>
              <a:buChar char=""/>
            </a:pPr>
            <a:r>
              <a:rPr lang="ar-DZ" dirty="0">
                <a:latin typeface="Times New Roman" panose="02020603050405020304" pitchFamily="18" charset="0"/>
                <a:ea typeface="Times New Roman" panose="02020603050405020304" pitchFamily="18" charset="0"/>
                <a:cs typeface="Traditional Arabic" panose="02020603050405020304" pitchFamily="18" charset="-78"/>
              </a:rPr>
              <a:t>عدم امتناع دولة الاحتلال عن تقديم كل التسهيلات لدولة الحامية حتى تستطيع الاضطلاع بمهامها.</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rtl="1">
              <a:spcBef>
                <a:spcPts val="600"/>
              </a:spcBef>
              <a:buFont typeface="Symbol" panose="05050102010706020507" pitchFamily="18" charset="2"/>
              <a:buChar char=""/>
            </a:pPr>
            <a:r>
              <a:rPr lang="ar-DZ" dirty="0">
                <a:latin typeface="Times New Roman" panose="02020603050405020304" pitchFamily="18" charset="0"/>
                <a:ea typeface="Times New Roman" panose="02020603050405020304" pitchFamily="18" charset="0"/>
                <a:cs typeface="Traditional Arabic" panose="02020603050405020304" pitchFamily="18" charset="-78"/>
              </a:rPr>
              <a:t>تقيد الدولة الحامية عند أداء نشاطها بعدم تجاوزها لحدود مهامها ومراعاة مقتضيات الأمن الضروري بالنسبة لمصالح قوات الاحتلال</a:t>
            </a:r>
            <a:r>
              <a:rPr lang="ar-DZ" baseline="30000" dirty="0">
                <a:latin typeface="Times New Roman" panose="02020603050405020304" pitchFamily="18" charset="0"/>
                <a:ea typeface="Times New Roman" panose="02020603050405020304" pitchFamily="18" charset="0"/>
                <a:cs typeface="Traditional Arabic" panose="02020603050405020304" pitchFamily="18" charset="-78"/>
              </a:rPr>
              <a:t>.</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0" indent="0">
              <a:buNone/>
            </a:pPr>
            <a:endParaRPr lang="en-US" dirty="0"/>
          </a:p>
        </p:txBody>
      </p:sp>
    </p:spTree>
    <p:extLst>
      <p:ext uri="{BB962C8B-B14F-4D97-AF65-F5344CB8AC3E}">
        <p14:creationId xmlns:p14="http://schemas.microsoft.com/office/powerpoint/2010/main" val="42190868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DZ" b="1" dirty="0"/>
              <a:t>بدائل الدولة الحامية</a:t>
            </a:r>
            <a:endParaRPr lang="en-US" dirty="0"/>
          </a:p>
        </p:txBody>
      </p:sp>
      <p:sp>
        <p:nvSpPr>
          <p:cNvPr id="3" name="عنصر نائب للمحتوى 2"/>
          <p:cNvSpPr>
            <a:spLocks noGrp="1"/>
          </p:cNvSpPr>
          <p:nvPr>
            <p:ph idx="1"/>
          </p:nvPr>
        </p:nvSpPr>
        <p:spPr/>
        <p:txBody>
          <a:bodyPr>
            <a:noAutofit/>
          </a:bodyPr>
          <a:lstStyle/>
          <a:p>
            <a:pPr algn="just" rtl="1"/>
            <a:r>
              <a:rPr lang="ar-DZ" sz="4000" dirty="0">
                <a:latin typeface="Arabic Typesetting" panose="03020402040406030203" pitchFamily="66" charset="-78"/>
                <a:cs typeface="Arabic Typesetting" panose="03020402040406030203" pitchFamily="66" charset="-78"/>
              </a:rPr>
              <a:t>كان واضعو اتفاقيات جنيف على وعي كبير بالصعوبات العملية التي يمكن أن تظهر في إطار تعيين دولة حامية، ومن هنا كان من الحكمة النص على إمكانية تعيين من يحل محلها، أي تعيين بدائل للدولة الحامية، والنص الوارد في المواد 10- 10- 10-11 من الاتفاقيات الأربعة على الترتيب يقضي بأنه </a:t>
            </a:r>
            <a:endParaRPr lang="en-US" sz="4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912536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lnSpcReduction="10000"/>
          </a:bodyPr>
          <a:lstStyle/>
          <a:p>
            <a:pPr algn="just" rtl="1">
              <a:spcAft>
                <a:spcPts val="0"/>
              </a:spcAft>
            </a:pPr>
            <a:r>
              <a:rPr lang="ar-DZ" b="1" dirty="0">
                <a:latin typeface="Times New Roman" panose="02020603050405020304" pitchFamily="18" charset="0"/>
                <a:ea typeface="Times New Roman" panose="02020603050405020304" pitchFamily="18" charset="0"/>
                <a:cs typeface="Traditional Arabic" panose="02020603050405020304" pitchFamily="18" charset="-78"/>
              </a:rPr>
              <a:t>«</a:t>
            </a:r>
            <a:r>
              <a:rPr lang="ar-DZ" dirty="0">
                <a:latin typeface="Times New Roman" panose="02020603050405020304" pitchFamily="18" charset="0"/>
                <a:ea typeface="Times New Roman" panose="02020603050405020304" pitchFamily="18" charset="0"/>
                <a:cs typeface="Traditional Arabic" panose="02020603050405020304" pitchFamily="18" charset="-78"/>
              </a:rPr>
              <a:t>للأطراف السامية المتعاقدة أن تتفق في أي وقت على أن تعهد إلى هيئة تتوفر فيها كل ضمانات الحياد والكفاءة بالمهام التي تلقيها هذه الاتفاقية على عاتق الدول الحامية، وإذا لم ينتفع الأشخاص المحميون أو توقف انتفاعهم لأي سبب كان بجهود الدولة الحامية أو هيئة معينة وفقاً للفقرة الأولى أعلاه، </a:t>
            </a:r>
            <a:endParaRPr lang="ar-SA"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algn="just" rtl="1">
              <a:spcAft>
                <a:spcPts val="0"/>
              </a:spcAft>
            </a:pPr>
            <a:r>
              <a:rPr lang="ar-DZ" dirty="0" smtClean="0">
                <a:latin typeface="Times New Roman" panose="02020603050405020304" pitchFamily="18" charset="0"/>
                <a:ea typeface="Times New Roman" panose="02020603050405020304" pitchFamily="18" charset="0"/>
                <a:cs typeface="Traditional Arabic" panose="02020603050405020304" pitchFamily="18" charset="-78"/>
              </a:rPr>
              <a:t>فعلى </a:t>
            </a:r>
            <a:r>
              <a:rPr lang="ar-DZ" dirty="0">
                <a:latin typeface="Times New Roman" panose="02020603050405020304" pitchFamily="18" charset="0"/>
                <a:ea typeface="Times New Roman" panose="02020603050405020304" pitchFamily="18" charset="0"/>
                <a:cs typeface="Traditional Arabic" panose="02020603050405020304" pitchFamily="18" charset="-78"/>
              </a:rPr>
              <a:t>الدولة </a:t>
            </a:r>
            <a:r>
              <a:rPr lang="ar-DZ" dirty="0" smtClean="0">
                <a:latin typeface="Times New Roman" panose="02020603050405020304" pitchFamily="18" charset="0"/>
                <a:ea typeface="Times New Roman" panose="02020603050405020304" pitchFamily="18" charset="0"/>
                <a:cs typeface="Traditional Arabic" panose="02020603050405020304" pitchFamily="18" charset="-78"/>
              </a:rPr>
              <a:t>الحاجزة</a:t>
            </a:r>
            <a:r>
              <a:rPr lang="ar-SA" dirty="0" smtClean="0">
                <a:latin typeface="Times New Roman" panose="02020603050405020304" pitchFamily="18" charset="0"/>
                <a:ea typeface="Times New Roman" panose="02020603050405020304" pitchFamily="18" charset="0"/>
                <a:cs typeface="Traditional Arabic" panose="02020603050405020304" pitchFamily="18" charset="-78"/>
              </a:rPr>
              <a:t> </a:t>
            </a:r>
            <a:r>
              <a:rPr lang="ar-DZ" dirty="0" smtClean="0">
                <a:latin typeface="Times New Roman" panose="02020603050405020304" pitchFamily="18" charset="0"/>
                <a:ea typeface="Times New Roman" panose="02020603050405020304" pitchFamily="18" charset="0"/>
                <a:cs typeface="Traditional Arabic" panose="02020603050405020304" pitchFamily="18" charset="-78"/>
              </a:rPr>
              <a:t>أن </a:t>
            </a:r>
            <a:r>
              <a:rPr lang="ar-DZ" dirty="0">
                <a:latin typeface="Times New Roman" panose="02020603050405020304" pitchFamily="18" charset="0"/>
                <a:ea typeface="Times New Roman" panose="02020603050405020304" pitchFamily="18" charset="0"/>
                <a:cs typeface="Traditional Arabic" panose="02020603050405020304" pitchFamily="18" charset="-78"/>
              </a:rPr>
              <a:t>تطلب دولة محايدة أو هيئة من هذا القبيل أن تضطلع بالوظائف التي تنيطها هذه بالدولة الحامية التي تعينها أطراف النزاع، </a:t>
            </a:r>
            <a:endParaRPr lang="ar-SA"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algn="just" rtl="1">
              <a:spcAft>
                <a:spcPts val="0"/>
              </a:spcAft>
            </a:pPr>
            <a:r>
              <a:rPr lang="ar-DZ" dirty="0" smtClean="0">
                <a:latin typeface="Times New Roman" panose="02020603050405020304" pitchFamily="18" charset="0"/>
                <a:ea typeface="Times New Roman" panose="02020603050405020304" pitchFamily="18" charset="0"/>
                <a:cs typeface="Traditional Arabic" panose="02020603050405020304" pitchFamily="18" charset="-78"/>
              </a:rPr>
              <a:t>فإذا </a:t>
            </a:r>
            <a:r>
              <a:rPr lang="ar-DZ" dirty="0">
                <a:latin typeface="Times New Roman" panose="02020603050405020304" pitchFamily="18" charset="0"/>
                <a:ea typeface="Times New Roman" panose="02020603050405020304" pitchFamily="18" charset="0"/>
                <a:cs typeface="Traditional Arabic" panose="02020603050405020304" pitchFamily="18" charset="-78"/>
              </a:rPr>
              <a:t>لم يمكن توفير الحماية على هذا النحو، فعلى الدولة الحاجزة أن تطلب إلى هيئة إنسانية كاللجنة الدولية للصليب الأحمر، الاضطلاع بالمهام الإنسانية التي تؤديها الدولة الحامية</a:t>
            </a:r>
            <a:r>
              <a:rPr lang="ar-DZ" dirty="0" smtClean="0">
                <a:latin typeface="Times New Roman" panose="02020603050405020304" pitchFamily="18" charset="0"/>
                <a:ea typeface="Times New Roman" panose="02020603050405020304" pitchFamily="18" charset="0"/>
                <a:cs typeface="Traditional Arabic" panose="02020603050405020304" pitchFamily="18" charset="-78"/>
              </a:rPr>
              <a:t>...</a:t>
            </a:r>
            <a:endParaRPr lang="ar-SA"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algn="just" rtl="1">
              <a:spcAft>
                <a:spcPts val="0"/>
              </a:spcAft>
            </a:pPr>
            <a:r>
              <a:rPr lang="ar-DZ" dirty="0" smtClean="0">
                <a:latin typeface="Times New Roman" panose="02020603050405020304" pitchFamily="18" charset="0"/>
                <a:ea typeface="Times New Roman" panose="02020603050405020304" pitchFamily="18" charset="0"/>
                <a:cs typeface="Traditional Arabic" panose="02020603050405020304" pitchFamily="18" charset="-78"/>
              </a:rPr>
              <a:t>لا </a:t>
            </a:r>
            <a:r>
              <a:rPr lang="ar-DZ" dirty="0">
                <a:latin typeface="Times New Roman" panose="02020603050405020304" pitchFamily="18" charset="0"/>
                <a:ea typeface="Times New Roman" panose="02020603050405020304" pitchFamily="18" charset="0"/>
                <a:cs typeface="Traditional Arabic" panose="02020603050405020304" pitchFamily="18" charset="-78"/>
              </a:rPr>
              <a:t>يجوز الخروج عن الأحكام المتقدمة في أي اتفاق خاص يعقد بين دول تكون إحداها مقيدة الحرية في التفاوض...وعلى الأخص في حالة احتلال كل أراضيها أو جزء منها</a:t>
            </a:r>
            <a:r>
              <a:rPr lang="ar-DZ" b="1" dirty="0">
                <a:latin typeface="Times New Roman" panose="02020603050405020304" pitchFamily="18" charset="0"/>
                <a:ea typeface="Times New Roman" panose="02020603050405020304" pitchFamily="18" charset="0"/>
                <a:cs typeface="Traditional Arabic" panose="02020603050405020304" pitchFamily="18" charset="-78"/>
              </a:rPr>
              <a:t>».</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0" indent="0">
              <a:buNone/>
            </a:pPr>
            <a:endParaRPr lang="en-US" dirty="0"/>
          </a:p>
        </p:txBody>
      </p:sp>
    </p:spTree>
    <p:extLst>
      <p:ext uri="{BB962C8B-B14F-4D97-AF65-F5344CB8AC3E}">
        <p14:creationId xmlns:p14="http://schemas.microsoft.com/office/powerpoint/2010/main" val="21353257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خيارات أم بدائل</a:t>
            </a:r>
            <a:endParaRPr lang="en-US" dirty="0"/>
          </a:p>
        </p:txBody>
      </p:sp>
      <p:sp>
        <p:nvSpPr>
          <p:cNvPr id="3" name="عنصر نائب للمحتوى 2"/>
          <p:cNvSpPr>
            <a:spLocks noGrp="1"/>
          </p:cNvSpPr>
          <p:nvPr>
            <p:ph idx="1"/>
          </p:nvPr>
        </p:nvSpPr>
        <p:spPr/>
        <p:txBody>
          <a:bodyPr>
            <a:normAutofit fontScale="92500" lnSpcReduction="10000"/>
          </a:bodyPr>
          <a:lstStyle/>
          <a:p>
            <a:pPr marL="0" indent="0" algn="just" rtl="1">
              <a:spcAft>
                <a:spcPts val="0"/>
              </a:spcAft>
              <a:buNone/>
            </a:pPr>
            <a:r>
              <a:rPr lang="ar-DZ" dirty="0">
                <a:latin typeface="Times New Roman" panose="02020603050405020304" pitchFamily="18" charset="0"/>
                <a:ea typeface="Times New Roman" panose="02020603050405020304" pitchFamily="18" charset="0"/>
                <a:cs typeface="Traditional Arabic" panose="02020603050405020304" pitchFamily="18" charset="-78"/>
              </a:rPr>
              <a:t>بتفسير المادة السابقة، نرى في الواقع أنها لا تنص على بديل واحد بل تطرح مجموعة كاملة من الاختيارات، وهكذا يمكن لأطراف </a:t>
            </a:r>
            <a:r>
              <a:rPr lang="ar-DZ" dirty="0" smtClean="0">
                <a:latin typeface="Times New Roman" panose="02020603050405020304" pitchFamily="18" charset="0"/>
                <a:ea typeface="Times New Roman" panose="02020603050405020304" pitchFamily="18" charset="0"/>
                <a:cs typeface="Traditional Arabic" panose="02020603050405020304" pitchFamily="18" charset="-78"/>
              </a:rPr>
              <a:t>النزاع</a:t>
            </a:r>
            <a:endParaRPr lang="ar-SA"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algn="just" rtl="1">
              <a:spcAft>
                <a:spcPts val="0"/>
              </a:spcAft>
            </a:pPr>
            <a:r>
              <a:rPr lang="ar-DZ" dirty="0" smtClean="0">
                <a:latin typeface="Times New Roman" panose="02020603050405020304" pitchFamily="18" charset="0"/>
                <a:ea typeface="Times New Roman" panose="02020603050405020304" pitchFamily="18" charset="0"/>
                <a:cs typeface="Traditional Arabic" panose="02020603050405020304" pitchFamily="18" charset="-78"/>
              </a:rPr>
              <a:t> </a:t>
            </a:r>
            <a:r>
              <a:rPr lang="ar-DZ" dirty="0">
                <a:latin typeface="Times New Roman" panose="02020603050405020304" pitchFamily="18" charset="0"/>
                <a:ea typeface="Times New Roman" panose="02020603050405020304" pitchFamily="18" charset="0"/>
                <a:cs typeface="Traditional Arabic" panose="02020603050405020304" pitchFamily="18" charset="-78"/>
              </a:rPr>
              <a:t>أولا أن تعيين منظمة بديلة شريطة أن تتوفر فيها كل ضمانات الحياد والكفاءة مفضلة إياها على الدول المحايدة، الأمر الذي يتيح للأطراف </a:t>
            </a:r>
            <a:r>
              <a:rPr lang="ar-DZ" b="1" dirty="0">
                <a:latin typeface="Times New Roman" panose="02020603050405020304" pitchFamily="18" charset="0"/>
                <a:ea typeface="Times New Roman" panose="02020603050405020304" pitchFamily="18" charset="0"/>
                <a:cs typeface="Traditional Arabic" panose="02020603050405020304" pitchFamily="18" charset="-78"/>
              </a:rPr>
              <a:t>اختيارا وليس مجرد إمكانية بديلة</a:t>
            </a:r>
            <a:r>
              <a:rPr lang="ar-DZ" dirty="0">
                <a:latin typeface="Times New Roman" panose="02020603050405020304" pitchFamily="18" charset="0"/>
                <a:ea typeface="Times New Roman" panose="02020603050405020304" pitchFamily="18" charset="0"/>
                <a:cs typeface="Traditional Arabic" panose="02020603050405020304" pitchFamily="18" charset="-78"/>
              </a:rPr>
              <a:t> لا تنطبق إلا في حالة الفشل في العثور على دولة حامية </a:t>
            </a:r>
            <a:endParaRPr lang="ar-SA"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algn="just" rtl="1">
              <a:spcAft>
                <a:spcPts val="0"/>
              </a:spcAft>
            </a:pPr>
            <a:r>
              <a:rPr lang="ar-DZ" dirty="0" smtClean="0">
                <a:latin typeface="Times New Roman" panose="02020603050405020304" pitchFamily="18" charset="0"/>
                <a:ea typeface="Times New Roman" panose="02020603050405020304" pitchFamily="18" charset="0"/>
                <a:cs typeface="Traditional Arabic" panose="02020603050405020304" pitchFamily="18" charset="-78"/>
              </a:rPr>
              <a:t>وثانيا </a:t>
            </a:r>
            <a:r>
              <a:rPr lang="ar-DZ" dirty="0">
                <a:latin typeface="Times New Roman" panose="02020603050405020304" pitchFamily="18" charset="0"/>
                <a:ea typeface="Times New Roman" panose="02020603050405020304" pitchFamily="18" charset="0"/>
                <a:cs typeface="Traditional Arabic" panose="02020603050405020304" pitchFamily="18" charset="-78"/>
              </a:rPr>
              <a:t>تفرض هذه المادة على الدول الحاجزة واجب المطالبة بدولة محايدة أو منظمة وذلك في حالة ما لو لم يعد هؤلاء الأشخاص المحميين ينتفعون فعليا من أنشطة الدولة الحامية أو أي هيئة من هذا القبيل الإنساني، وعليه يكون هذا الاختيار الثاني هو فعليا </a:t>
            </a:r>
            <a:r>
              <a:rPr lang="ar-DZ" b="1" dirty="0">
                <a:latin typeface="Times New Roman" panose="02020603050405020304" pitchFamily="18" charset="0"/>
                <a:ea typeface="Times New Roman" panose="02020603050405020304" pitchFamily="18" charset="0"/>
                <a:cs typeface="Traditional Arabic" panose="02020603050405020304" pitchFamily="18" charset="-78"/>
              </a:rPr>
              <a:t>إمكانية بديلة</a:t>
            </a:r>
            <a:r>
              <a:rPr lang="ar-DZ" dirty="0">
                <a:latin typeface="Times New Roman" panose="02020603050405020304" pitchFamily="18" charset="0"/>
                <a:ea typeface="Times New Roman" panose="02020603050405020304" pitchFamily="18" charset="0"/>
                <a:cs typeface="Traditional Arabic" panose="02020603050405020304" pitchFamily="18" charset="-78"/>
              </a:rPr>
              <a:t> لا يمكن التفكير فيها إلا في حالة عدم تطبيق المادة التاسعة من الاتفاقية أو الفقرة الأولى من مادة 11 من هذه الاتفاقية، فهذا الاختيار على اختلاف الاختيار الأول</a:t>
            </a:r>
            <a:r>
              <a:rPr lang="ar-DZ" b="1" baseline="30000" dirty="0">
                <a:latin typeface="Times New Roman" panose="02020603050405020304" pitchFamily="18" charset="0"/>
                <a:ea typeface="Times New Roman" panose="02020603050405020304" pitchFamily="18" charset="0"/>
                <a:cs typeface="Traditional Arabic" panose="02020603050405020304" pitchFamily="18" charset="-78"/>
              </a:rPr>
              <a:t>.</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endParaRPr lang="en-US" dirty="0"/>
          </a:p>
        </p:txBody>
      </p:sp>
    </p:spTree>
    <p:extLst>
      <p:ext uri="{BB962C8B-B14F-4D97-AF65-F5344CB8AC3E}">
        <p14:creationId xmlns:p14="http://schemas.microsoft.com/office/powerpoint/2010/main" val="37688824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1">
              <a:spcAft>
                <a:spcPts val="0"/>
              </a:spcAft>
            </a:pPr>
            <a:r>
              <a:rPr lang="ar-DZ" dirty="0">
                <a:latin typeface="Times New Roman" panose="02020603050405020304" pitchFamily="18" charset="0"/>
                <a:ea typeface="Times New Roman" panose="02020603050405020304" pitchFamily="18" charset="0"/>
                <a:cs typeface="Traditional Arabic" panose="02020603050405020304" pitchFamily="18" charset="-78"/>
              </a:rPr>
              <a:t>أما آخر هذه الاختيارات فانه في حين لا تجد الدولة الحاجزة دولة محايدة أو هيئة محايدة تتوافر فيها المواصفات اللازمة، لابد أن تكون الدولة الحاجزة مستعدة لأن تتحمل هذه </a:t>
            </a:r>
            <a:r>
              <a:rPr lang="ar-DZ" dirty="0" smtClean="0">
                <a:latin typeface="Times New Roman" panose="02020603050405020304" pitchFamily="18" charset="0"/>
                <a:ea typeface="Times New Roman" panose="02020603050405020304" pitchFamily="18" charset="0"/>
                <a:cs typeface="Traditional Arabic" panose="02020603050405020304" pitchFamily="18" charset="-78"/>
              </a:rPr>
              <a:t>المسؤولية</a:t>
            </a:r>
            <a:r>
              <a:rPr lang="ar-SA" dirty="0" smtClean="0">
                <a:latin typeface="Times New Roman" panose="02020603050405020304" pitchFamily="18" charset="0"/>
                <a:ea typeface="Times New Roman" panose="02020603050405020304" pitchFamily="18" charset="0"/>
                <a:cs typeface="Traditional Arabic" panose="02020603050405020304" pitchFamily="18" charset="-78"/>
              </a:rPr>
              <a:t> </a:t>
            </a:r>
            <a:r>
              <a:rPr lang="ar-DZ" dirty="0" smtClean="0">
                <a:latin typeface="Times New Roman" panose="02020603050405020304" pitchFamily="18" charset="0"/>
                <a:ea typeface="Times New Roman" panose="02020603050405020304" pitchFamily="18" charset="0"/>
                <a:cs typeface="Traditional Arabic" panose="02020603050405020304" pitchFamily="18" charset="-78"/>
              </a:rPr>
              <a:t>وعليها </a:t>
            </a:r>
            <a:r>
              <a:rPr lang="ar-DZ" dirty="0">
                <a:latin typeface="Times New Roman" panose="02020603050405020304" pitchFamily="18" charset="0"/>
                <a:ea typeface="Times New Roman" panose="02020603050405020304" pitchFamily="18" charset="0"/>
                <a:cs typeface="Traditional Arabic" panose="02020603050405020304" pitchFamily="18" charset="-78"/>
              </a:rPr>
              <a:t>أن تطلب " هيئة إنسانية " أو " أن تقبل " عند الاقتضاء عرض الخدمات التي قد تقدمها مثل هذه الهيئة للاضطلاع بالمهام الإنسانية التي تنص عليها اتفاقيات جنيف، على أن يقتصر ذلك على المهام ذات الطابع الإنساني الواضح، إلا أنه من الصعب تبيان الحد الذي تنتهي عنده هذه المهام.</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0" indent="0">
              <a:buNone/>
            </a:pPr>
            <a:endParaRPr lang="en-US" dirty="0"/>
          </a:p>
        </p:txBody>
      </p:sp>
    </p:spTree>
    <p:extLst>
      <p:ext uri="{BB962C8B-B14F-4D97-AF65-F5344CB8AC3E}">
        <p14:creationId xmlns:p14="http://schemas.microsoft.com/office/powerpoint/2010/main" val="21769301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1">
              <a:spcAft>
                <a:spcPts val="0"/>
              </a:spcAft>
            </a:pPr>
            <a:r>
              <a:rPr lang="ar-DZ" dirty="0">
                <a:latin typeface="Times New Roman" panose="02020603050405020304" pitchFamily="18" charset="0"/>
                <a:ea typeface="Times New Roman" panose="02020603050405020304" pitchFamily="18" charset="0"/>
                <a:cs typeface="Traditional Arabic" panose="02020603050405020304" pitchFamily="18" charset="-78"/>
              </a:rPr>
              <a:t>فيما يتصل ببدائل الدولة الحامية، أدخلت الفقرة الرابعة من المادة الخامسة من البروتوكول الإضافي الأول بعض التعديلات على اتفاقيات جنيف، على أن ننوه إلى أن إمكانية تعين بديل للدولة الحامية ظل ممكنا بموجب البروتوكول الإضافي الأول، وإن لم يذكر ذلك صراحة فهو أيضا لم يستبعد هذه الإمكانية، إلا أنه قوى من صيغة التزام أطراف النزاع بأن </a:t>
            </a:r>
            <a:r>
              <a:rPr lang="ar-DZ" b="1" dirty="0">
                <a:latin typeface="Times New Roman" panose="02020603050405020304" pitchFamily="18" charset="0"/>
                <a:ea typeface="Times New Roman" panose="02020603050405020304" pitchFamily="18" charset="0"/>
                <a:cs typeface="Traditional Arabic" panose="02020603050405020304" pitchFamily="18" charset="-78"/>
              </a:rPr>
              <a:t>تقبل دون إبطاء العرض الذي تقدمه منظمة تتوافر فيها كافة ضمانات الحياد والفعالية بأن تعمل كبديل إذا لم تحقق إجراءات تعيين دولة حامية أية نتيجة ولكن بشرط موافقة أطراف النزاع دائما</a:t>
            </a:r>
            <a:r>
              <a:rPr lang="ar-DZ" b="1" baseline="30000" dirty="0">
                <a:latin typeface="Times New Roman" panose="02020603050405020304" pitchFamily="18" charset="0"/>
                <a:ea typeface="Times New Roman" panose="02020603050405020304" pitchFamily="18" charset="0"/>
                <a:cs typeface="Traditional Arabic" panose="02020603050405020304" pitchFamily="18" charset="-78"/>
              </a:rPr>
              <a:t>.</a:t>
            </a:r>
            <a:endParaRPr lang="en-US" sz="2000" b="1" dirty="0">
              <a:latin typeface="Times New Roman" panose="02020603050405020304" pitchFamily="18" charset="0"/>
              <a:ea typeface="Times New Roman" panose="02020603050405020304" pitchFamily="18" charset="0"/>
              <a:cs typeface="Simplified Arabic" panose="02020603050405020304" pitchFamily="18" charset="-78"/>
            </a:endParaRPr>
          </a:p>
          <a:p>
            <a:pPr marL="0" indent="0">
              <a:buNone/>
            </a:pPr>
            <a:endParaRPr lang="en-US" dirty="0"/>
          </a:p>
        </p:txBody>
      </p:sp>
    </p:spTree>
    <p:extLst>
      <p:ext uri="{BB962C8B-B14F-4D97-AF65-F5344CB8AC3E}">
        <p14:creationId xmlns:p14="http://schemas.microsoft.com/office/powerpoint/2010/main" val="6790178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1">
              <a:spcAft>
                <a:spcPts val="0"/>
              </a:spcAft>
            </a:pPr>
            <a:r>
              <a:rPr lang="ar-DZ" smtClean="0">
                <a:latin typeface="Times New Roman" panose="02020603050405020304" pitchFamily="18" charset="0"/>
                <a:ea typeface="Times New Roman" panose="02020603050405020304" pitchFamily="18" charset="0"/>
                <a:cs typeface="Traditional Arabic" panose="02020603050405020304" pitchFamily="18" charset="-78"/>
              </a:rPr>
              <a:t>أن </a:t>
            </a:r>
            <a:r>
              <a:rPr lang="ar-DZ" dirty="0">
                <a:latin typeface="Times New Roman" panose="02020603050405020304" pitchFamily="18" charset="0"/>
                <a:ea typeface="Times New Roman" panose="02020603050405020304" pitchFamily="18" charset="0"/>
                <a:cs typeface="Traditional Arabic" panose="02020603050405020304" pitchFamily="18" charset="-78"/>
              </a:rPr>
              <a:t>تعيين الدولة الحامية أو قبولها وبدائلها لا يؤثر على المركز القانوني لأطراف النزاع أولا في إقليم خاضع للاحتلال، كما أنه وعلى أساس ما سبق ليس في الاتفاقية الرابعة نص يقرر </a:t>
            </a:r>
            <a:r>
              <a:rPr lang="ar-DZ" b="1" dirty="0">
                <a:latin typeface="Times New Roman" panose="02020603050405020304" pitchFamily="18" charset="0"/>
                <a:ea typeface="Times New Roman" panose="02020603050405020304" pitchFamily="18" charset="0"/>
                <a:cs typeface="Traditional Arabic" panose="02020603050405020304" pitchFamily="18" charset="-78"/>
              </a:rPr>
              <a:t>تعليق</a:t>
            </a:r>
            <a:r>
              <a:rPr lang="ar-DZ" dirty="0">
                <a:latin typeface="Times New Roman" panose="02020603050405020304" pitchFamily="18" charset="0"/>
                <a:ea typeface="Times New Roman" panose="02020603050405020304" pitchFamily="18" charset="0"/>
                <a:cs typeface="Traditional Arabic" panose="02020603050405020304" pitchFamily="18" charset="-78"/>
              </a:rPr>
              <a:t> </a:t>
            </a:r>
            <a:r>
              <a:rPr lang="ar-DZ" b="1" dirty="0">
                <a:latin typeface="Times New Roman" panose="02020603050405020304" pitchFamily="18" charset="0"/>
                <a:ea typeface="Times New Roman" panose="02020603050405020304" pitchFamily="18" charset="0"/>
                <a:cs typeface="Traditional Arabic" panose="02020603050405020304" pitchFamily="18" charset="-78"/>
              </a:rPr>
              <a:t>إنفاذ</a:t>
            </a:r>
            <a:r>
              <a:rPr lang="ar-DZ" dirty="0">
                <a:latin typeface="Times New Roman" panose="02020603050405020304" pitchFamily="18" charset="0"/>
                <a:ea typeface="Times New Roman" panose="02020603050405020304" pitchFamily="18" charset="0"/>
                <a:cs typeface="Traditional Arabic" panose="02020603050405020304" pitchFamily="18" charset="-78"/>
              </a:rPr>
              <a:t> </a:t>
            </a:r>
            <a:r>
              <a:rPr lang="ar-DZ" b="1" dirty="0">
                <a:latin typeface="Times New Roman" panose="02020603050405020304" pitchFamily="18" charset="0"/>
                <a:ea typeface="Times New Roman" panose="02020603050405020304" pitchFamily="18" charset="0"/>
                <a:cs typeface="Traditional Arabic" panose="02020603050405020304" pitchFamily="18" charset="-78"/>
              </a:rPr>
              <a:t>أحكام</a:t>
            </a:r>
            <a:r>
              <a:rPr lang="ar-DZ" dirty="0">
                <a:latin typeface="Times New Roman" panose="02020603050405020304" pitchFamily="18" charset="0"/>
                <a:ea typeface="Times New Roman" panose="02020603050405020304" pitchFamily="18" charset="0"/>
                <a:cs typeface="Traditional Arabic" panose="02020603050405020304" pitchFamily="18" charset="-78"/>
              </a:rPr>
              <a:t> </a:t>
            </a:r>
            <a:r>
              <a:rPr lang="ar-DZ" b="1" dirty="0">
                <a:latin typeface="Times New Roman" panose="02020603050405020304" pitchFamily="18" charset="0"/>
                <a:ea typeface="Times New Roman" panose="02020603050405020304" pitchFamily="18" charset="0"/>
                <a:cs typeface="Traditional Arabic" panose="02020603050405020304" pitchFamily="18" charset="-78"/>
              </a:rPr>
              <a:t>الاتفاقية</a:t>
            </a:r>
            <a:r>
              <a:rPr lang="ar-DZ" dirty="0">
                <a:latin typeface="Times New Roman" panose="02020603050405020304" pitchFamily="18" charset="0"/>
                <a:ea typeface="Times New Roman" panose="02020603050405020304" pitchFamily="18" charset="0"/>
                <a:cs typeface="Traditional Arabic" panose="02020603050405020304" pitchFamily="18" charset="-78"/>
              </a:rPr>
              <a:t> </a:t>
            </a:r>
            <a:r>
              <a:rPr lang="ar-DZ" b="1" dirty="0">
                <a:latin typeface="Times New Roman" panose="02020603050405020304" pitchFamily="18" charset="0"/>
                <a:ea typeface="Times New Roman" panose="02020603050405020304" pitchFamily="18" charset="0"/>
                <a:cs typeface="Traditional Arabic" panose="02020603050405020304" pitchFamily="18" charset="-78"/>
              </a:rPr>
              <a:t>الرابعة على شرط وجود أو تعيين الدولة الحامية أو قبولها وبدائلها</a:t>
            </a:r>
            <a:r>
              <a:rPr lang="ar-DZ" dirty="0">
                <a:latin typeface="Times New Roman" panose="02020603050405020304" pitchFamily="18" charset="0"/>
                <a:ea typeface="Times New Roman" panose="02020603050405020304" pitchFamily="18" charset="0"/>
                <a:cs typeface="Traditional Arabic" panose="02020603050405020304" pitchFamily="18" charset="-78"/>
              </a:rPr>
              <a:t>، لأن الدولة الحامية هي عامل مساعد يراقب تطبيق الاتفاقية، لهذا فإن حجة إسرائيل وتعليلها عدم تطبيق أحكام الاتفاقية الرابعة على الأراضي العربية والفلسطينية المحتلة واهية ولا صحة لها وذلك لعدم تعيين دولة حامية في فلسطين</a:t>
            </a:r>
            <a:r>
              <a:rPr lang="ar-DZ" b="1" baseline="30000" dirty="0">
                <a:latin typeface="Times New Roman" panose="02020603050405020304" pitchFamily="18" charset="0"/>
                <a:ea typeface="Times New Roman" panose="02020603050405020304" pitchFamily="18" charset="0"/>
                <a:cs typeface="Traditional Arabic" panose="02020603050405020304" pitchFamily="18" charset="-78"/>
              </a:rPr>
              <a:t> </a:t>
            </a:r>
            <a:r>
              <a:rPr lang="ar-DZ" dirty="0">
                <a:latin typeface="Times New Roman" panose="02020603050405020304" pitchFamily="18" charset="0"/>
                <a:ea typeface="Times New Roman" panose="02020603050405020304" pitchFamily="18" charset="0"/>
                <a:cs typeface="Traditional Arabic" panose="02020603050405020304" pitchFamily="18" charset="-78"/>
              </a:rPr>
              <a:t>فتعين دولة حامية أو عدمه  لا يؤثر على إنفاذ اتفاقية الرابعة.</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endParaRPr lang="en-US" dirty="0"/>
          </a:p>
        </p:txBody>
      </p:sp>
    </p:spTree>
    <p:extLst>
      <p:ext uri="{BB962C8B-B14F-4D97-AF65-F5344CB8AC3E}">
        <p14:creationId xmlns:p14="http://schemas.microsoft.com/office/powerpoint/2010/main" val="4235118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مهم لأنه : </a:t>
            </a:r>
            <a:endParaRPr lang="en-US" dirty="0"/>
          </a:p>
        </p:txBody>
      </p:sp>
      <p:sp>
        <p:nvSpPr>
          <p:cNvPr id="3" name="عنصر نائب للمحتوى 2"/>
          <p:cNvSpPr>
            <a:spLocks noGrp="1"/>
          </p:cNvSpPr>
          <p:nvPr>
            <p:ph idx="1"/>
          </p:nvPr>
        </p:nvSpPr>
        <p:spPr/>
        <p:txBody>
          <a:bodyPr/>
          <a:lstStyle/>
          <a:p>
            <a:pPr algn="just" rtl="1"/>
            <a:r>
              <a:rPr lang="ar-SA" sz="4000" dirty="0">
                <a:latin typeface="Arabic Typesetting" panose="03020402040406030203" pitchFamily="66" charset="-78"/>
                <a:cs typeface="Arabic Typesetting" panose="03020402040406030203" pitchFamily="66" charset="-78"/>
              </a:rPr>
              <a:t>مسألة تنفيذ القانون الدولي الإنساني عن طريق تحسين آليات التنفيذ بما فيها آليات المراقبة وآليات تعويض الضحايا</a:t>
            </a:r>
            <a:r>
              <a:rPr lang="ar-SA" sz="4000" dirty="0" smtClean="0">
                <a:latin typeface="Arabic Typesetting" panose="03020402040406030203" pitchFamily="66" charset="-78"/>
                <a:cs typeface="Arabic Typesetting" panose="03020402040406030203" pitchFamily="66" charset="-78"/>
              </a:rPr>
              <a:t>، كانت ومازالت محل </a:t>
            </a:r>
            <a:r>
              <a:rPr lang="ar-SA" sz="4000" dirty="0" err="1" smtClean="0">
                <a:latin typeface="Arabic Typesetting" panose="03020402040406030203" pitchFamily="66" charset="-78"/>
                <a:cs typeface="Arabic Typesetting" panose="03020402040406030203" pitchFamily="66" charset="-78"/>
              </a:rPr>
              <a:t>أهتمام</a:t>
            </a:r>
            <a:r>
              <a:rPr lang="ar-SA" sz="4000" dirty="0" smtClean="0">
                <a:latin typeface="Arabic Typesetting" panose="03020402040406030203" pitchFamily="66" charset="-78"/>
                <a:cs typeface="Arabic Typesetting" panose="03020402040406030203" pitchFamily="66" charset="-78"/>
              </a:rPr>
              <a:t> الأسرة الدولية، ومازالت تحتل مكانه واسعة من المناقشات العلمية والعملية.</a:t>
            </a:r>
          </a:p>
          <a:p>
            <a:pPr algn="just" rtl="1"/>
            <a:endParaRPr lang="en-US" dirty="0"/>
          </a:p>
        </p:txBody>
      </p:sp>
    </p:spTree>
    <p:extLst>
      <p:ext uri="{BB962C8B-B14F-4D97-AF65-F5344CB8AC3E}">
        <p14:creationId xmlns:p14="http://schemas.microsoft.com/office/powerpoint/2010/main" val="10417054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DZ" b="1" dirty="0"/>
              <a:t>تدخلات ومساهمات ومهام واجبات الدولة الحامية</a:t>
            </a:r>
            <a:r>
              <a:rPr lang="en-US" dirty="0"/>
              <a:t/>
            </a:r>
            <a:br>
              <a:rPr lang="en-US" dirty="0"/>
            </a:br>
            <a:endParaRPr lang="en-US" dirty="0"/>
          </a:p>
        </p:txBody>
      </p:sp>
      <p:sp>
        <p:nvSpPr>
          <p:cNvPr id="3" name="عنصر نائب للمحتوى 2"/>
          <p:cNvSpPr>
            <a:spLocks noGrp="1"/>
          </p:cNvSpPr>
          <p:nvPr>
            <p:ph idx="1"/>
          </p:nvPr>
        </p:nvSpPr>
        <p:spPr/>
        <p:txBody>
          <a:bodyPr>
            <a:noAutofit/>
          </a:bodyPr>
          <a:lstStyle/>
          <a:p>
            <a:pPr algn="just" rtl="1">
              <a:spcAft>
                <a:spcPts val="0"/>
              </a:spcAft>
            </a:pPr>
            <a:r>
              <a:rPr lang="ar-SA" sz="3900" dirty="0">
                <a:latin typeface="Times New Roman" panose="02020603050405020304" pitchFamily="18" charset="0"/>
                <a:ea typeface="Times New Roman" panose="02020603050405020304" pitchFamily="18" charset="0"/>
                <a:cs typeface="Traditional Arabic" panose="02020603050405020304" pitchFamily="18" charset="-78"/>
              </a:rPr>
              <a:t>تقوم الدولة الحامية او بديلها بدور مهم في الرقابة على تنفيذ قواعد القانون الدولي الانساني، فمن خلال ممثليها او </a:t>
            </a:r>
            <a:r>
              <a:rPr lang="ar-SA" sz="3900" dirty="0" err="1">
                <a:latin typeface="Times New Roman" panose="02020603050405020304" pitchFamily="18" charset="0"/>
                <a:ea typeface="Times New Roman" panose="02020603050405020304" pitchFamily="18" charset="0"/>
                <a:cs typeface="Traditional Arabic" panose="02020603050405020304" pitchFamily="18" charset="-78"/>
              </a:rPr>
              <a:t>مندوبيها</a:t>
            </a:r>
            <a:r>
              <a:rPr lang="ar-SA" sz="3900" dirty="0">
                <a:latin typeface="Times New Roman" panose="02020603050405020304" pitchFamily="18" charset="0"/>
                <a:ea typeface="Times New Roman" panose="02020603050405020304" pitchFamily="18" charset="0"/>
                <a:cs typeface="Traditional Arabic" panose="02020603050405020304" pitchFamily="18" charset="-78"/>
              </a:rPr>
              <a:t> تتصرف الدولة الحامية كهيئة مراقبة، وقد تبلور الدور المذكور فيما نصت عليه اتفاقيتا جنيف الثالثة والرابعة، من مهام واسعة النطاق تتمتع بها الدولة الحامية، والتي يمكن اجمالها بالآتي:</a:t>
            </a:r>
            <a:endParaRPr lang="en-US" sz="3900" dirty="0">
              <a:latin typeface="Times New Roman" panose="02020603050405020304" pitchFamily="18" charset="0"/>
              <a:ea typeface="Times New Roman" panose="02020603050405020304" pitchFamily="18" charset="0"/>
              <a:cs typeface="Simplified Arabic" panose="02020603050405020304" pitchFamily="18" charset="-78"/>
            </a:endParaRPr>
          </a:p>
          <a:p>
            <a:endParaRPr lang="en-US" sz="3900" dirty="0"/>
          </a:p>
        </p:txBody>
      </p:sp>
    </p:spTree>
    <p:extLst>
      <p:ext uri="{BB962C8B-B14F-4D97-AF65-F5344CB8AC3E}">
        <p14:creationId xmlns:p14="http://schemas.microsoft.com/office/powerpoint/2010/main" val="6717906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just" rtl="1"/>
            <a:r>
              <a:rPr lang="ar-SA" dirty="0">
                <a:latin typeface="Times New Roman" panose="02020603050405020304" pitchFamily="18" charset="0"/>
                <a:ea typeface="Times New Roman" panose="02020603050405020304" pitchFamily="18" charset="0"/>
                <a:cs typeface="Traditional Arabic" panose="02020603050405020304" pitchFamily="18" charset="-78"/>
              </a:rPr>
              <a:t>أولاً: تقوم الدولة الحامية بمساعيها الحميدة من اجل تسوية الخلافات في جميع الحالات التي ترى فيها ان ذلك في مصلحة الاشخاص المحميين، وعلى الاخص في حالة عدم اتفاق اطراف النزاع على تطبيق احكام اتفاقية جنيف، ولهذا الغرض يجوز لكل دولة حامية ان </a:t>
            </a:r>
            <a:r>
              <a:rPr lang="ar-SA" dirty="0" smtClean="0">
                <a:latin typeface="Times New Roman" panose="02020603050405020304" pitchFamily="18" charset="0"/>
                <a:ea typeface="Times New Roman" panose="02020603050405020304" pitchFamily="18" charset="0"/>
                <a:cs typeface="Traditional Arabic" panose="02020603050405020304" pitchFamily="18" charset="-78"/>
              </a:rPr>
              <a:t>1- تقدم </a:t>
            </a:r>
            <a:r>
              <a:rPr lang="ar-SA" dirty="0">
                <a:latin typeface="Times New Roman" panose="02020603050405020304" pitchFamily="18" charset="0"/>
                <a:ea typeface="Times New Roman" panose="02020603050405020304" pitchFamily="18" charset="0"/>
                <a:cs typeface="Traditional Arabic" panose="02020603050405020304" pitchFamily="18" charset="-78"/>
              </a:rPr>
              <a:t>لأطراف النزاع بناء على دعوة احد الاطراف ومن تلقاء نفسها، اقتراحاً باجتماع ممثليها، وعلى الاخص ممثلي السلطات المسؤولة عن الجرحى والمرضى وكذلك افراد الخدمات الطبية والدينية، عند الاقتضاء على ارض محايدة تختار بطريقة مناسبة، </a:t>
            </a:r>
            <a:r>
              <a:rPr lang="ar-SA" dirty="0" smtClean="0">
                <a:latin typeface="Times New Roman" panose="02020603050405020304" pitchFamily="18" charset="0"/>
                <a:ea typeface="Times New Roman" panose="02020603050405020304" pitchFamily="18" charset="0"/>
                <a:cs typeface="Traditional Arabic" panose="02020603050405020304" pitchFamily="18" charset="-78"/>
              </a:rPr>
              <a:t>وتلتزم </a:t>
            </a:r>
            <a:r>
              <a:rPr lang="ar-SA" dirty="0">
                <a:latin typeface="Times New Roman" panose="02020603050405020304" pitchFamily="18" charset="0"/>
                <a:ea typeface="Times New Roman" panose="02020603050405020304" pitchFamily="18" charset="0"/>
                <a:cs typeface="Traditional Arabic" panose="02020603050405020304" pitchFamily="18" charset="-78"/>
              </a:rPr>
              <a:t>اطراف النزاع بتنفيذ المقترحات التي تقدم لها تحقيقاً لهذا الغرض، </a:t>
            </a:r>
            <a:endParaRPr lang="ar-SA" dirty="0" smtClean="0">
              <a:latin typeface="Times New Roman" panose="02020603050405020304" pitchFamily="18" charset="0"/>
              <a:ea typeface="Times New Roman" panose="02020603050405020304" pitchFamily="18" charset="0"/>
              <a:cs typeface="Traditional Arabic" panose="02020603050405020304" pitchFamily="18" charset="-78"/>
            </a:endParaRPr>
          </a:p>
          <a:p>
            <a:pPr marL="0" indent="0" algn="just" rtl="1">
              <a:buNone/>
            </a:pPr>
            <a:endParaRPr lang="en-US" dirty="0"/>
          </a:p>
        </p:txBody>
      </p:sp>
    </p:spTree>
    <p:extLst>
      <p:ext uri="{BB962C8B-B14F-4D97-AF65-F5344CB8AC3E}">
        <p14:creationId xmlns:p14="http://schemas.microsoft.com/office/powerpoint/2010/main" val="39287106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lnSpcReduction="20000"/>
          </a:bodyPr>
          <a:lstStyle/>
          <a:p>
            <a:pPr algn="just" rtl="1">
              <a:spcAft>
                <a:spcPts val="0"/>
              </a:spcAft>
            </a:pPr>
            <a:r>
              <a:rPr lang="ar-SA" dirty="0">
                <a:latin typeface="Times New Roman" panose="02020603050405020304" pitchFamily="18" charset="0"/>
                <a:ea typeface="Times New Roman" panose="02020603050405020304" pitchFamily="18" charset="0"/>
                <a:cs typeface="Traditional Arabic" panose="02020603050405020304" pitchFamily="18" charset="-78"/>
              </a:rPr>
              <a:t>ثانياً: للدولة الحامية مهام كبيرة قدر تعلق الامر بالأسرى والمعتقلين والمدنيين واهم تلك المهام:</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rtl="1">
              <a:spcAft>
                <a:spcPts val="0"/>
              </a:spcAft>
              <a:buFont typeface="+mj-lt"/>
              <a:buAutoNum type="arabicPeriod"/>
            </a:pPr>
            <a:r>
              <a:rPr lang="ar-SA" dirty="0">
                <a:latin typeface="Times New Roman" panose="02020603050405020304" pitchFamily="18" charset="0"/>
                <a:ea typeface="Times New Roman" panose="02020603050405020304" pitchFamily="18" charset="0"/>
                <a:cs typeface="Traditional Arabic" panose="02020603050405020304" pitchFamily="18" charset="-78"/>
              </a:rPr>
              <a:t>اخطار الدولة الحاجزة، في حالة قيام الاخيرة بنقل أسرى الحرب والمعتقلين والمدنيين الى دولة ليست طرفا في اتفاقيتي جنيف الثالثة والرابعة، اخطارها بوجوب اتخاذ التدابير اللازمة لتصحيح الوضع، او اعادة الاسرى والمعتقلين اليها</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rtl="1">
              <a:spcAft>
                <a:spcPts val="0"/>
              </a:spcAft>
              <a:buFont typeface="+mj-lt"/>
              <a:buAutoNum type="arabicPeriod"/>
            </a:pPr>
            <a:r>
              <a:rPr lang="ar-SA" dirty="0">
                <a:latin typeface="Times New Roman" panose="02020603050405020304" pitchFamily="18" charset="0"/>
                <a:ea typeface="Times New Roman" panose="02020603050405020304" pitchFamily="18" charset="0"/>
                <a:cs typeface="Traditional Arabic" panose="02020603050405020304" pitchFamily="18" charset="-78"/>
              </a:rPr>
              <a:t>تتبادل مع الدولة الحاجزة، جميع المعلومات المفيدة عن الموقع الجغرافي لأسرى الحرب، والموقع الجغرافي للمعتقلات</a:t>
            </a:r>
            <a:r>
              <a:rPr lang="ar-SA" baseline="30000" dirty="0">
                <a:latin typeface="Times New Roman" panose="02020603050405020304" pitchFamily="18" charset="0"/>
                <a:ea typeface="Times New Roman" panose="02020603050405020304" pitchFamily="18" charset="0"/>
                <a:cs typeface="Traditional Arabic" panose="02020603050405020304" pitchFamily="18" charset="-78"/>
              </a:rPr>
              <a:t>.</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rtl="1">
              <a:spcAft>
                <a:spcPts val="0"/>
              </a:spcAft>
              <a:buFont typeface="+mj-lt"/>
              <a:buAutoNum type="arabicPeriod"/>
            </a:pPr>
            <a:r>
              <a:rPr lang="ar-SA" dirty="0">
                <a:latin typeface="Times New Roman" panose="02020603050405020304" pitchFamily="18" charset="0"/>
                <a:ea typeface="Times New Roman" panose="02020603050405020304" pitchFamily="18" charset="0"/>
                <a:cs typeface="Traditional Arabic" panose="02020603050405020304" pitchFamily="18" charset="-78"/>
              </a:rPr>
              <a:t>الاتفاق مع الدولة الحاجزة، على الحد الاقصى من المبالغ النقدية او ما شابهها مما يمكن للأسرى ان يحتفظوا به في حوزتهم، كما عليهم اخطار الاسرى او الدولة التي يتبعونها، بالأمور اليومية المحددة لهم من قبل الدولة الحاجزة وقيمة المبالغ المرسلة لهم مع اسم مرسل المبلغ والمستفيد منه</a:t>
            </a:r>
            <a:r>
              <a:rPr lang="ar-SA" baseline="30000" dirty="0">
                <a:latin typeface="Times New Roman" panose="02020603050405020304" pitchFamily="18" charset="0"/>
                <a:ea typeface="Times New Roman" panose="02020603050405020304" pitchFamily="18" charset="0"/>
                <a:cs typeface="Traditional Arabic" panose="02020603050405020304" pitchFamily="18" charset="-78"/>
              </a:rPr>
              <a:t>.</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0" indent="0">
              <a:buNone/>
            </a:pPr>
            <a:endParaRPr lang="en-US" dirty="0"/>
          </a:p>
        </p:txBody>
      </p:sp>
    </p:spTree>
    <p:extLst>
      <p:ext uri="{BB962C8B-B14F-4D97-AF65-F5344CB8AC3E}">
        <p14:creationId xmlns:p14="http://schemas.microsoft.com/office/powerpoint/2010/main" val="16484922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lnSpcReduction="10000"/>
          </a:bodyPr>
          <a:lstStyle/>
          <a:p>
            <a:pPr marL="342900" lvl="0" indent="-342900" algn="just" rtl="1">
              <a:spcAft>
                <a:spcPts val="0"/>
              </a:spcAft>
              <a:buFont typeface="+mj-lt"/>
              <a:buAutoNum type="arabicPeriod"/>
            </a:pPr>
            <a:r>
              <a:rPr lang="ar-SA" dirty="0">
                <a:latin typeface="Times New Roman" panose="02020603050405020304" pitchFamily="18" charset="0"/>
                <a:ea typeface="Times New Roman" panose="02020603050405020304" pitchFamily="18" charset="0"/>
                <a:cs typeface="Traditional Arabic" panose="02020603050405020304" pitchFamily="18" charset="-78"/>
              </a:rPr>
              <a:t>اقتراح القيود التي تفرض لمصلحة أسري الحرب، على الطرود الفردية والجماعية التي يتلقونها، مع تأمين نقل تلك الطرود للأسرى او المعتقلين في حالة تعذر القيام بذلك من قبل الدولة المعنية لأسباب تتعلق بالعمليات الحربية</a:t>
            </a:r>
            <a:r>
              <a:rPr lang="ar-SA" baseline="30000" dirty="0">
                <a:latin typeface="Times New Roman" panose="02020603050405020304" pitchFamily="18" charset="0"/>
                <a:ea typeface="Times New Roman" panose="02020603050405020304" pitchFamily="18" charset="0"/>
                <a:cs typeface="Traditional Arabic" panose="02020603050405020304" pitchFamily="18" charset="-78"/>
              </a:rPr>
              <a:t>.</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rtl="1">
              <a:spcAft>
                <a:spcPts val="0"/>
              </a:spcAft>
              <a:buFont typeface="+mj-lt"/>
              <a:buAutoNum type="arabicPeriod"/>
            </a:pPr>
            <a:r>
              <a:rPr lang="ar-SA" dirty="0">
                <a:latin typeface="Times New Roman" panose="02020603050405020304" pitchFamily="18" charset="0"/>
                <a:ea typeface="Times New Roman" panose="02020603050405020304" pitchFamily="18" charset="0"/>
                <a:cs typeface="Traditional Arabic" panose="02020603050405020304" pitchFamily="18" charset="-78"/>
              </a:rPr>
              <a:t>نقل جميع المستندات او الاوراق او الوثائق الموجهة الى الاسرى والمعتقلين وعلى الاخص رسائل التوكل او الوصايا</a:t>
            </a:r>
            <a:r>
              <a:rPr lang="ar-SA" baseline="30000" dirty="0">
                <a:latin typeface="Times New Roman" panose="02020603050405020304" pitchFamily="18" charset="0"/>
                <a:ea typeface="Times New Roman" panose="02020603050405020304" pitchFamily="18" charset="0"/>
                <a:cs typeface="Traditional Arabic" panose="02020603050405020304" pitchFamily="18" charset="-78"/>
              </a:rPr>
              <a:t>.</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rtl="1">
              <a:spcAft>
                <a:spcPts val="0"/>
              </a:spcAft>
              <a:buFont typeface="+mj-lt"/>
              <a:buAutoNum type="arabicPeriod"/>
            </a:pPr>
            <a:r>
              <a:rPr lang="ar-SA" dirty="0">
                <a:latin typeface="Times New Roman" panose="02020603050405020304" pitchFamily="18" charset="0"/>
                <a:ea typeface="Times New Roman" panose="02020603050405020304" pitchFamily="18" charset="0"/>
                <a:cs typeface="Traditional Arabic" panose="02020603050405020304" pitchFamily="18" charset="-78"/>
              </a:rPr>
              <a:t>الاطلاع على الالتماسات والشكاوى المقدمة من قبل الاسرى او المعتقلين بشأن احوال الاسر ونظام الاعتقال الخاضعين اليه</a:t>
            </a:r>
            <a:r>
              <a:rPr lang="ar-SA" baseline="30000" dirty="0">
                <a:latin typeface="Times New Roman" panose="02020603050405020304" pitchFamily="18" charset="0"/>
                <a:ea typeface="Times New Roman" panose="02020603050405020304" pitchFamily="18" charset="0"/>
                <a:cs typeface="Traditional Arabic" panose="02020603050405020304" pitchFamily="18" charset="-78"/>
              </a:rPr>
              <a:t>.</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rtl="1">
              <a:spcAft>
                <a:spcPts val="0"/>
              </a:spcAft>
              <a:buFont typeface="+mj-lt"/>
              <a:buAutoNum type="arabicPeriod"/>
            </a:pPr>
            <a:r>
              <a:rPr lang="ar-SA" dirty="0">
                <a:latin typeface="Times New Roman" panose="02020603050405020304" pitchFamily="18" charset="0"/>
                <a:ea typeface="Times New Roman" panose="02020603050405020304" pitchFamily="18" charset="0"/>
                <a:cs typeface="Traditional Arabic" panose="02020603050405020304" pitchFamily="18" charset="-78"/>
              </a:rPr>
              <a:t>اخطار الدولة التي يتبعها الاسرى بطلبات اسراهم بالتعويض عن الاصابة او أي عجز ناتج عن العمل في الدولة الحاجزة</a:t>
            </a:r>
            <a:r>
              <a:rPr lang="ar-SA" baseline="30000" dirty="0">
                <a:latin typeface="Times New Roman" panose="02020603050405020304" pitchFamily="18" charset="0"/>
                <a:ea typeface="Times New Roman" panose="02020603050405020304" pitchFamily="18" charset="0"/>
                <a:cs typeface="Traditional Arabic" panose="02020603050405020304" pitchFamily="18" charset="-78"/>
              </a:rPr>
              <a:t>.</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endParaRPr lang="en-US" dirty="0"/>
          </a:p>
        </p:txBody>
      </p:sp>
    </p:spTree>
    <p:extLst>
      <p:ext uri="{BB962C8B-B14F-4D97-AF65-F5344CB8AC3E}">
        <p14:creationId xmlns:p14="http://schemas.microsoft.com/office/powerpoint/2010/main" val="27203485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lnSpcReduction="10000"/>
          </a:bodyPr>
          <a:lstStyle/>
          <a:p>
            <a:pPr marL="342900" lvl="0" indent="-342900" algn="just" rtl="1">
              <a:spcAft>
                <a:spcPts val="0"/>
              </a:spcAft>
              <a:buFont typeface="+mj-lt"/>
              <a:buAutoNum type="arabicPeriod"/>
            </a:pPr>
            <a:r>
              <a:rPr lang="ar-SA" dirty="0">
                <a:latin typeface="Times New Roman" panose="02020603050405020304" pitchFamily="18" charset="0"/>
                <a:ea typeface="Times New Roman" panose="02020603050405020304" pitchFamily="18" charset="0"/>
                <a:cs typeface="Traditional Arabic" panose="02020603050405020304" pitchFamily="18" charset="-78"/>
              </a:rPr>
              <a:t>القيام وعن طريق ممثليها بإجراء تحريات وتفتيش عن سجل العقوبات التأديبية الصادرة بحق الاسرى والمعتقلين</a:t>
            </a:r>
            <a:r>
              <a:rPr lang="ar-SA" baseline="30000" dirty="0">
                <a:latin typeface="Times New Roman" panose="02020603050405020304" pitchFamily="18" charset="0"/>
                <a:ea typeface="Times New Roman" panose="02020603050405020304" pitchFamily="18" charset="0"/>
                <a:cs typeface="Traditional Arabic" panose="02020603050405020304" pitchFamily="18" charset="-78"/>
              </a:rPr>
              <a:t>.</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rtl="1">
              <a:spcAft>
                <a:spcPts val="0"/>
              </a:spcAft>
              <a:buFont typeface="+mj-lt"/>
              <a:buAutoNum type="arabicPeriod"/>
            </a:pPr>
            <a:r>
              <a:rPr lang="ar-SA" dirty="0">
                <a:latin typeface="Times New Roman" panose="02020603050405020304" pitchFamily="18" charset="0"/>
                <a:ea typeface="Times New Roman" panose="02020603050405020304" pitchFamily="18" charset="0"/>
                <a:cs typeface="Traditional Arabic" panose="02020603050405020304" pitchFamily="18" charset="-78"/>
              </a:rPr>
              <a:t>تعيين محام للأسير او الشخص المحمي، في حالة عدم اختيار الاخير محاميا له، ولممثليها حضور محاكمة أسرى الحرب او الاشخاص المحميين باستثناء ما إذا كانت جلسات المحاكمة سرية، وفي هذه الحالة الاخيرة على الدولة الحاجزة اخطار الدولة الحامية بهذا </a:t>
            </a:r>
            <a:r>
              <a:rPr lang="ar-SA" dirty="0" smtClean="0">
                <a:latin typeface="Times New Roman" panose="02020603050405020304" pitchFamily="18" charset="0"/>
                <a:ea typeface="Times New Roman" panose="02020603050405020304" pitchFamily="18" charset="0"/>
                <a:cs typeface="Traditional Arabic" panose="02020603050405020304" pitchFamily="18" charset="-78"/>
              </a:rPr>
              <a:t>الاجراء.</a:t>
            </a:r>
            <a:endParaRPr lang="ar-SA" sz="20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rtl="1">
              <a:spcAft>
                <a:spcPts val="0"/>
              </a:spcAft>
              <a:buFont typeface="+mj-lt"/>
              <a:buAutoNum type="arabicPeriod"/>
            </a:pPr>
            <a:r>
              <a:rPr lang="ar-SA" dirty="0" smtClean="0">
                <a:ea typeface="Times New Roman" panose="02020603050405020304" pitchFamily="18" charset="0"/>
                <a:cs typeface="Traditional Arabic" panose="02020603050405020304" pitchFamily="18" charset="-78"/>
              </a:rPr>
              <a:t>لتسهيل </a:t>
            </a:r>
            <a:r>
              <a:rPr lang="ar-SA" dirty="0">
                <a:ea typeface="Times New Roman" panose="02020603050405020304" pitchFamily="18" charset="0"/>
                <a:cs typeface="Traditional Arabic" panose="02020603050405020304" pitchFamily="18" charset="-78"/>
              </a:rPr>
              <a:t>مهمة قيام الدولة الحامية بالمهام المذكورة، يجب ان يرخص </a:t>
            </a:r>
            <a:r>
              <a:rPr lang="ar-SA" dirty="0" err="1">
                <a:ea typeface="Times New Roman" panose="02020603050405020304" pitchFamily="18" charset="0"/>
                <a:cs typeface="Traditional Arabic" panose="02020603050405020304" pitchFamily="18" charset="-78"/>
              </a:rPr>
              <a:t>لمندوبيها</a:t>
            </a:r>
            <a:r>
              <a:rPr lang="ar-SA" dirty="0">
                <a:ea typeface="Times New Roman" panose="02020603050405020304" pitchFamily="18" charset="0"/>
                <a:cs typeface="Traditional Arabic" panose="02020603050405020304" pitchFamily="18" charset="-78"/>
              </a:rPr>
              <a:t> الذهاب الى أي مكان يوجد فيه اسرى او معتقلون مثل اماكن الحجز والتشغيل، وان تباح لهم مقابلة الاسرى او المعتقلين او ممثليهم من دون رقيب</a:t>
            </a:r>
            <a:endParaRPr lang="en-US" dirty="0"/>
          </a:p>
        </p:txBody>
      </p:sp>
    </p:spTree>
    <p:extLst>
      <p:ext uri="{BB962C8B-B14F-4D97-AF65-F5344CB8AC3E}">
        <p14:creationId xmlns:p14="http://schemas.microsoft.com/office/powerpoint/2010/main" val="20927416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342900" lvl="0" indent="-342900" algn="just" rtl="1">
              <a:spcAft>
                <a:spcPts val="0"/>
              </a:spcAft>
              <a:buFont typeface="+mj-lt"/>
              <a:buAutoNum type="arabicPeriod"/>
            </a:pPr>
            <a:r>
              <a:rPr lang="ar-SA" dirty="0">
                <a:latin typeface="Times New Roman" panose="02020603050405020304" pitchFamily="18" charset="0"/>
                <a:ea typeface="Times New Roman" panose="02020603050405020304" pitchFamily="18" charset="0"/>
                <a:cs typeface="Traditional Arabic" panose="02020603050405020304" pitchFamily="18" charset="-78"/>
              </a:rPr>
              <a:t>الاطلاع عن طريق الدولة الحاجزة على اسماء الاشخاص المحميين الذين اعتقلوا او فرضت عليهم الاقامة الجبرية واسماء الذين أفرج عنهم من الاعتقال او الاقامة الجبرية</a:t>
            </a:r>
            <a:r>
              <a:rPr lang="ar-SA" baseline="30000" dirty="0">
                <a:latin typeface="Times New Roman" panose="02020603050405020304" pitchFamily="18" charset="0"/>
                <a:ea typeface="Times New Roman" panose="02020603050405020304" pitchFamily="18" charset="0"/>
                <a:cs typeface="Traditional Arabic" panose="02020603050405020304" pitchFamily="18" charset="-78"/>
              </a:rPr>
              <a:t>.</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rtl="1">
              <a:spcAft>
                <a:spcPts val="0"/>
              </a:spcAft>
              <a:buFont typeface="+mj-lt"/>
              <a:buAutoNum type="arabicPeriod"/>
            </a:pPr>
            <a:r>
              <a:rPr lang="ar-SA" dirty="0">
                <a:latin typeface="Times New Roman" panose="02020603050405020304" pitchFamily="18" charset="0"/>
                <a:ea typeface="Times New Roman" panose="02020603050405020304" pitchFamily="18" charset="0"/>
                <a:cs typeface="Traditional Arabic" panose="02020603050405020304" pitchFamily="18" charset="-78"/>
              </a:rPr>
              <a:t>الاشراف على توزيع رسالات الادوية والمهمات الطبية ومستلزمات العبادة الى المستفيدين منها، وتوزيع رسالات الاغاثة على المحميين، والاتفاق مع دولة الاحتلال على اناطة هذه المهمة الى دولة محايدة او الى اللجنة الدولية للصليب الأحمر</a:t>
            </a:r>
            <a:r>
              <a:rPr lang="ar-SA" baseline="30000" dirty="0">
                <a:latin typeface="Times New Roman" panose="02020603050405020304" pitchFamily="18" charset="0"/>
                <a:ea typeface="Times New Roman" panose="02020603050405020304" pitchFamily="18" charset="0"/>
                <a:cs typeface="Traditional Arabic" panose="02020603050405020304" pitchFamily="18" charset="-78"/>
              </a:rPr>
              <a:t>.</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rtl="1">
              <a:spcAft>
                <a:spcPts val="0"/>
              </a:spcAft>
              <a:buFont typeface="+mj-lt"/>
              <a:buAutoNum type="arabicPeriod"/>
            </a:pPr>
            <a:r>
              <a:rPr lang="ar-SA" dirty="0">
                <a:latin typeface="Times New Roman" panose="02020603050405020304" pitchFamily="18" charset="0"/>
                <a:ea typeface="Times New Roman" panose="02020603050405020304" pitchFamily="18" charset="0"/>
                <a:cs typeface="Traditional Arabic" panose="02020603050405020304" pitchFamily="18" charset="-78"/>
              </a:rPr>
              <a:t>التحقق في أي وقت من حالة امدادات الاغذية والادوية في الاراضي المحتلة</a:t>
            </a:r>
            <a:r>
              <a:rPr lang="ar-SA" baseline="30000" dirty="0">
                <a:latin typeface="Times New Roman" panose="02020603050405020304" pitchFamily="18" charset="0"/>
                <a:ea typeface="Times New Roman" panose="02020603050405020304" pitchFamily="18" charset="0"/>
                <a:cs typeface="Traditional Arabic" panose="02020603050405020304" pitchFamily="18" charset="-78"/>
              </a:rPr>
              <a:t>.</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endParaRPr lang="en-US" dirty="0"/>
          </a:p>
        </p:txBody>
      </p:sp>
    </p:spTree>
    <p:extLst>
      <p:ext uri="{BB962C8B-B14F-4D97-AF65-F5344CB8AC3E}">
        <p14:creationId xmlns:p14="http://schemas.microsoft.com/office/powerpoint/2010/main" val="1461189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Autofit/>
          </a:bodyPr>
          <a:lstStyle/>
          <a:p>
            <a:pPr algn="just" rtl="1">
              <a:spcAft>
                <a:spcPts val="0"/>
              </a:spcAft>
            </a:pPr>
            <a:r>
              <a:rPr lang="ar-SA" sz="3500" dirty="0">
                <a:latin typeface="Times New Roman" panose="02020603050405020304" pitchFamily="18" charset="0"/>
                <a:ea typeface="Times New Roman" panose="02020603050405020304" pitchFamily="18" charset="0"/>
                <a:cs typeface="Traditional Arabic" panose="02020603050405020304" pitchFamily="18" charset="-78"/>
              </a:rPr>
              <a:t>ثالثاً: تقديم مساعيها الحميدة لتسهيل انشاء مناطق ومواقع الاستشفاء والأمان</a:t>
            </a:r>
            <a:r>
              <a:rPr lang="ar-SA" sz="3500" baseline="30000" dirty="0">
                <a:latin typeface="Times New Roman" panose="02020603050405020304" pitchFamily="18" charset="0"/>
                <a:ea typeface="Times New Roman" panose="02020603050405020304" pitchFamily="18" charset="0"/>
                <a:cs typeface="Traditional Arabic" panose="02020603050405020304" pitchFamily="18" charset="-78"/>
              </a:rPr>
              <a:t> </a:t>
            </a:r>
            <a:r>
              <a:rPr lang="ar-SA" sz="3500" dirty="0">
                <a:latin typeface="Times New Roman" panose="02020603050405020304" pitchFamily="18" charset="0"/>
                <a:ea typeface="Times New Roman" panose="02020603050405020304" pitchFamily="18" charset="0"/>
                <a:cs typeface="Traditional Arabic" panose="02020603050405020304" pitchFamily="18" charset="-78"/>
              </a:rPr>
              <a:t>والتي تنظم بكيفية تسمح بحماية الجرحى والمرضى والعجزة والمسنين والاطفال دون الخامسة عشرة والحوامل وامهات الاطفال دون السابعة والاعتراف بهذه المناطق</a:t>
            </a:r>
            <a:r>
              <a:rPr lang="ar-SA" sz="3500" baseline="30000" dirty="0">
                <a:latin typeface="Times New Roman" panose="02020603050405020304" pitchFamily="18" charset="0"/>
                <a:ea typeface="Times New Roman" panose="02020603050405020304" pitchFamily="18" charset="0"/>
                <a:cs typeface="Traditional Arabic" panose="02020603050405020304" pitchFamily="18" charset="-78"/>
              </a:rPr>
              <a:t>. </a:t>
            </a:r>
            <a:r>
              <a:rPr lang="ar-SA" sz="3500" dirty="0">
                <a:latin typeface="Times New Roman" panose="02020603050405020304" pitchFamily="18" charset="0"/>
                <a:ea typeface="Times New Roman" panose="02020603050405020304" pitchFamily="18" charset="0"/>
                <a:cs typeface="Traditional Arabic" panose="02020603050405020304" pitchFamily="18" charset="-78"/>
              </a:rPr>
              <a:t>ولها ايضاً الموافقة على ايواء الاطفال الذين تيتموا او افترقوا عن عوائلهم في بلد محايد طوال مدة النزاع</a:t>
            </a:r>
            <a:r>
              <a:rPr lang="ar-SA" sz="3500" baseline="30000" dirty="0">
                <a:latin typeface="Times New Roman" panose="02020603050405020304" pitchFamily="18" charset="0"/>
                <a:ea typeface="Times New Roman" panose="02020603050405020304" pitchFamily="18" charset="0"/>
                <a:cs typeface="Traditional Arabic" panose="02020603050405020304" pitchFamily="18" charset="-78"/>
              </a:rPr>
              <a:t>.</a:t>
            </a:r>
            <a:endParaRPr lang="en-US" sz="3500" dirty="0">
              <a:latin typeface="Times New Roman" panose="02020603050405020304" pitchFamily="18" charset="0"/>
              <a:ea typeface="Times New Roman" panose="02020603050405020304" pitchFamily="18" charset="0"/>
              <a:cs typeface="Simplified Arabic" panose="02020603050405020304" pitchFamily="18" charset="-78"/>
            </a:endParaRPr>
          </a:p>
          <a:p>
            <a:endParaRPr lang="en-US" sz="3500" dirty="0"/>
          </a:p>
        </p:txBody>
      </p:sp>
    </p:spTree>
    <p:extLst>
      <p:ext uri="{BB962C8B-B14F-4D97-AF65-F5344CB8AC3E}">
        <p14:creationId xmlns:p14="http://schemas.microsoft.com/office/powerpoint/2010/main" val="31124176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DZ" b="1" dirty="0"/>
              <a:t>مهام وواجبات الدولة الحامية في الأقاليم </a:t>
            </a:r>
            <a:r>
              <a:rPr lang="ar-DZ" b="1" dirty="0" smtClean="0"/>
              <a:t>المحتلة</a:t>
            </a:r>
            <a:endParaRPr lang="en-US" dirty="0"/>
          </a:p>
        </p:txBody>
      </p:sp>
      <p:sp>
        <p:nvSpPr>
          <p:cNvPr id="3" name="عنصر نائب للمحتوى 2"/>
          <p:cNvSpPr>
            <a:spLocks noGrp="1"/>
          </p:cNvSpPr>
          <p:nvPr>
            <p:ph idx="1"/>
          </p:nvPr>
        </p:nvSpPr>
        <p:spPr/>
        <p:txBody>
          <a:bodyPr/>
          <a:lstStyle/>
          <a:p>
            <a:pPr algn="just" rtl="1">
              <a:spcAft>
                <a:spcPts val="0"/>
              </a:spcAft>
            </a:pPr>
            <a:r>
              <a:rPr lang="ar-DZ" dirty="0">
                <a:latin typeface="Times New Roman" panose="02020603050405020304" pitchFamily="18" charset="0"/>
                <a:ea typeface="Times New Roman" panose="02020603050405020304" pitchFamily="18" charset="0"/>
                <a:cs typeface="Traditional Arabic" panose="02020603050405020304" pitchFamily="18" charset="-78"/>
              </a:rPr>
              <a:t>تقوم الدولة الحامية طبقا لأحكام اتفاقية جنيف الرابعة بعدة مهام تعدو جميعها حول هدف واحد وهو دعم ومراقبة تنفيذ الالتزامات المترتبة على أحكام الاتفاقية، فجاء النص على ذلك في مجموعة من المواد المتفرقة من الاتفاقية الرابعة سنحاول الوقوف عند أهم هذه المهام والواجبات فيما يلي:</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spcAft>
                <a:spcPts val="0"/>
              </a:spcAft>
            </a:pPr>
            <a:r>
              <a:rPr lang="ar-DZ" b="1" dirty="0">
                <a:ea typeface="Times New Roman" panose="02020603050405020304" pitchFamily="18" charset="0"/>
                <a:cs typeface="Traditional Arabic" panose="02020603050405020304" pitchFamily="18" charset="-78"/>
              </a:rPr>
              <a:t>أولا: المعاونة في تسوية الخلافات بين أطراف النزاع لمصلحة الأشخاص </a:t>
            </a:r>
            <a:r>
              <a:rPr lang="ar-DZ" b="1" dirty="0" smtClean="0">
                <a:ea typeface="Times New Roman" panose="02020603050405020304" pitchFamily="18" charset="0"/>
                <a:cs typeface="Traditional Arabic" panose="02020603050405020304" pitchFamily="18" charset="-78"/>
              </a:rPr>
              <a:t>المحميين</a:t>
            </a:r>
            <a:endParaRPr lang="ar-SA" b="1" dirty="0" smtClean="0">
              <a:ea typeface="Times New Roman" panose="02020603050405020304" pitchFamily="18" charset="0"/>
              <a:cs typeface="Traditional Arabic" panose="02020603050405020304" pitchFamily="18" charset="-78"/>
            </a:endParaRPr>
          </a:p>
          <a:p>
            <a:pPr algn="just" rtl="1">
              <a:spcAft>
                <a:spcPts val="0"/>
              </a:spcAft>
            </a:pPr>
            <a:r>
              <a:rPr lang="ar-DZ" b="1" dirty="0">
                <a:ea typeface="Times New Roman" panose="02020603050405020304" pitchFamily="18" charset="0"/>
                <a:cs typeface="Traditional Arabic" panose="02020603050405020304" pitchFamily="18" charset="-78"/>
              </a:rPr>
              <a:t>ثانيا: واجبات الدولة الحامية بالنسبة لوقاية السكان ضد بعض عواقب النزاع أو </a:t>
            </a:r>
            <a:r>
              <a:rPr lang="ar-DZ" b="1" dirty="0" smtClean="0">
                <a:ea typeface="Times New Roman" panose="02020603050405020304" pitchFamily="18" charset="0"/>
                <a:cs typeface="Traditional Arabic" panose="02020603050405020304" pitchFamily="18" charset="-78"/>
              </a:rPr>
              <a:t>الحرب</a:t>
            </a:r>
            <a:r>
              <a:rPr lang="ar-SA" b="1" dirty="0">
                <a:ea typeface="Times New Roman" panose="02020603050405020304" pitchFamily="18" charset="0"/>
                <a:cs typeface="Traditional Arabic" panose="02020603050405020304" pitchFamily="18" charset="-78"/>
              </a:rPr>
              <a:t>.</a:t>
            </a:r>
            <a:endParaRPr lang="en-US" dirty="0"/>
          </a:p>
        </p:txBody>
      </p:sp>
    </p:spTree>
    <p:extLst>
      <p:ext uri="{BB962C8B-B14F-4D97-AF65-F5344CB8AC3E}">
        <p14:creationId xmlns:p14="http://schemas.microsoft.com/office/powerpoint/2010/main" val="19404371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lnSpcReduction="10000"/>
          </a:bodyPr>
          <a:lstStyle/>
          <a:p>
            <a:pPr marL="0" indent="0" algn="just" rtl="1">
              <a:spcAft>
                <a:spcPts val="0"/>
              </a:spcAft>
              <a:buNone/>
            </a:pPr>
            <a:r>
              <a:rPr lang="ar-SA" b="1" dirty="0" smtClean="0">
                <a:latin typeface="Times New Roman" panose="02020603050405020304" pitchFamily="18" charset="0"/>
                <a:ea typeface="Times New Roman" panose="02020603050405020304" pitchFamily="18" charset="0"/>
                <a:cs typeface="Traditional Arabic" panose="02020603050405020304" pitchFamily="18" charset="-78"/>
              </a:rPr>
              <a:t>ث</a:t>
            </a:r>
            <a:r>
              <a:rPr lang="ar-DZ" b="1" dirty="0" err="1" smtClean="0">
                <a:latin typeface="Times New Roman" panose="02020603050405020304" pitchFamily="18" charset="0"/>
                <a:ea typeface="Times New Roman" panose="02020603050405020304" pitchFamily="18" charset="0"/>
                <a:cs typeface="Traditional Arabic" panose="02020603050405020304" pitchFamily="18" charset="-78"/>
              </a:rPr>
              <a:t>الثا</a:t>
            </a:r>
            <a:r>
              <a:rPr lang="ar-DZ" b="1" dirty="0">
                <a:latin typeface="Times New Roman" panose="02020603050405020304" pitchFamily="18" charset="0"/>
                <a:ea typeface="Times New Roman" panose="02020603050405020304" pitchFamily="18" charset="0"/>
                <a:cs typeface="Traditional Arabic" panose="02020603050405020304" pitchFamily="18" charset="-78"/>
              </a:rPr>
              <a:t>: واجبات ومهام الدولة الحامية لحماية حقوق المدنيين في الأقاليم المحتلة: </a:t>
            </a:r>
            <a:r>
              <a:rPr lang="ar-DZ" dirty="0">
                <a:latin typeface="Times New Roman" panose="02020603050405020304" pitchFamily="18" charset="0"/>
                <a:ea typeface="Times New Roman" panose="02020603050405020304" pitchFamily="18" charset="0"/>
                <a:cs typeface="Traditional Arabic" panose="02020603050405020304" pitchFamily="18" charset="-78"/>
              </a:rPr>
              <a:t>إذا كان هذا الدور من أهم الأدوار التي تقوم به الدولة الحامية على الإطلاق، لهذا فإنه يشمل مجموعة من المهام والواجبات تتمثل فيما يلي ذكره:</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rtl="1">
              <a:spcAft>
                <a:spcPts val="0"/>
              </a:spcAft>
              <a:buFont typeface="Symbol" panose="05050102010706020507" pitchFamily="18" charset="2"/>
              <a:buChar char=""/>
            </a:pPr>
            <a:r>
              <a:rPr lang="ar-DZ" dirty="0">
                <a:latin typeface="Times New Roman" panose="02020603050405020304" pitchFamily="18" charset="0"/>
                <a:ea typeface="Times New Roman" panose="02020603050405020304" pitchFamily="18" charset="0"/>
                <a:cs typeface="Traditional Arabic" panose="02020603050405020304" pitchFamily="18" charset="-78"/>
              </a:rPr>
              <a:t>الالتزام بتقديم التسهيلات والمساعدات الروحية أو الإغاثية للأشخاص المحميين (المادة 30).</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rtl="1">
              <a:spcAft>
                <a:spcPts val="0"/>
              </a:spcAft>
              <a:buFont typeface="Symbol" panose="05050102010706020507" pitchFamily="18" charset="2"/>
              <a:buChar char=""/>
            </a:pPr>
            <a:r>
              <a:rPr lang="ar-DZ" dirty="0">
                <a:latin typeface="Times New Roman" panose="02020603050405020304" pitchFamily="18" charset="0"/>
                <a:ea typeface="Times New Roman" panose="02020603050405020304" pitchFamily="18" charset="0"/>
                <a:cs typeface="Traditional Arabic" panose="02020603050405020304" pitchFamily="18" charset="-78"/>
              </a:rPr>
              <a:t>تلقي طلبات الأشخاص المحميين وشكاويهم (المادة 30).</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rtl="1">
              <a:spcAft>
                <a:spcPts val="0"/>
              </a:spcAft>
              <a:buFont typeface="Symbol" panose="05050102010706020507" pitchFamily="18" charset="2"/>
              <a:buChar char=""/>
            </a:pPr>
            <a:r>
              <a:rPr lang="ar-DZ" dirty="0">
                <a:latin typeface="Times New Roman" panose="02020603050405020304" pitchFamily="18" charset="0"/>
                <a:ea typeface="Times New Roman" panose="02020603050405020304" pitchFamily="18" charset="0"/>
                <a:cs typeface="Traditional Arabic" panose="02020603050405020304" pitchFamily="18" charset="-78"/>
              </a:rPr>
              <a:t>التدخل عند رفض طلب الأشخاص المحميين لمغادرة الأراضي المحتلة، إلا أن هذا التدخل مقيد دائما بدعوى الضرورة الأمنية (المادة 35)</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rtl="1">
              <a:spcAft>
                <a:spcPts val="0"/>
              </a:spcAft>
              <a:buFont typeface="Symbol" panose="05050102010706020507" pitchFamily="18" charset="2"/>
              <a:buChar char=""/>
            </a:pPr>
            <a:r>
              <a:rPr lang="ar-DZ" dirty="0">
                <a:latin typeface="Times New Roman" panose="02020603050405020304" pitchFamily="18" charset="0"/>
                <a:ea typeface="Times New Roman" panose="02020603050405020304" pitchFamily="18" charset="0"/>
                <a:cs typeface="Traditional Arabic" panose="02020603050405020304" pitchFamily="18" charset="-78"/>
              </a:rPr>
              <a:t>تسليم الإعانات المالية للأشخاص غير القادرين على الكسب (المادة 39/3).</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0" indent="0">
              <a:buNone/>
            </a:pPr>
            <a:endParaRPr lang="en-US" dirty="0"/>
          </a:p>
        </p:txBody>
      </p:sp>
    </p:spTree>
    <p:extLst>
      <p:ext uri="{BB962C8B-B14F-4D97-AF65-F5344CB8AC3E}">
        <p14:creationId xmlns:p14="http://schemas.microsoft.com/office/powerpoint/2010/main" val="22755919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marL="342900" lvl="0" indent="-342900" algn="just" rtl="1">
              <a:spcAft>
                <a:spcPts val="0"/>
              </a:spcAft>
              <a:buFont typeface="Symbol" panose="05050102010706020507" pitchFamily="18" charset="2"/>
              <a:buChar char=""/>
            </a:pPr>
            <a:r>
              <a:rPr lang="ar-DZ" dirty="0">
                <a:latin typeface="Times New Roman" panose="02020603050405020304" pitchFamily="18" charset="0"/>
                <a:ea typeface="Times New Roman" panose="02020603050405020304" pitchFamily="18" charset="0"/>
                <a:cs typeface="Traditional Arabic" panose="02020603050405020304" pitchFamily="18" charset="-78"/>
              </a:rPr>
              <a:t>التدخل في حالات الاعتقال الاختياري</a:t>
            </a:r>
            <a:r>
              <a:rPr lang="ar-DZ" baseline="30000" dirty="0">
                <a:latin typeface="Traditional Arabic" panose="02020603050405020304" pitchFamily="18" charset="-78"/>
                <a:ea typeface="Times New Roman" panose="02020603050405020304" pitchFamily="18" charset="0"/>
                <a:cs typeface="Traditional Arabic" panose="02020603050405020304" pitchFamily="18" charset="-78"/>
                <a:sym typeface="Wingdings 2" panose="05020102010507070707" pitchFamily="18" charset="2"/>
                <a:hlinkClick r:id="rId2" action="ppaction://hlinkfile"/>
              </a:rPr>
              <a:t></a:t>
            </a:r>
            <a:r>
              <a:rPr lang="ar-DZ" dirty="0">
                <a:latin typeface="Times New Roman" panose="02020603050405020304" pitchFamily="18" charset="0"/>
                <a:ea typeface="Times New Roman" panose="02020603050405020304" pitchFamily="18" charset="0"/>
                <a:cs typeface="Traditional Arabic" panose="02020603050405020304" pitchFamily="18" charset="-78"/>
              </a:rPr>
              <a:t> للأشخاص المحميين (المادة 42/2).</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rtl="1">
              <a:spcAft>
                <a:spcPts val="0"/>
              </a:spcAft>
              <a:buFont typeface="Symbol" panose="05050102010706020507" pitchFamily="18" charset="2"/>
              <a:buChar char=""/>
            </a:pPr>
            <a:r>
              <a:rPr lang="ar-DZ" dirty="0">
                <a:latin typeface="Times New Roman" panose="02020603050405020304" pitchFamily="18" charset="0"/>
                <a:ea typeface="Times New Roman" panose="02020603050405020304" pitchFamily="18" charset="0"/>
                <a:cs typeface="Traditional Arabic" panose="02020603050405020304" pitchFamily="18" charset="-78"/>
              </a:rPr>
              <a:t>معرفة أسماء المعتقلين من الأشخاص المحميين وإبلاغ حكومات دولهم بموقفهم (المادة 43).</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rtl="1">
              <a:spcAft>
                <a:spcPts val="0"/>
              </a:spcAft>
              <a:buFont typeface="Symbol" panose="05050102010706020507" pitchFamily="18" charset="2"/>
              <a:buChar char=""/>
            </a:pPr>
            <a:r>
              <a:rPr lang="ar-DZ" dirty="0">
                <a:latin typeface="Times New Roman" panose="02020603050405020304" pitchFamily="18" charset="0"/>
                <a:ea typeface="Times New Roman" panose="02020603050405020304" pitchFamily="18" charset="0"/>
                <a:cs typeface="Traditional Arabic" panose="02020603050405020304" pitchFamily="18" charset="-78"/>
              </a:rPr>
              <a:t>الإشراف على تطبيق أحكام الاتفاقية الرابعة بالنسبة للأشخاص المحميين الذين تنقلهم دولة الاحتلال إلى دولة أخرى طبقا لأحكام المادة 45 من الاتفاقية.</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rtl="1">
              <a:spcAft>
                <a:spcPts val="0"/>
              </a:spcAft>
              <a:buFont typeface="Symbol" panose="05050102010706020507" pitchFamily="18" charset="2"/>
              <a:buChar char=""/>
            </a:pPr>
            <a:r>
              <a:rPr lang="ar-DZ" dirty="0">
                <a:latin typeface="Times New Roman" panose="02020603050405020304" pitchFamily="18" charset="0"/>
                <a:ea typeface="Times New Roman" panose="02020603050405020304" pitchFamily="18" charset="0"/>
                <a:cs typeface="Traditional Arabic" panose="02020603050405020304" pitchFamily="18" charset="-78"/>
              </a:rPr>
              <a:t>مراقبة عمليات النقل والإخلاء التي تقوم بها دولة الاحتلال للأشخاص المدنيين والتأكد من توافر الشروط القانونية الإنسانية لهذه العمليات (المادة 49</a:t>
            </a:r>
            <a:r>
              <a:rPr lang="ar-DZ" dirty="0" smtClean="0">
                <a:latin typeface="Times New Roman" panose="02020603050405020304" pitchFamily="18" charset="0"/>
                <a:ea typeface="Times New Roman" panose="02020603050405020304" pitchFamily="18" charset="0"/>
                <a:cs typeface="Traditional Arabic" panose="02020603050405020304" pitchFamily="18" charset="-78"/>
              </a:rPr>
              <a:t>).</a:t>
            </a:r>
            <a:r>
              <a:rPr lang="ar-DZ" sz="1800" dirty="0" smtClean="0">
                <a:latin typeface="Times New Roman" panose="02020603050405020304" pitchFamily="18" charset="0"/>
                <a:ea typeface="Times New Roman" panose="02020603050405020304" pitchFamily="18" charset="0"/>
                <a:cs typeface="Traditional Arabic" panose="02020603050405020304" pitchFamily="18" charset="-78"/>
              </a:rPr>
              <a:t>.</a:t>
            </a:r>
            <a:endParaRPr lang="en-US" sz="1200" b="1" dirty="0">
              <a:latin typeface="Times New Roman" panose="02020603050405020304" pitchFamily="18" charset="0"/>
              <a:ea typeface="Times New Roman" panose="02020603050405020304" pitchFamily="18" charset="0"/>
              <a:cs typeface="Simplified Arabic" panose="02020603050405020304" pitchFamily="18" charset="-78"/>
            </a:endParaRPr>
          </a:p>
          <a:p>
            <a:endParaRPr lang="en-US" dirty="0"/>
          </a:p>
        </p:txBody>
      </p:sp>
    </p:spTree>
    <p:extLst>
      <p:ext uri="{BB962C8B-B14F-4D97-AF65-F5344CB8AC3E}">
        <p14:creationId xmlns:p14="http://schemas.microsoft.com/office/powerpoint/2010/main" val="2643130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lnSpcReduction="20000"/>
          </a:bodyPr>
          <a:lstStyle/>
          <a:p>
            <a:pPr algn="just" rtl="1"/>
            <a:r>
              <a:rPr lang="ar-SA" sz="4000" dirty="0">
                <a:latin typeface="Arabic Typesetting" panose="03020402040406030203" pitchFamily="66" charset="-78"/>
                <a:cs typeface="Arabic Typesetting" panose="03020402040406030203" pitchFamily="66" charset="-78"/>
              </a:rPr>
              <a:t>امتثال </a:t>
            </a:r>
            <a:r>
              <a:rPr lang="ar-SA" sz="4000" dirty="0" smtClean="0">
                <a:latin typeface="Arabic Typesetting" panose="03020402040406030203" pitchFamily="66" charset="-78"/>
                <a:cs typeface="Arabic Typesetting" panose="03020402040406030203" pitchFamily="66" charset="-78"/>
              </a:rPr>
              <a:t>الدول – الجماعات المسلحة، </a:t>
            </a:r>
            <a:r>
              <a:rPr lang="ar-SA" sz="4000" dirty="0">
                <a:latin typeface="Arabic Typesetting" panose="03020402040406030203" pitchFamily="66" charset="-78"/>
                <a:cs typeface="Arabic Typesetting" panose="03020402040406030203" pitchFamily="66" charset="-78"/>
              </a:rPr>
              <a:t>لتنفيذ القانون الدولي الإنساني</a:t>
            </a:r>
            <a:r>
              <a:rPr lang="ar-SA" sz="4000" dirty="0" smtClean="0">
                <a:latin typeface="Arabic Typesetting" panose="03020402040406030203" pitchFamily="66" charset="-78"/>
                <a:cs typeface="Arabic Typesetting" panose="03020402040406030203" pitchFamily="66" charset="-78"/>
              </a:rPr>
              <a:t>، مهم جدا، لأنه </a:t>
            </a:r>
            <a:r>
              <a:rPr lang="ar-SA" sz="4000" dirty="0">
                <a:latin typeface="Arabic Typesetting" panose="03020402040406030203" pitchFamily="66" charset="-78"/>
                <a:cs typeface="Arabic Typesetting" panose="03020402040406030203" pitchFamily="66" charset="-78"/>
              </a:rPr>
              <a:t>عندما يُحترم القانون، يسهل إحلال </a:t>
            </a:r>
            <a:r>
              <a:rPr lang="ar-SA" sz="4000" dirty="0" smtClean="0">
                <a:latin typeface="Arabic Typesetting" panose="03020402040406030203" pitchFamily="66" charset="-78"/>
                <a:cs typeface="Arabic Typesetting" panose="03020402040406030203" pitchFamily="66" charset="-78"/>
              </a:rPr>
              <a:t>السلام. خاصة إن </a:t>
            </a:r>
            <a:r>
              <a:rPr lang="ar-SA" sz="4000" dirty="0">
                <a:latin typeface="Arabic Typesetting" panose="03020402040406030203" pitchFamily="66" charset="-78"/>
                <a:cs typeface="Arabic Typesetting" panose="03020402040406030203" pitchFamily="66" charset="-78"/>
              </a:rPr>
              <a:t>القانون الدولي لحقوق الإنسان والقانون الدولي الإنساني هما نتاج حنكة سياسية راسخة، تجلّت عبر الوقت والثقافات المختلفة لوضع أدوات عملية لحماية الناس، ومنع المعاناة الإنسانية، وضمان أن تنعم مزيد من المجتمعات بالأمن والازدهار.</a:t>
            </a:r>
            <a:endParaRPr lang="en-US" sz="4000" dirty="0">
              <a:latin typeface="Arabic Typesetting" panose="03020402040406030203" pitchFamily="66" charset="-78"/>
              <a:cs typeface="Arabic Typesetting" panose="03020402040406030203" pitchFamily="66" charset="-78"/>
            </a:endParaRPr>
          </a:p>
          <a:p>
            <a:pPr algn="r" rtl="1"/>
            <a:endParaRPr lang="en-US" dirty="0"/>
          </a:p>
        </p:txBody>
      </p:sp>
    </p:spTree>
    <p:extLst>
      <p:ext uri="{BB962C8B-B14F-4D97-AF65-F5344CB8AC3E}">
        <p14:creationId xmlns:p14="http://schemas.microsoft.com/office/powerpoint/2010/main" val="42665118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85000" lnSpcReduction="10000"/>
          </a:bodyPr>
          <a:lstStyle/>
          <a:p>
            <a:pPr marL="342900" lvl="0" indent="-342900" algn="just" rtl="1">
              <a:spcAft>
                <a:spcPts val="0"/>
              </a:spcAft>
              <a:buFont typeface="Symbol" panose="05050102010706020507" pitchFamily="18" charset="2"/>
              <a:buChar char=""/>
            </a:pPr>
            <a:r>
              <a:rPr lang="ar-DZ" dirty="0">
                <a:latin typeface="Times New Roman" panose="02020603050405020304" pitchFamily="18" charset="0"/>
                <a:ea typeface="Times New Roman" panose="02020603050405020304" pitchFamily="18" charset="0"/>
                <a:cs typeface="Traditional Arabic" panose="02020603050405020304" pitchFamily="18" charset="-78"/>
              </a:rPr>
              <a:t>مراقبة عمليات النقل والإخلاء التي تقوم بها دولة الاحتلال للأشخاص المدنيين والتأكد من توافر الشروط القانونية الإنسانية لهذه العمليات (المادة 49).</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rtl="1">
              <a:spcAft>
                <a:spcPts val="0"/>
              </a:spcAft>
              <a:buFont typeface="Symbol" panose="05050102010706020507" pitchFamily="18" charset="2"/>
              <a:buChar char=""/>
            </a:pPr>
            <a:r>
              <a:rPr lang="ar-DZ" dirty="0">
                <a:latin typeface="Times New Roman" panose="02020603050405020304" pitchFamily="18" charset="0"/>
                <a:ea typeface="Times New Roman" panose="02020603050405020304" pitchFamily="18" charset="0"/>
                <a:cs typeface="Traditional Arabic" panose="02020603050405020304" pitchFamily="18" charset="-78"/>
              </a:rPr>
              <a:t>تلقي طلبات وشكاوى العمال في الأراضي المحتلة، والتدخل لحمايتهم من سلطات الاحتلال التي تتولى تشغيلهم (المادة 52).</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rtl="1">
              <a:spcAft>
                <a:spcPts val="0"/>
              </a:spcAft>
              <a:buFont typeface="Symbol" panose="05050102010706020507" pitchFamily="18" charset="2"/>
              <a:buChar char=""/>
            </a:pPr>
            <a:r>
              <a:rPr lang="ar-DZ" dirty="0">
                <a:latin typeface="Times New Roman" panose="02020603050405020304" pitchFamily="18" charset="0"/>
                <a:ea typeface="Times New Roman" panose="02020603050405020304" pitchFamily="18" charset="0"/>
                <a:cs typeface="Traditional Arabic" panose="02020603050405020304" pitchFamily="18" charset="-78"/>
              </a:rPr>
              <a:t>التفتيش على حالة المؤن الغذائية والطبية والتأكد من كفايتها للمدنيين في الإقليم المحتل.</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 rtl="1">
              <a:spcAft>
                <a:spcPts val="0"/>
              </a:spcAft>
              <a:buFont typeface="Symbol" panose="05050102010706020507" pitchFamily="18" charset="2"/>
              <a:buChar char=""/>
            </a:pPr>
            <a:r>
              <a:rPr lang="ar-DZ" dirty="0">
                <a:latin typeface="Times New Roman" panose="02020603050405020304" pitchFamily="18" charset="0"/>
                <a:ea typeface="Times New Roman" panose="02020603050405020304" pitchFamily="18" charset="0"/>
                <a:cs typeface="Traditional Arabic" panose="02020603050405020304" pitchFamily="18" charset="-78"/>
              </a:rPr>
              <a:t>رقابة الإجراءات القضائية التي تتخذها دولة الاحتلال ضد الأشخاص المدنيين المتهمين، وذلك من خلال حضور ممثلي الدولة الحامية محاكمة هؤلاء الأشخاص وتعيين محام لهم (المادة 74).</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algn="r" rtl="1"/>
            <a:r>
              <a:rPr lang="ar-DZ" dirty="0">
                <a:ea typeface="Times New Roman" panose="02020603050405020304" pitchFamily="18" charset="0"/>
                <a:cs typeface="Traditional Arabic" panose="02020603050405020304" pitchFamily="18" charset="-78"/>
              </a:rPr>
              <a:t>زيارة مندوبي الدولة الحامية للأشخاص المعتقلين أو المحجوزين في المعتقلات والسجون في الأراضي المحتلة، والتفتيش على هذه المعتقلات والتأكد من توافر الشروط القانونية فيها، وتلقي شكاوى المعتقلين ومعرفة احتياجاتهم، وضمان نقل البريد ورسالات الإغاثة لهم، جاء ذلك بموجب المواد 76-83-143-96-89-111 من الاتفاقية الرابعة</a:t>
            </a:r>
            <a:endParaRPr lang="en-US" dirty="0"/>
          </a:p>
        </p:txBody>
      </p:sp>
    </p:spTree>
    <p:extLst>
      <p:ext uri="{BB962C8B-B14F-4D97-AF65-F5344CB8AC3E}">
        <p14:creationId xmlns:p14="http://schemas.microsoft.com/office/powerpoint/2010/main" val="38519538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DZ" b="1" dirty="0"/>
              <a:t>التجارب العملية لنظام الدولة الحامية</a:t>
            </a:r>
            <a:r>
              <a:rPr lang="en-US" dirty="0"/>
              <a:t/>
            </a:r>
            <a:br>
              <a:rPr lang="en-US" dirty="0"/>
            </a:br>
            <a:endParaRPr lang="en-US" dirty="0"/>
          </a:p>
        </p:txBody>
      </p:sp>
      <p:sp>
        <p:nvSpPr>
          <p:cNvPr id="3" name="عنصر نائب للمحتوى 2"/>
          <p:cNvSpPr>
            <a:spLocks noGrp="1"/>
          </p:cNvSpPr>
          <p:nvPr>
            <p:ph idx="1"/>
          </p:nvPr>
        </p:nvSpPr>
        <p:spPr/>
        <p:txBody>
          <a:bodyPr>
            <a:normAutofit fontScale="70000" lnSpcReduction="20000"/>
          </a:bodyPr>
          <a:lstStyle/>
          <a:p>
            <a:pPr algn="just" rtl="1">
              <a:spcAft>
                <a:spcPts val="0"/>
              </a:spcAft>
            </a:pPr>
            <a:r>
              <a:rPr lang="ar-SA" sz="3200" dirty="0" smtClean="0">
                <a:ea typeface="Times New Roman" panose="02020603050405020304" pitchFamily="18" charset="0"/>
                <a:cs typeface="Traditional Arabic" panose="02020603050405020304" pitchFamily="18" charset="-78"/>
              </a:rPr>
              <a:t>ما </a:t>
            </a:r>
            <a:r>
              <a:rPr lang="ar-DZ" sz="3200" dirty="0" smtClean="0">
                <a:ea typeface="Times New Roman" panose="02020603050405020304" pitchFamily="18" charset="0"/>
                <a:cs typeface="Traditional Arabic" panose="02020603050405020304" pitchFamily="18" charset="-78"/>
              </a:rPr>
              <a:t>تثير </a:t>
            </a:r>
            <a:r>
              <a:rPr lang="ar-DZ" sz="3200" dirty="0">
                <a:ea typeface="Times New Roman" panose="02020603050405020304" pitchFamily="18" charset="0"/>
                <a:cs typeface="Traditional Arabic" panose="02020603050405020304" pitchFamily="18" charset="-78"/>
              </a:rPr>
              <a:t>القلق فخلال السنوات التي تقارب الستين التي مضت على توقيع اتفاقيات جنيف لعام 1949، لم تعين دولة حامية الا في عدد محدود من المنازعات العديدة التي وقعت خلال الفترة المذكورة، وهي </a:t>
            </a:r>
            <a:endParaRPr lang="ar-SA" sz="3200" dirty="0" smtClean="0">
              <a:ea typeface="Times New Roman" panose="02020603050405020304" pitchFamily="18" charset="0"/>
              <a:cs typeface="Traditional Arabic" panose="02020603050405020304" pitchFamily="18" charset="-78"/>
            </a:endParaRPr>
          </a:p>
          <a:p>
            <a:pPr algn="just" rtl="1">
              <a:spcAft>
                <a:spcPts val="0"/>
              </a:spcAft>
            </a:pPr>
            <a:r>
              <a:rPr lang="ar-DZ" sz="3200" dirty="0" smtClean="0">
                <a:ea typeface="Times New Roman" panose="02020603050405020304" pitchFamily="18" charset="0"/>
                <a:cs typeface="Traditional Arabic" panose="02020603050405020304" pitchFamily="18" charset="-78"/>
              </a:rPr>
              <a:t>حرب </a:t>
            </a:r>
            <a:r>
              <a:rPr lang="ar-DZ" sz="3200" dirty="0">
                <a:ea typeface="Times New Roman" panose="02020603050405020304" pitchFamily="18" charset="0"/>
                <a:cs typeface="Traditional Arabic" panose="02020603050405020304" pitchFamily="18" charset="-78"/>
              </a:rPr>
              <a:t>السويس لعام 1956، </a:t>
            </a:r>
            <a:endParaRPr lang="ar-SA" sz="3200" dirty="0" smtClean="0">
              <a:ea typeface="Times New Roman" panose="02020603050405020304" pitchFamily="18" charset="0"/>
              <a:cs typeface="Traditional Arabic" panose="02020603050405020304" pitchFamily="18" charset="-78"/>
            </a:endParaRPr>
          </a:p>
          <a:p>
            <a:pPr algn="just" rtl="1">
              <a:spcAft>
                <a:spcPts val="0"/>
              </a:spcAft>
            </a:pPr>
            <a:r>
              <a:rPr lang="ar-DZ" sz="3200" dirty="0" smtClean="0">
                <a:ea typeface="Times New Roman" panose="02020603050405020304" pitchFamily="18" charset="0"/>
                <a:cs typeface="Traditional Arabic" panose="02020603050405020304" pitchFamily="18" charset="-78"/>
              </a:rPr>
              <a:t>معركة </a:t>
            </a:r>
            <a:r>
              <a:rPr lang="ar-DZ" sz="3200" dirty="0">
                <a:ea typeface="Times New Roman" panose="02020603050405020304" pitchFamily="18" charset="0"/>
                <a:cs typeface="Traditional Arabic" panose="02020603050405020304" pitchFamily="18" charset="-78"/>
              </a:rPr>
              <a:t>بنزرت بين فرنسا وتونس </a:t>
            </a:r>
            <a:r>
              <a:rPr lang="ar-DZ" sz="3200" dirty="0" smtClean="0">
                <a:ea typeface="Times New Roman" panose="02020603050405020304" pitchFamily="18" charset="0"/>
                <a:cs typeface="Traditional Arabic" panose="02020603050405020304" pitchFamily="18" charset="-78"/>
              </a:rPr>
              <a:t>1961</a:t>
            </a:r>
            <a:endParaRPr lang="ar-SA" sz="3200" dirty="0" smtClean="0">
              <a:ea typeface="Times New Roman" panose="02020603050405020304" pitchFamily="18" charset="0"/>
              <a:cs typeface="Traditional Arabic" panose="02020603050405020304" pitchFamily="18" charset="-78"/>
            </a:endParaRPr>
          </a:p>
          <a:p>
            <a:pPr algn="just" rtl="1">
              <a:spcAft>
                <a:spcPts val="0"/>
              </a:spcAft>
            </a:pPr>
            <a:r>
              <a:rPr lang="ar-DZ" sz="3200" dirty="0" smtClean="0">
                <a:ea typeface="Times New Roman" panose="02020603050405020304" pitchFamily="18" charset="0"/>
                <a:cs typeface="Traditional Arabic" panose="02020603050405020304" pitchFamily="18" charset="-78"/>
              </a:rPr>
              <a:t>النزاع </a:t>
            </a:r>
            <a:r>
              <a:rPr lang="ar-DZ" sz="3200" dirty="0">
                <a:ea typeface="Times New Roman" panose="02020603050405020304" pitchFamily="18" charset="0"/>
                <a:cs typeface="Traditional Arabic" panose="02020603050405020304" pitchFamily="18" charset="-78"/>
              </a:rPr>
              <a:t>الهندي البرتغالي بشأن جزيرة </a:t>
            </a:r>
            <a:r>
              <a:rPr lang="ar-DZ" sz="3200" dirty="0" err="1">
                <a:ea typeface="Times New Roman" panose="02020603050405020304" pitchFamily="18" charset="0"/>
                <a:cs typeface="Traditional Arabic" panose="02020603050405020304" pitchFamily="18" charset="-78"/>
              </a:rPr>
              <a:t>غوا</a:t>
            </a:r>
            <a:r>
              <a:rPr lang="ar-DZ" sz="3200" dirty="0">
                <a:ea typeface="Times New Roman" panose="02020603050405020304" pitchFamily="18" charset="0"/>
                <a:cs typeface="Traditional Arabic" panose="02020603050405020304" pitchFamily="18" charset="-78"/>
              </a:rPr>
              <a:t> عام </a:t>
            </a:r>
            <a:r>
              <a:rPr lang="ar-DZ" sz="3200" dirty="0" smtClean="0">
                <a:ea typeface="Times New Roman" panose="02020603050405020304" pitchFamily="18" charset="0"/>
                <a:cs typeface="Traditional Arabic" panose="02020603050405020304" pitchFamily="18" charset="-78"/>
              </a:rPr>
              <a:t>1961</a:t>
            </a:r>
            <a:endParaRPr lang="ar-SA" sz="3200" dirty="0" smtClean="0">
              <a:ea typeface="Times New Roman" panose="02020603050405020304" pitchFamily="18" charset="0"/>
              <a:cs typeface="Traditional Arabic" panose="02020603050405020304" pitchFamily="18" charset="-78"/>
            </a:endParaRPr>
          </a:p>
          <a:p>
            <a:pPr algn="just" rtl="1">
              <a:spcAft>
                <a:spcPts val="0"/>
              </a:spcAft>
            </a:pPr>
            <a:r>
              <a:rPr lang="ar-DZ" sz="3200" dirty="0" smtClean="0">
                <a:ea typeface="Times New Roman" panose="02020603050405020304" pitchFamily="18" charset="0"/>
                <a:cs typeface="Traditional Arabic" panose="02020603050405020304" pitchFamily="18" charset="-78"/>
              </a:rPr>
              <a:t>الحرب </a:t>
            </a:r>
            <a:r>
              <a:rPr lang="ar-DZ" sz="3200" dirty="0">
                <a:ea typeface="Times New Roman" panose="02020603050405020304" pitchFamily="18" charset="0"/>
                <a:cs typeface="Traditional Arabic" panose="02020603050405020304" pitchFamily="18" charset="-78"/>
              </a:rPr>
              <a:t>الهندية الباكستانية بشأن بنغلاديش في عام </a:t>
            </a:r>
            <a:r>
              <a:rPr lang="ar-DZ" sz="3200" dirty="0" smtClean="0">
                <a:ea typeface="Times New Roman" panose="02020603050405020304" pitchFamily="18" charset="0"/>
                <a:cs typeface="Traditional Arabic" panose="02020603050405020304" pitchFamily="18" charset="-78"/>
              </a:rPr>
              <a:t>1971</a:t>
            </a:r>
            <a:endParaRPr lang="ar-SA" sz="3200" dirty="0" smtClean="0">
              <a:ea typeface="Times New Roman" panose="02020603050405020304" pitchFamily="18" charset="0"/>
              <a:cs typeface="Traditional Arabic" panose="02020603050405020304" pitchFamily="18" charset="-78"/>
            </a:endParaRPr>
          </a:p>
          <a:p>
            <a:pPr algn="just" rtl="1">
              <a:spcAft>
                <a:spcPts val="0"/>
              </a:spcAft>
            </a:pPr>
            <a:r>
              <a:rPr lang="ar-DZ" sz="3200" dirty="0" smtClean="0">
                <a:ea typeface="Times New Roman" panose="02020603050405020304" pitchFamily="18" charset="0"/>
                <a:cs typeface="Traditional Arabic" panose="02020603050405020304" pitchFamily="18" charset="-78"/>
              </a:rPr>
              <a:t>حرب </a:t>
            </a:r>
            <a:r>
              <a:rPr lang="ar-DZ" sz="3200" dirty="0" err="1">
                <a:ea typeface="Times New Roman" panose="02020603050405020304" pitchFamily="18" charset="0"/>
                <a:cs typeface="Traditional Arabic" panose="02020603050405020304" pitchFamily="18" charset="-78"/>
              </a:rPr>
              <a:t>المالوين</a:t>
            </a:r>
            <a:r>
              <a:rPr lang="ar-DZ" sz="3200" dirty="0">
                <a:ea typeface="Times New Roman" panose="02020603050405020304" pitchFamily="18" charset="0"/>
                <a:cs typeface="Traditional Arabic" panose="02020603050405020304" pitchFamily="18" charset="-78"/>
              </a:rPr>
              <a:t> بين الارجنتين وبريطانيا عام 1982</a:t>
            </a:r>
            <a:r>
              <a:rPr lang="ar-DZ" sz="3200" dirty="0" smtClean="0">
                <a:ea typeface="Times New Roman" panose="02020603050405020304" pitchFamily="18" charset="0"/>
                <a:cs typeface="Traditional Arabic" panose="02020603050405020304" pitchFamily="18" charset="-78"/>
              </a:rPr>
              <a:t>.</a:t>
            </a:r>
            <a:endParaRPr lang="ar-SA" sz="3200" dirty="0" smtClean="0">
              <a:ea typeface="Times New Roman" panose="02020603050405020304" pitchFamily="18" charset="0"/>
              <a:cs typeface="Traditional Arabic" panose="02020603050405020304" pitchFamily="18" charset="-78"/>
            </a:endParaRPr>
          </a:p>
          <a:p>
            <a:pPr algn="just" rtl="1">
              <a:spcAft>
                <a:spcPts val="0"/>
              </a:spcAft>
            </a:pPr>
            <a:r>
              <a:rPr lang="ar-DZ" sz="3200" dirty="0" smtClean="0">
                <a:ea typeface="Times New Roman" panose="02020603050405020304" pitchFamily="18" charset="0"/>
                <a:cs typeface="Traditional Arabic" panose="02020603050405020304" pitchFamily="18" charset="-78"/>
              </a:rPr>
              <a:t> </a:t>
            </a:r>
            <a:r>
              <a:rPr lang="ar-DZ" sz="3200" dirty="0">
                <a:ea typeface="Times New Roman" panose="02020603050405020304" pitchFamily="18" charset="0"/>
                <a:cs typeface="Traditional Arabic" panose="02020603050405020304" pitchFamily="18" charset="-78"/>
              </a:rPr>
              <a:t>اما في العراق، فلم يتم الاتفاق على تعيين دولة حامية، في الحربين اللتين خاضهما سواء الحرب العراقية-الايرانية، او حرب الخليج الاولى.</a:t>
            </a:r>
            <a:r>
              <a:rPr lang="en-US" dirty="0"/>
              <a:t> </a:t>
            </a:r>
          </a:p>
        </p:txBody>
      </p:sp>
    </p:spTree>
    <p:extLst>
      <p:ext uri="{BB962C8B-B14F-4D97-AF65-F5344CB8AC3E}">
        <p14:creationId xmlns:p14="http://schemas.microsoft.com/office/powerpoint/2010/main" val="22718627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DZ" dirty="0"/>
              <a:t>ويرجع عدم الاقدام الى نظام الدولة الحامية، كآلية </a:t>
            </a:r>
            <a:r>
              <a:rPr lang="ar-SA" dirty="0" smtClean="0"/>
              <a:t>وضمانة ل</a:t>
            </a:r>
            <a:r>
              <a:rPr lang="ar-DZ" dirty="0" smtClean="0"/>
              <a:t>رقابية تنفيذ </a:t>
            </a:r>
            <a:r>
              <a:rPr lang="ar-DZ" dirty="0"/>
              <a:t>القانون الدولي الانساني الى عدة اسباب أهمها:</a:t>
            </a:r>
            <a:endParaRPr lang="en-US" dirty="0"/>
          </a:p>
        </p:txBody>
      </p:sp>
      <p:sp>
        <p:nvSpPr>
          <p:cNvPr id="3" name="عنصر نائب للمحتوى 2"/>
          <p:cNvSpPr>
            <a:spLocks noGrp="1"/>
          </p:cNvSpPr>
          <p:nvPr>
            <p:ph idx="1"/>
          </p:nvPr>
        </p:nvSpPr>
        <p:spPr/>
        <p:txBody>
          <a:bodyPr>
            <a:normAutofit fontScale="85000" lnSpcReduction="10000"/>
          </a:bodyPr>
          <a:lstStyle/>
          <a:p>
            <a:pPr marL="342900" lvl="0" indent="-342900" algn="justLow" rtl="1">
              <a:spcAft>
                <a:spcPts val="0"/>
              </a:spcAft>
              <a:buFont typeface="+mj-lt"/>
              <a:buAutoNum type="arabicPeriod"/>
            </a:pPr>
            <a:r>
              <a:rPr lang="ar-DZ" sz="3200" dirty="0">
                <a:latin typeface="Times New Roman" panose="02020603050405020304" pitchFamily="18" charset="0"/>
                <a:ea typeface="Times New Roman" panose="02020603050405020304" pitchFamily="18" charset="0"/>
                <a:cs typeface="Traditional Arabic" panose="02020603050405020304" pitchFamily="18" charset="-78"/>
              </a:rPr>
              <a:t>عدم انضمام الخصوم في بعض المنازعات الى الاتفاقيات المنظمة لعمل هذه الآلية.</a:t>
            </a:r>
            <a:endParaRPr lang="en-US" sz="28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Low" rtl="1">
              <a:spcAft>
                <a:spcPts val="0"/>
              </a:spcAft>
              <a:buFont typeface="+mj-lt"/>
              <a:buAutoNum type="arabicPeriod"/>
            </a:pPr>
            <a:r>
              <a:rPr lang="ar-DZ" sz="3200" dirty="0">
                <a:latin typeface="Times New Roman" panose="02020603050405020304" pitchFamily="18" charset="0"/>
                <a:ea typeface="Times New Roman" panose="02020603050405020304" pitchFamily="18" charset="0"/>
                <a:cs typeface="Traditional Arabic" panose="02020603050405020304" pitchFamily="18" charset="-78"/>
              </a:rPr>
              <a:t>صعوبة العثور على دولة محايدة تحظى بقبول كلا الطرفين وتكون قادرة وراغبة في العمل بهذه الصفة، إذ من الواضح ان نظام الدولة الحامية يقوم على حياد الطرف المعني الذي يؤدي دور الوسيط بين أطراف النزاع، الا انه ونتيجة لما طرأ على مفهوم الحياد من تغيير او تفسيرات شتى، فأن الدول التي ليست طرفا في النزاع، لا تحبذ القيام بمهام الدولة الحامية، وذلك بسبب كثرة الاعباء الناجمة عن هذه المهمة</a:t>
            </a:r>
            <a:r>
              <a:rPr lang="ar-DZ" sz="3200" dirty="0" smtClean="0">
                <a:latin typeface="Times New Roman" panose="02020603050405020304" pitchFamily="18" charset="0"/>
                <a:ea typeface="Times New Roman" panose="02020603050405020304" pitchFamily="18" charset="0"/>
                <a:cs typeface="Traditional Arabic" panose="02020603050405020304" pitchFamily="18" charset="-78"/>
              </a:rPr>
              <a:t>.</a:t>
            </a:r>
            <a:endParaRPr lang="en-US" sz="2800" dirty="0">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28625448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a:bodyPr>
          <a:lstStyle/>
          <a:p>
            <a:pPr marL="342900" lvl="0" indent="-342900" algn="justLow" rtl="1">
              <a:spcAft>
                <a:spcPts val="0"/>
              </a:spcAft>
              <a:buFont typeface="+mj-lt"/>
              <a:buAutoNum type="arabicPeriod"/>
            </a:pPr>
            <a:r>
              <a:rPr lang="ar-DZ" dirty="0">
                <a:latin typeface="Times New Roman" panose="02020603050405020304" pitchFamily="18" charset="0"/>
                <a:ea typeface="Times New Roman" panose="02020603050405020304" pitchFamily="18" charset="0"/>
                <a:cs typeface="Traditional Arabic" panose="02020603050405020304" pitchFamily="18" charset="-78"/>
              </a:rPr>
              <a:t>عدم رغبة أحد طرفي النزاع او كليهما، الاقرار بوجود نزاع دولي او بأنه ثمة خلافات في الرأي تتخذ شكل النزاع، اذ تميل الكثير من الدول الى انكار قيامها بالحرب او تشويه الحقائق، وذلك تهرباً من ادانة الامم المتحدة لاستخدام القوى العسكرية او التهديد بها لحل النزاعات بين اطرافها</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Low" rtl="1">
              <a:spcAft>
                <a:spcPts val="0"/>
              </a:spcAft>
              <a:buFont typeface="+mj-lt"/>
              <a:buAutoNum type="arabicPeriod"/>
            </a:pPr>
            <a:r>
              <a:rPr lang="ar-DZ" dirty="0">
                <a:latin typeface="Times New Roman" panose="02020603050405020304" pitchFamily="18" charset="0"/>
                <a:ea typeface="Times New Roman" panose="02020603050405020304" pitchFamily="18" charset="0"/>
                <a:cs typeface="Traditional Arabic" panose="02020603050405020304" pitchFamily="18" charset="-78"/>
              </a:rPr>
              <a:t>غالبية النزاعات الحالية نزاعات ذات طبيعة داخلية، حيث الدولة الحامية غير متوقعة.</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Low" rtl="1">
              <a:spcAft>
                <a:spcPts val="0"/>
              </a:spcAft>
              <a:buFont typeface="+mj-lt"/>
              <a:buAutoNum type="arabicPeriod"/>
            </a:pPr>
            <a:r>
              <a:rPr lang="ar-DZ" dirty="0">
                <a:latin typeface="Times New Roman" panose="02020603050405020304" pitchFamily="18" charset="0"/>
                <a:ea typeface="Times New Roman" panose="02020603050405020304" pitchFamily="18" charset="0"/>
                <a:cs typeface="Traditional Arabic" panose="02020603050405020304" pitchFamily="18" charset="-78"/>
              </a:rPr>
              <a:t>المحافظة على العلاقات الدبلوماسية بين الاطراف المتحاربة، فالنزاعات المسلحة التي نشبت نادراً ما كانت من النوع الذي تنقطع فيه العلاقات الدبلوماسية، مثلما كان الحال في الماضي، وتتولى عندئذ دولة او أكثر من غير أطراف النزاع حماية مصالح الدول المتصارعة ثم تضطلع بصورة تلقائية تقريباً، بواجبات الدولة الحامية بمجرد نشوب القتال.</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endParaRPr lang="en-US" dirty="0"/>
          </a:p>
        </p:txBody>
      </p:sp>
    </p:spTree>
    <p:extLst>
      <p:ext uri="{BB962C8B-B14F-4D97-AF65-F5344CB8AC3E}">
        <p14:creationId xmlns:p14="http://schemas.microsoft.com/office/powerpoint/2010/main" val="30935230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a:bodyPr>
          <a:lstStyle/>
          <a:p>
            <a:pPr marL="342900" lvl="0" indent="-342900" algn="justLow" rtl="1">
              <a:spcAft>
                <a:spcPts val="0"/>
              </a:spcAft>
              <a:buFont typeface="+mj-lt"/>
              <a:buAutoNum type="arabicPeriod"/>
            </a:pPr>
            <a:r>
              <a:rPr lang="ar-DZ" dirty="0">
                <a:latin typeface="Times New Roman" panose="02020603050405020304" pitchFamily="18" charset="0"/>
                <a:ea typeface="Times New Roman" panose="02020603050405020304" pitchFamily="18" charset="0"/>
                <a:cs typeface="Traditional Arabic" panose="02020603050405020304" pitchFamily="18" charset="-78"/>
              </a:rPr>
              <a:t>الخشية من أن يعد تعيين دولة حامية على أنه اعتراف بتلك الدولة من قبل الطرف الآخر في حالة اذا لم يكن معترفا بها بعد، او اعتراف بالخصم الآخر، وعليه فهو (نظام الدولة الحامية) لم يعمل به بأي وقت في الحروب العربية الاسرائيلية، فعلى سبيل المثال وكما ذكرنا سابقاً-اذا كانت فكرة الدولة الحامية قد طبقت في نزاع السويس عام 1956، في العلاقة بين مصر والمملكة المتحدة من جهة، ومصر وفرنسا من جهة أخرى، فأنها لم تطبق في العلاقة بين اسرائيل ومصر، بسبب عدم اعتراف الاخيرة بإسرائيل كدولة في ذلك الوقت، كذلك لم تطبق فكرة الدولة الحامية في النزاع الدائر بين اسرائيل وفلسطين للسبب المتقدم.</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Low" rtl="1">
              <a:spcAft>
                <a:spcPts val="0"/>
              </a:spcAft>
              <a:buFont typeface="+mj-lt"/>
              <a:buAutoNum type="arabicPeriod"/>
            </a:pPr>
            <a:r>
              <a:rPr lang="ar-DZ" dirty="0">
                <a:latin typeface="Times New Roman" panose="02020603050405020304" pitchFamily="18" charset="0"/>
                <a:ea typeface="Times New Roman" panose="02020603050405020304" pitchFamily="18" charset="0"/>
                <a:cs typeface="Traditional Arabic" panose="02020603050405020304" pitchFamily="18" charset="-78"/>
              </a:rPr>
              <a:t>معدل سرعة الاحداث في بعض الحروب.</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Low" rtl="1">
              <a:spcAft>
                <a:spcPts val="0"/>
              </a:spcAft>
              <a:buFont typeface="+mj-lt"/>
              <a:buAutoNum type="arabicPeriod"/>
            </a:pPr>
            <a:r>
              <a:rPr lang="ar-DZ" dirty="0">
                <a:latin typeface="Times New Roman" panose="02020603050405020304" pitchFamily="18" charset="0"/>
                <a:ea typeface="Times New Roman" panose="02020603050405020304" pitchFamily="18" charset="0"/>
                <a:cs typeface="Traditional Arabic" panose="02020603050405020304" pitchFamily="18" charset="-78"/>
              </a:rPr>
              <a:t>اضطلاع اللجنة الدولية للصليب الاحمر بأغلب وظائف الدولة الحامية.</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endParaRPr lang="en-US" dirty="0"/>
          </a:p>
        </p:txBody>
      </p:sp>
    </p:spTree>
    <p:extLst>
      <p:ext uri="{BB962C8B-B14F-4D97-AF65-F5344CB8AC3E}">
        <p14:creationId xmlns:p14="http://schemas.microsoft.com/office/powerpoint/2010/main" val="31462471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normAutofit/>
          </a:bodyPr>
          <a:lstStyle/>
          <a:p>
            <a:pPr algn="just" rtl="1"/>
            <a:r>
              <a:rPr lang="ar-DZ" sz="4000" dirty="0">
                <a:ea typeface="Times New Roman" panose="02020603050405020304" pitchFamily="18" charset="0"/>
                <a:cs typeface="Traditional Arabic" panose="02020603050405020304" pitchFamily="18" charset="-78"/>
              </a:rPr>
              <a:t>ومن أجل احياء دور الدولة الحامية، طرح المشاركون في الاجتماعات الاقليمية للخبراء حول تحسين الامتثال الى القانون الدولي الانساني عدد من الاقتراحات وعلى النحو الآتي</a:t>
            </a:r>
            <a:endParaRPr lang="en-US" sz="4000" dirty="0"/>
          </a:p>
        </p:txBody>
      </p:sp>
    </p:spTree>
    <p:extLst>
      <p:ext uri="{BB962C8B-B14F-4D97-AF65-F5344CB8AC3E}">
        <p14:creationId xmlns:p14="http://schemas.microsoft.com/office/powerpoint/2010/main" val="25053508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342900" lvl="0" indent="-342900" algn="justLow" rtl="1">
              <a:spcAft>
                <a:spcPts val="0"/>
              </a:spcAft>
              <a:buFont typeface="+mj-lt"/>
              <a:buAutoNum type="arabicPeriod"/>
            </a:pPr>
            <a:r>
              <a:rPr lang="ar-DZ" dirty="0">
                <a:latin typeface="Times New Roman" panose="02020603050405020304" pitchFamily="18" charset="0"/>
                <a:ea typeface="Times New Roman" panose="02020603050405020304" pitchFamily="18" charset="0"/>
                <a:cs typeface="Traditional Arabic" panose="02020603050405020304" pitchFamily="18" charset="-78"/>
              </a:rPr>
              <a:t>تحسين المعرفة بإمكانية الاستعانة بالدولة الحامية.</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Low" rtl="1">
              <a:spcAft>
                <a:spcPts val="0"/>
              </a:spcAft>
              <a:buFont typeface="+mj-lt"/>
              <a:buAutoNum type="arabicPeriod"/>
            </a:pPr>
            <a:r>
              <a:rPr lang="ar-DZ" dirty="0">
                <a:latin typeface="Times New Roman" panose="02020603050405020304" pitchFamily="18" charset="0"/>
                <a:ea typeface="Times New Roman" panose="02020603050405020304" pitchFamily="18" charset="0"/>
                <a:cs typeface="Traditional Arabic" panose="02020603050405020304" pitchFamily="18" charset="-78"/>
              </a:rPr>
              <a:t>اعداد قائمة من الدول المحايدة الراغبة بالاضطلاع بدور الدولة الحامية والقادرة على القيام بهذه الصفة.</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Low" rtl="1">
              <a:spcAft>
                <a:spcPts val="0"/>
              </a:spcAft>
              <a:buFont typeface="+mj-lt"/>
              <a:buAutoNum type="arabicPeriod"/>
            </a:pPr>
            <a:r>
              <a:rPr lang="ar-DZ" dirty="0">
                <a:latin typeface="Times New Roman" panose="02020603050405020304" pitchFamily="18" charset="0"/>
                <a:ea typeface="Times New Roman" panose="02020603050405020304" pitchFamily="18" charset="0"/>
                <a:cs typeface="Traditional Arabic" panose="02020603050405020304" pitchFamily="18" charset="-78"/>
              </a:rPr>
              <a:t>اقتراح تعيين دولة حامية منفردة مشتركة لجميع أطراف النزاع.</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Low" rtl="1">
              <a:spcAft>
                <a:spcPts val="0"/>
              </a:spcAft>
              <a:buFont typeface="+mj-lt"/>
              <a:buAutoNum type="arabicPeriod"/>
            </a:pPr>
            <a:r>
              <a:rPr lang="ar-DZ" dirty="0">
                <a:latin typeface="Times New Roman" panose="02020603050405020304" pitchFamily="18" charset="0"/>
                <a:ea typeface="Times New Roman" panose="02020603050405020304" pitchFamily="18" charset="0"/>
                <a:cs typeface="Traditional Arabic" panose="02020603050405020304" pitchFamily="18" charset="-78"/>
              </a:rPr>
              <a:t>تكليف الدولة الحامية بوظيفة احالة المخالفات الجسمية المزعومة وغيرها من الانتهاكات الخطيرة الى اللجنة الدولية الانسانية لتقصي الحقائق والتخلص من شروط الاجماع والمبادرة من جانب أطراف </a:t>
            </a:r>
            <a:r>
              <a:rPr lang="ar-DZ">
                <a:latin typeface="Times New Roman" panose="02020603050405020304" pitchFamily="18" charset="0"/>
                <a:ea typeface="Times New Roman" panose="02020603050405020304" pitchFamily="18" charset="0"/>
                <a:cs typeface="Traditional Arabic" panose="02020603050405020304" pitchFamily="18" charset="-78"/>
              </a:rPr>
              <a:t>النزاع</a:t>
            </a:r>
            <a:r>
              <a:rPr lang="ar-DZ" smtClean="0">
                <a:latin typeface="Times New Roman" panose="02020603050405020304" pitchFamily="18" charset="0"/>
                <a:ea typeface="Times New Roman" panose="02020603050405020304" pitchFamily="18" charset="0"/>
                <a:cs typeface="Traditional Arabic" panose="02020603050405020304" pitchFamily="18" charset="-78"/>
              </a:rPr>
              <a:t>.</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4142508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1">
              <a:spcAft>
                <a:spcPts val="0"/>
              </a:spcAft>
            </a:pPr>
            <a:r>
              <a:rPr lang="ar-DZ" b="1" dirty="0">
                <a:latin typeface="Times New Roman" panose="02020603050405020304" pitchFamily="18" charset="0"/>
                <a:ea typeface="Times New Roman" panose="02020603050405020304" pitchFamily="18" charset="0"/>
                <a:cs typeface="Traditional Arabic" panose="02020603050405020304" pitchFamily="18" charset="-78"/>
              </a:rPr>
              <a:t>المبحث الثالث</a:t>
            </a:r>
            <a:r>
              <a:rPr lang="en-US" sz="3600" dirty="0">
                <a:latin typeface="Times New Roman" panose="02020603050405020304" pitchFamily="18" charset="0"/>
                <a:ea typeface="Times New Roman" panose="02020603050405020304" pitchFamily="18" charset="0"/>
                <a:cs typeface="Simplified Arabic" panose="02020603050405020304" pitchFamily="18" charset="-78"/>
              </a:rPr>
              <a:t/>
            </a:r>
            <a:br>
              <a:rPr lang="en-US" sz="3600" dirty="0">
                <a:latin typeface="Times New Roman" panose="02020603050405020304" pitchFamily="18" charset="0"/>
                <a:ea typeface="Times New Roman" panose="02020603050405020304" pitchFamily="18" charset="0"/>
                <a:cs typeface="Simplified Arabic" panose="02020603050405020304" pitchFamily="18" charset="-78"/>
              </a:rPr>
            </a:br>
            <a:r>
              <a:rPr lang="ar-SA" b="1" dirty="0">
                <a:latin typeface="Times New Roman" panose="02020603050405020304" pitchFamily="18" charset="0"/>
                <a:ea typeface="Times New Roman" panose="02020603050405020304" pitchFamily="18" charset="0"/>
                <a:cs typeface="Traditional Arabic" panose="02020603050405020304" pitchFamily="18" charset="-78"/>
              </a:rPr>
              <a:t>اللجنة الدولية لتقصي </a:t>
            </a:r>
            <a:r>
              <a:rPr lang="ar-SA" b="1" dirty="0" smtClean="0">
                <a:latin typeface="Times New Roman" panose="02020603050405020304" pitchFamily="18" charset="0"/>
                <a:ea typeface="Times New Roman" panose="02020603050405020304" pitchFamily="18" charset="0"/>
                <a:cs typeface="Traditional Arabic" panose="02020603050405020304" pitchFamily="18" charset="-78"/>
              </a:rPr>
              <a:t>الحقائق</a:t>
            </a:r>
            <a:endParaRPr lang="en-US" dirty="0"/>
          </a:p>
        </p:txBody>
      </p:sp>
      <p:sp>
        <p:nvSpPr>
          <p:cNvPr id="3" name="عنصر نائب للمحتوى 2"/>
          <p:cNvSpPr>
            <a:spLocks noGrp="1"/>
          </p:cNvSpPr>
          <p:nvPr>
            <p:ph idx="1"/>
          </p:nvPr>
        </p:nvSpPr>
        <p:spPr/>
        <p:txBody>
          <a:bodyPr>
            <a:noAutofit/>
          </a:bodyPr>
          <a:lstStyle/>
          <a:p>
            <a:pPr indent="457200" algn="just" rtl="1">
              <a:spcAft>
                <a:spcPts val="0"/>
              </a:spcAft>
            </a:pPr>
            <a:r>
              <a:rPr lang="ar-DZ" sz="3200" dirty="0">
                <a:latin typeface="Times New Roman" panose="02020603050405020304" pitchFamily="18" charset="0"/>
                <a:ea typeface="Times New Roman" panose="02020603050405020304" pitchFamily="18" charset="0"/>
                <a:cs typeface="Traditional Arabic" panose="02020603050405020304" pitchFamily="18" charset="-78"/>
              </a:rPr>
              <a:t>إ</a:t>
            </a:r>
            <a:r>
              <a:rPr lang="ar-SA" sz="3200" dirty="0">
                <a:latin typeface="Times New Roman" panose="02020603050405020304" pitchFamily="18" charset="0"/>
                <a:ea typeface="Times New Roman" panose="02020603050405020304" pitchFamily="18" charset="0"/>
                <a:cs typeface="Traditional Arabic" panose="02020603050405020304" pitchFamily="18" charset="-78"/>
              </a:rPr>
              <a:t>ن اتفاقيات جنيف الربع نصت في المواد 52و53و132و149 بالترتيب على إجراءات التحقيق فقالت بأنه </a:t>
            </a:r>
            <a:r>
              <a:rPr lang="ar-SA" sz="3200" b="1" dirty="0">
                <a:latin typeface="Times New Roman" panose="02020603050405020304" pitchFamily="18" charset="0"/>
                <a:ea typeface="Times New Roman" panose="02020603050405020304" pitchFamily="18" charset="0"/>
                <a:cs typeface="Traditional Arabic" panose="02020603050405020304" pitchFamily="18" charset="-78"/>
              </a:rPr>
              <a:t>«يجري بناء على طلب أي طرف في النزاع، بطريقة تتقرر فيما بين الأطراف المعنية تحقيق بصدد أي ادعاء بانتهاك هذه الاتفاقية، وفي حالة عدم الاتفاق على إجراءات التحقيق، يتفق الأطراف على اختيار حكم يقرر الإجراءات التي تتبع.».</a:t>
            </a:r>
            <a:r>
              <a:rPr lang="ar-SA" sz="3200" dirty="0">
                <a:latin typeface="Times New Roman" panose="02020603050405020304" pitchFamily="18" charset="0"/>
                <a:ea typeface="Times New Roman" panose="02020603050405020304" pitchFamily="18" charset="0"/>
                <a:cs typeface="Traditional Arabic" panose="02020603050405020304" pitchFamily="18" charset="-78"/>
              </a:rPr>
              <a:t> </a:t>
            </a:r>
            <a:endParaRPr lang="en-US" sz="3200" dirty="0">
              <a:latin typeface="Times New Roman" panose="02020603050405020304" pitchFamily="18" charset="0"/>
              <a:ea typeface="Times New Roman" panose="02020603050405020304" pitchFamily="18" charset="0"/>
              <a:cs typeface="Simplified Arabic" panose="02020603050405020304" pitchFamily="18" charset="-78"/>
            </a:endParaRPr>
          </a:p>
          <a:p>
            <a:endParaRPr lang="en-US" sz="3200" dirty="0"/>
          </a:p>
        </p:txBody>
      </p:sp>
    </p:spTree>
    <p:extLst>
      <p:ext uri="{BB962C8B-B14F-4D97-AF65-F5344CB8AC3E}">
        <p14:creationId xmlns:p14="http://schemas.microsoft.com/office/powerpoint/2010/main" val="31558014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أوجه القصور</a:t>
            </a:r>
            <a:endParaRPr lang="en-US" dirty="0"/>
          </a:p>
        </p:txBody>
      </p:sp>
      <p:sp>
        <p:nvSpPr>
          <p:cNvPr id="3" name="عنصر نائب للمحتوى 2"/>
          <p:cNvSpPr>
            <a:spLocks noGrp="1"/>
          </p:cNvSpPr>
          <p:nvPr>
            <p:ph idx="1"/>
          </p:nvPr>
        </p:nvSpPr>
        <p:spPr/>
        <p:txBody>
          <a:bodyPr>
            <a:noAutofit/>
          </a:bodyPr>
          <a:lstStyle/>
          <a:p>
            <a:pPr algn="just" rtl="1">
              <a:spcAft>
                <a:spcPts val="0"/>
              </a:spcAft>
            </a:pPr>
            <a:r>
              <a:rPr lang="ar-SA" sz="3100" dirty="0">
                <a:ea typeface="Times New Roman" panose="02020603050405020304" pitchFamily="18" charset="0"/>
                <a:cs typeface="Traditional Arabic" panose="02020603050405020304" pitchFamily="18" charset="-78"/>
              </a:rPr>
              <a:t>كما نرى إن عملية التحقيق بكاملها تخضع لموافقة الأطراف المتحاربة، وهذا السبب شكل أحد أهم الأسباب التي يرجع إليها عدم تحقيق هذا الإجراء أي نجاح يذكر</a:t>
            </a:r>
            <a:r>
              <a:rPr lang="ar-SA" sz="3100" b="1" dirty="0" smtClean="0">
                <a:ea typeface="Times New Roman" panose="02020603050405020304" pitchFamily="18" charset="0"/>
                <a:cs typeface="Traditional Arabic" panose="02020603050405020304" pitchFamily="18" charset="-78"/>
              </a:rPr>
              <a:t>،</a:t>
            </a:r>
          </a:p>
          <a:p>
            <a:pPr algn="just" rtl="1">
              <a:spcAft>
                <a:spcPts val="0"/>
              </a:spcAft>
            </a:pPr>
            <a:r>
              <a:rPr lang="ar-SA" sz="3100" dirty="0" smtClean="0">
                <a:ea typeface="Times New Roman" panose="02020603050405020304" pitchFamily="18" charset="0"/>
                <a:cs typeface="Traditional Arabic" panose="02020603050405020304" pitchFamily="18" charset="-78"/>
              </a:rPr>
              <a:t>إضافة </a:t>
            </a:r>
            <a:r>
              <a:rPr lang="ar-SA" sz="3100" dirty="0">
                <a:ea typeface="Times New Roman" panose="02020603050405020304" pitchFamily="18" charset="0"/>
                <a:cs typeface="Traditional Arabic" panose="02020603050405020304" pitchFamily="18" charset="-78"/>
              </a:rPr>
              <a:t>إلى أن واقع النزاع المسلح لا يلائم إمكانية إجراء تحقيق بطلب من الخصم، ولهذا لم يكن لهذه الطريق من طرق فض النزاعات من أثر ملموس رغم كثرة النزاعات المسلحة وما أفرزته من </a:t>
            </a:r>
            <a:r>
              <a:rPr lang="ar-SA" sz="3100" dirty="0" smtClean="0">
                <a:ea typeface="Times New Roman" panose="02020603050405020304" pitchFamily="18" charset="0"/>
                <a:cs typeface="Traditional Arabic" panose="02020603050405020304" pitchFamily="18" charset="-78"/>
              </a:rPr>
              <a:t>انتهاكات.</a:t>
            </a:r>
            <a:endParaRPr lang="en-US" sz="3100" b="1" dirty="0">
              <a:latin typeface="Times New Roman" panose="02020603050405020304" pitchFamily="18" charset="0"/>
              <a:ea typeface="Times New Roman" panose="02020603050405020304" pitchFamily="18" charset="0"/>
              <a:cs typeface="Simplified Arabic" panose="02020603050405020304" pitchFamily="18" charset="-78"/>
            </a:endParaRPr>
          </a:p>
          <a:p>
            <a:endParaRPr lang="en-US" sz="3100" dirty="0"/>
          </a:p>
        </p:txBody>
      </p:sp>
    </p:spTree>
    <p:extLst>
      <p:ext uri="{BB962C8B-B14F-4D97-AF65-F5344CB8AC3E}">
        <p14:creationId xmlns:p14="http://schemas.microsoft.com/office/powerpoint/2010/main" val="27598948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1">
              <a:spcAft>
                <a:spcPts val="0"/>
              </a:spcAft>
            </a:pPr>
            <a:r>
              <a:rPr lang="ar-SA" dirty="0">
                <a:ea typeface="Times New Roman" panose="02020603050405020304" pitchFamily="18" charset="0"/>
                <a:cs typeface="Traditional Arabic" panose="02020603050405020304" pitchFamily="18" charset="-78"/>
              </a:rPr>
              <a:t>ويضاف إلى هذا القصور تحفظ اللجنة الدولية للصليب الأحمر بخصوص لعب دور المحقق في انتهاكات القانون الدولي الإنساني وهذا لما قد ترتبه سلبا نتائج التحقيق على علاقات اللجنة بالدولة الحاجزة</a:t>
            </a:r>
            <a:r>
              <a:rPr lang="ar-SA" b="1" dirty="0" smtClean="0">
                <a:ea typeface="Times New Roman" panose="02020603050405020304" pitchFamily="18" charset="0"/>
                <a:cs typeface="Traditional Arabic" panose="02020603050405020304" pitchFamily="18" charset="-78"/>
              </a:rPr>
              <a:t>،</a:t>
            </a:r>
          </a:p>
          <a:p>
            <a:pPr marL="0" indent="0" algn="just" rtl="1">
              <a:spcAft>
                <a:spcPts val="0"/>
              </a:spcAft>
              <a:buNone/>
            </a:pPr>
            <a:r>
              <a:rPr lang="ar-SA" b="1" dirty="0" smtClean="0">
                <a:ea typeface="Times New Roman" panose="02020603050405020304" pitchFamily="18" charset="0"/>
                <a:cs typeface="Traditional Arabic" panose="02020603050405020304" pitchFamily="18" charset="-78"/>
              </a:rPr>
              <a:t> </a:t>
            </a:r>
            <a:r>
              <a:rPr lang="ar-SA" dirty="0">
                <a:ea typeface="Times New Roman" panose="02020603050405020304" pitchFamily="18" charset="0"/>
                <a:cs typeface="Traditional Arabic" panose="02020603050405020304" pitchFamily="18" charset="-78"/>
              </a:rPr>
              <a:t>وحرصاً على تلافي نقائص الطريقة أعلاه في اتفاقيات جنيف، خاصة بعد تجارب واقع العلاقات بين أطراف النزاع، حاول المؤتمر الدبلوماسي 74/1977 بعث جهاز تحقيق بموجب نص قانوني، تم له إقرار المادة 90 من البروتوكول التي تحدثت عن اللجنة الدولية لتقصي الحقائق، فحددت طبيعتها ووظائفها وسير عملها على النحو التالي الذي سيكون شرحه </a:t>
            </a:r>
            <a:r>
              <a:rPr lang="ar-SA" dirty="0" smtClean="0">
                <a:ea typeface="Times New Roman" panose="02020603050405020304" pitchFamily="18" charset="0"/>
                <a:cs typeface="Traditional Arabic" panose="02020603050405020304" pitchFamily="18" charset="-78"/>
              </a:rPr>
              <a:t>فيما يلي: </a:t>
            </a:r>
            <a:endParaRPr lang="en-US" sz="1200" b="1" dirty="0">
              <a:latin typeface="Times New Roman" panose="02020603050405020304" pitchFamily="18" charset="0"/>
              <a:ea typeface="Times New Roman" panose="02020603050405020304" pitchFamily="18" charset="0"/>
              <a:cs typeface="Simplified Arabic" panose="02020603050405020304" pitchFamily="18" charset="-78"/>
            </a:endParaRPr>
          </a:p>
          <a:p>
            <a:endParaRPr lang="en-US" dirty="0"/>
          </a:p>
        </p:txBody>
      </p:sp>
    </p:spTree>
    <p:extLst>
      <p:ext uri="{BB962C8B-B14F-4D97-AF65-F5344CB8AC3E}">
        <p14:creationId xmlns:p14="http://schemas.microsoft.com/office/powerpoint/2010/main" val="3288543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a:bodyPr>
          <a:lstStyle/>
          <a:p>
            <a:pPr marL="0" indent="0" algn="just" rtl="1">
              <a:buNone/>
            </a:pPr>
            <a:r>
              <a:rPr lang="ar-SA" sz="3000" dirty="0">
                <a:latin typeface="Arabic Typesetting" panose="03020402040406030203" pitchFamily="66" charset="-78"/>
                <a:cs typeface="Arabic Typesetting" panose="03020402040406030203" pitchFamily="66" charset="-78"/>
              </a:rPr>
              <a:t>وعلى الرغم من سمة الواقعية المتأصّلة في </a:t>
            </a:r>
            <a:r>
              <a:rPr lang="ar-SA" sz="3000" dirty="0" smtClean="0">
                <a:latin typeface="Arabic Typesetting" panose="03020402040406030203" pitchFamily="66" charset="-78"/>
                <a:cs typeface="Arabic Typesetting" panose="03020402040406030203" pitchFamily="66" charset="-78"/>
              </a:rPr>
              <a:t>القانون الدولي الإنساني والقانون الدولي لحقوق الإنسان، </a:t>
            </a:r>
            <a:r>
              <a:rPr lang="ar-SA" sz="3000" dirty="0">
                <a:latin typeface="Arabic Typesetting" panose="03020402040406030203" pitchFamily="66" charset="-78"/>
                <a:cs typeface="Arabic Typesetting" panose="03020402040406030203" pitchFamily="66" charset="-78"/>
              </a:rPr>
              <a:t>فكثيرًا ما تُرد ثلاثة شواغل رئيسية تدور حول القانون الدولي الإنساني: </a:t>
            </a:r>
            <a:endParaRPr lang="en-US" sz="3000" dirty="0">
              <a:latin typeface="Arabic Typesetting" panose="03020402040406030203" pitchFamily="66" charset="-78"/>
              <a:cs typeface="Arabic Typesetting" panose="03020402040406030203" pitchFamily="66" charset="-78"/>
            </a:endParaRPr>
          </a:p>
          <a:p>
            <a:pPr lvl="0" algn="just" rtl="1"/>
            <a:r>
              <a:rPr lang="ar-SA" sz="3000" dirty="0">
                <a:latin typeface="Arabic Typesetting" panose="03020402040406030203" pitchFamily="66" charset="-78"/>
                <a:cs typeface="Arabic Typesetting" panose="03020402040406030203" pitchFamily="66" charset="-78"/>
              </a:rPr>
              <a:t>القانون ليس ملائمًا لطبيعة النزاعات المسلحة اليوم</a:t>
            </a:r>
            <a:r>
              <a:rPr lang="en-US" sz="3000" dirty="0">
                <a:latin typeface="Arabic Typesetting" panose="03020402040406030203" pitchFamily="66" charset="-78"/>
                <a:cs typeface="Arabic Typesetting" panose="03020402040406030203" pitchFamily="66" charset="-78"/>
              </a:rPr>
              <a:t>.</a:t>
            </a:r>
          </a:p>
          <a:p>
            <a:pPr lvl="0" algn="just" rtl="1"/>
            <a:r>
              <a:rPr lang="ar-SA" sz="3000" dirty="0">
                <a:latin typeface="Arabic Typesetting" panose="03020402040406030203" pitchFamily="66" charset="-78"/>
                <a:cs typeface="Arabic Typesetting" panose="03020402040406030203" pitchFamily="66" charset="-78"/>
              </a:rPr>
              <a:t>لا يمكن تطبيق القانون في سياق محاربة الإرهاب.</a:t>
            </a:r>
            <a:endParaRPr lang="en-US" sz="3000" dirty="0">
              <a:latin typeface="Arabic Typesetting" panose="03020402040406030203" pitchFamily="66" charset="-78"/>
              <a:cs typeface="Arabic Typesetting" panose="03020402040406030203" pitchFamily="66" charset="-78"/>
            </a:endParaRPr>
          </a:p>
          <a:p>
            <a:pPr lvl="0" algn="just" rtl="1"/>
            <a:r>
              <a:rPr lang="ar-SA" sz="3000" dirty="0">
                <a:latin typeface="Arabic Typesetting" panose="03020402040406030203" pitchFamily="66" charset="-78"/>
                <a:cs typeface="Arabic Typesetting" panose="03020402040406030203" pitchFamily="66" charset="-78"/>
              </a:rPr>
              <a:t>يفرض القانون التزامات متماثلة غير عادلة على أطراف في نزاعات غير متماثلة، يتزايد فيها انخراط أطراف مسلحة من غير الدول.</a:t>
            </a:r>
            <a:endParaRPr lang="en-US" sz="3000" dirty="0">
              <a:latin typeface="Arabic Typesetting" panose="03020402040406030203" pitchFamily="66" charset="-78"/>
              <a:cs typeface="Arabic Typesetting" panose="03020402040406030203" pitchFamily="66" charset="-78"/>
            </a:endParaRPr>
          </a:p>
          <a:p>
            <a:pPr algn="r" rtl="1"/>
            <a:endParaRPr lang="en-US" dirty="0"/>
          </a:p>
        </p:txBody>
      </p:sp>
    </p:spTree>
    <p:extLst>
      <p:ext uri="{BB962C8B-B14F-4D97-AF65-F5344CB8AC3E}">
        <p14:creationId xmlns:p14="http://schemas.microsoft.com/office/powerpoint/2010/main" val="42140145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1"/>
            <a:r>
              <a:rPr lang="ar-SA" b="1" dirty="0"/>
              <a:t>الفرع الأول</a:t>
            </a:r>
            <a:r>
              <a:rPr lang="en-US" dirty="0"/>
              <a:t/>
            </a:r>
            <a:br>
              <a:rPr lang="en-US" dirty="0"/>
            </a:br>
            <a:r>
              <a:rPr lang="ar-SA" b="1" dirty="0"/>
              <a:t>الطبيعة القانونية للجنة الدولية لتقصي </a:t>
            </a:r>
            <a:r>
              <a:rPr lang="ar-SA" b="1" dirty="0" smtClean="0"/>
              <a:t>الحقائق</a:t>
            </a:r>
            <a:endParaRPr lang="en-US" dirty="0"/>
          </a:p>
        </p:txBody>
      </p:sp>
      <p:sp>
        <p:nvSpPr>
          <p:cNvPr id="3" name="عنصر نائب للمحتوى 2"/>
          <p:cNvSpPr>
            <a:spLocks noGrp="1"/>
          </p:cNvSpPr>
          <p:nvPr>
            <p:ph idx="1"/>
          </p:nvPr>
        </p:nvSpPr>
        <p:spPr/>
        <p:txBody>
          <a:bodyPr/>
          <a:lstStyle/>
          <a:p>
            <a:pPr algn="just" rtl="1"/>
            <a:r>
              <a:rPr lang="ar-SA" dirty="0">
                <a:ea typeface="Times New Roman" panose="02020603050405020304" pitchFamily="18" charset="0"/>
                <a:cs typeface="Traditional Arabic" panose="02020603050405020304" pitchFamily="18" charset="-78"/>
              </a:rPr>
              <a:t>تعتبر اللجنة الدولية لتقصي الحقائق آلية جديدة للإشراف على تنفيذ القانون الدولي الإنساني في النزاعات المسلحة الدولية فقط، اعتمادها البروتوكول الإضافي الأول، </a:t>
            </a:r>
            <a:r>
              <a:rPr lang="ar-SA" dirty="0" smtClean="0">
                <a:ea typeface="Times New Roman" panose="02020603050405020304" pitchFamily="18" charset="0"/>
                <a:cs typeface="Traditional Arabic" panose="02020603050405020304" pitchFamily="18" charset="-78"/>
              </a:rPr>
              <a:t>(المادة 90) فلم </a:t>
            </a:r>
            <a:r>
              <a:rPr lang="ar-SA" dirty="0">
                <a:ea typeface="Times New Roman" panose="02020603050405020304" pitchFamily="18" charset="0"/>
                <a:cs typeface="Traditional Arabic" panose="02020603050405020304" pitchFamily="18" charset="-78"/>
              </a:rPr>
              <a:t>تكن اتفاقيات جنيف تنص سوى على مفهوم التحقيق الذي لم يطبق قط ميدانياً، ورغم هذا فإن إجراء تقصي الحقائق لم يحل محل إجراء التحقيق في اتفاقيات جنيف ولكنه يأتي مكملاً له</a:t>
            </a:r>
            <a:endParaRPr lang="en-US" dirty="0"/>
          </a:p>
        </p:txBody>
      </p:sp>
    </p:spTree>
    <p:extLst>
      <p:ext uri="{BB962C8B-B14F-4D97-AF65-F5344CB8AC3E}">
        <p14:creationId xmlns:p14="http://schemas.microsoft.com/office/powerpoint/2010/main" val="10914272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1"/>
            <a:r>
              <a:rPr lang="ar-SA" dirty="0">
                <a:ea typeface="Times New Roman" panose="02020603050405020304" pitchFamily="18" charset="0"/>
                <a:cs typeface="Traditional Arabic" panose="02020603050405020304" pitchFamily="18" charset="-78"/>
              </a:rPr>
              <a:t>ولكن السؤال المطروح، </a:t>
            </a:r>
            <a:r>
              <a:rPr lang="ar-SA" b="1" dirty="0">
                <a:ea typeface="Times New Roman" panose="02020603050405020304" pitchFamily="18" charset="0"/>
                <a:cs typeface="Traditional Arabic" panose="02020603050405020304" pitchFamily="18" charset="-78"/>
              </a:rPr>
              <a:t>ما المقصود بمصطلح تقصي الحقائق من الناحية القانونية؟ </a:t>
            </a:r>
            <a:r>
              <a:rPr lang="ar-SA" dirty="0">
                <a:ea typeface="Times New Roman" panose="02020603050405020304" pitchFamily="18" charset="0"/>
                <a:cs typeface="Traditional Arabic" panose="02020603050405020304" pitchFamily="18" charset="-78"/>
              </a:rPr>
              <a:t>يرى في هذا الشأن الدكتور: </a:t>
            </a:r>
            <a:r>
              <a:rPr lang="ar-SA" b="1" dirty="0">
                <a:ea typeface="Times New Roman" panose="02020603050405020304" pitchFamily="18" charset="0"/>
                <a:cs typeface="Traditional Arabic" panose="02020603050405020304" pitchFamily="18" charset="-78"/>
              </a:rPr>
              <a:t>عمر سعد الله</a:t>
            </a:r>
            <a:r>
              <a:rPr lang="ar-SA" dirty="0">
                <a:ea typeface="Times New Roman" panose="02020603050405020304" pitchFamily="18" charset="0"/>
                <a:cs typeface="Traditional Arabic" panose="02020603050405020304" pitchFamily="18" charset="-78"/>
              </a:rPr>
              <a:t>، بأنه عبارة عن اتخاذ قرار يقوم على الوقائع التي تقدمها الأطراف المتواجهة، وفي هذه الحالة لا تنتقل اللجنة إلى الأماكن لإجراء التحقيقات، وهي عموماً لا تطلب من هيئات أخرى إجراء التحقيقات لها، ولتقصي الحقائق صورة قانونية أخرى تتمثل في الإجراءات التي تقضي بتدخل هيئة استقصائيات تذهب إلى الأماكن المعنية لإجراء تحقيق على أساس ادعاءات أجهزة خارجية، ومن الأمثلة على تلك التحقيقات التي أجراها ممثلون خاصون للأمين العام للأمم المتحدة بشأن استخدام الغازات السامة في نزاع إيران والعراق</a:t>
            </a:r>
            <a:r>
              <a:rPr lang="ar-SA" b="1" dirty="0">
                <a:ea typeface="Times New Roman" panose="02020603050405020304" pitchFamily="18" charset="0"/>
                <a:cs typeface="Traditional Arabic" panose="02020603050405020304" pitchFamily="18" charset="-78"/>
              </a:rPr>
              <a:t>.</a:t>
            </a:r>
            <a:endParaRPr lang="en-US" dirty="0"/>
          </a:p>
        </p:txBody>
      </p:sp>
    </p:spTree>
    <p:extLst>
      <p:ext uri="{BB962C8B-B14F-4D97-AF65-F5344CB8AC3E}">
        <p14:creationId xmlns:p14="http://schemas.microsoft.com/office/powerpoint/2010/main" val="3163741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just" rtl="1"/>
            <a:r>
              <a:rPr lang="ar-SA" sz="3300" dirty="0">
                <a:ea typeface="Times New Roman" panose="02020603050405020304" pitchFamily="18" charset="0"/>
                <a:cs typeface="Traditional Arabic" panose="02020603050405020304" pitchFamily="18" charset="-78"/>
              </a:rPr>
              <a:t>فاللجنة الدولية لتقصي الحقائق هي </a:t>
            </a:r>
            <a:r>
              <a:rPr lang="ar-SA" sz="3300" b="1" dirty="0">
                <a:ea typeface="Times New Roman" panose="02020603050405020304" pitchFamily="18" charset="0"/>
                <a:cs typeface="Traditional Arabic" panose="02020603050405020304" pitchFamily="18" charset="-78"/>
              </a:rPr>
              <a:t>جهاز دائم محايد وغير سياسي وليس قضائي</a:t>
            </a:r>
            <a:r>
              <a:rPr lang="ar-SA" sz="3300" dirty="0">
                <a:ea typeface="Times New Roman" panose="02020603050405020304" pitchFamily="18" charset="0"/>
                <a:cs typeface="Traditional Arabic" panose="02020603050405020304" pitchFamily="18" charset="-78"/>
              </a:rPr>
              <a:t>، وهي مفتوحة أمام الدولة فحسب، تتولى التحقيق في الوقائع المتعلقة بأي </a:t>
            </a:r>
            <a:r>
              <a:rPr lang="ar-SA" sz="3300" dirty="0" err="1">
                <a:ea typeface="Times New Roman" panose="02020603050405020304" pitchFamily="18" charset="0"/>
                <a:cs typeface="Traditional Arabic" panose="02020603050405020304" pitchFamily="18" charset="-78"/>
              </a:rPr>
              <a:t>إدعاء</a:t>
            </a:r>
            <a:r>
              <a:rPr lang="ar-SA" sz="3300" dirty="0">
                <a:ea typeface="Times New Roman" panose="02020603050405020304" pitchFamily="18" charset="0"/>
                <a:cs typeface="Traditional Arabic" panose="02020603050405020304" pitchFamily="18" charset="-78"/>
              </a:rPr>
              <a:t> يتصل بانتهاك جسيم على المعني الوارد في الاتفاقيات الأربعة والبروتوكول الإضافي الأول، والعمل على إعادة احترام هذه المواثيق من خلال مساعيها الحميدة</a:t>
            </a:r>
            <a:endParaRPr lang="en-US" sz="3300" dirty="0"/>
          </a:p>
        </p:txBody>
      </p:sp>
    </p:spTree>
    <p:extLst>
      <p:ext uri="{BB962C8B-B14F-4D97-AF65-F5344CB8AC3E}">
        <p14:creationId xmlns:p14="http://schemas.microsoft.com/office/powerpoint/2010/main" val="18585297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just" rtl="1"/>
            <a:r>
              <a:rPr lang="ar-SA" sz="3000" dirty="0">
                <a:ea typeface="Times New Roman" panose="02020603050405020304" pitchFamily="18" charset="0"/>
                <a:cs typeface="Traditional Arabic" panose="02020603050405020304" pitchFamily="18" charset="-78"/>
              </a:rPr>
              <a:t>تتركز على وجود خمسة عشر (15) عضواً موزعين توزيعاً جغرافيا عادلاً، ومتمتعين بدرجة عالية من الخلق الحميد، ومشهود لهم بالحيدة والنزاهة، وقادرين على البت في الأفعال التي تشكل انتهاكات جسيمة لاتفاقيات جنيف والبروتوكول الإضافي الأول لتلك الاتفاقيات ولذلك فإن أعضائها هم من بين القانونيين الدوليين المؤهلين في المجالات العلمية والطبية </a:t>
            </a:r>
            <a:r>
              <a:rPr lang="ar-SA" sz="3000" dirty="0" smtClean="0">
                <a:ea typeface="Times New Roman" panose="02020603050405020304" pitchFamily="18" charset="0"/>
                <a:cs typeface="Traditional Arabic" panose="02020603050405020304" pitchFamily="18" charset="-78"/>
              </a:rPr>
              <a:t>والعسكرية.</a:t>
            </a:r>
          </a:p>
          <a:p>
            <a:pPr algn="just" rtl="1"/>
            <a:endParaRPr lang="en-US" sz="3000" dirty="0"/>
          </a:p>
        </p:txBody>
      </p:sp>
    </p:spTree>
    <p:extLst>
      <p:ext uri="{BB962C8B-B14F-4D97-AF65-F5344CB8AC3E}">
        <p14:creationId xmlns:p14="http://schemas.microsoft.com/office/powerpoint/2010/main" val="30242827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lnSpcReduction="10000"/>
          </a:bodyPr>
          <a:lstStyle/>
          <a:p>
            <a:pPr algn="just" rtl="1">
              <a:spcAft>
                <a:spcPts val="0"/>
              </a:spcAft>
            </a:pPr>
            <a:r>
              <a:rPr lang="ar-SA" dirty="0">
                <a:ea typeface="Times New Roman" panose="02020603050405020304" pitchFamily="18" charset="0"/>
                <a:cs typeface="Traditional Arabic" panose="02020603050405020304" pitchFamily="18" charset="-78"/>
              </a:rPr>
              <a:t>وينتخب هؤلاء الأعضاء لفترة خمس سنوات</a:t>
            </a:r>
            <a:r>
              <a:rPr lang="ar-SA" b="1" dirty="0">
                <a:ea typeface="Times New Roman" panose="02020603050405020304" pitchFamily="18" charset="0"/>
                <a:cs typeface="Traditional Arabic" panose="02020603050405020304" pitchFamily="18" charset="-78"/>
              </a:rPr>
              <a:t> </a:t>
            </a:r>
            <a:r>
              <a:rPr lang="ar-SA" dirty="0">
                <a:ea typeface="Times New Roman" panose="02020603050405020304" pitchFamily="18" charset="0"/>
                <a:cs typeface="Traditional Arabic" panose="02020603050405020304" pitchFamily="18" charset="-78"/>
              </a:rPr>
              <a:t>عن طريق الاقتراع السري، ولقد وقع تشكيل اللجنة على عاتق أمانة إيداع البروتوكول الإضافي الأول وهو </a:t>
            </a:r>
            <a:r>
              <a:rPr lang="ar-SA" b="1" dirty="0">
                <a:ea typeface="Times New Roman" panose="02020603050405020304" pitchFamily="18" charset="0"/>
                <a:cs typeface="Traditional Arabic" panose="02020603050405020304" pitchFamily="18" charset="-78"/>
              </a:rPr>
              <a:t>" مجلس الاتحاد السويسري "</a:t>
            </a:r>
            <a:r>
              <a:rPr lang="ar-SA" dirty="0">
                <a:ea typeface="Times New Roman" panose="02020603050405020304" pitchFamily="18" charset="0"/>
                <a:cs typeface="Traditional Arabic" panose="02020603050405020304" pitchFamily="18" charset="-78"/>
              </a:rPr>
              <a:t> حسب المادة 93 من البروتوكول الإضافي الأول، </a:t>
            </a:r>
            <a:endParaRPr lang="ar-SA" dirty="0" smtClean="0">
              <a:ea typeface="Times New Roman" panose="02020603050405020304" pitchFamily="18" charset="0"/>
              <a:cs typeface="Traditional Arabic" panose="02020603050405020304" pitchFamily="18" charset="-78"/>
            </a:endParaRPr>
          </a:p>
          <a:p>
            <a:pPr algn="just" rtl="1">
              <a:spcAft>
                <a:spcPts val="0"/>
              </a:spcAft>
            </a:pPr>
            <a:r>
              <a:rPr lang="ar-SA" dirty="0" smtClean="0">
                <a:ea typeface="Times New Roman" panose="02020603050405020304" pitchFamily="18" charset="0"/>
                <a:cs typeface="Traditional Arabic" panose="02020603050405020304" pitchFamily="18" charset="-78"/>
              </a:rPr>
              <a:t>حيث </a:t>
            </a:r>
            <a:r>
              <a:rPr lang="ar-SA" dirty="0">
                <a:ea typeface="Times New Roman" panose="02020603050405020304" pitchFamily="18" charset="0"/>
                <a:cs typeface="Traditional Arabic" panose="02020603050405020304" pitchFamily="18" charset="-78"/>
              </a:rPr>
              <a:t>تولى بنفسه الدعوة لعقد اجتماع ممثلي الأطراف السامية المتعاقدة التي قبلت اختصاص تلك اللجنة، </a:t>
            </a:r>
            <a:endParaRPr lang="ar-SA" dirty="0" smtClean="0">
              <a:ea typeface="Times New Roman" panose="02020603050405020304" pitchFamily="18" charset="0"/>
              <a:cs typeface="Traditional Arabic" panose="02020603050405020304" pitchFamily="18" charset="-78"/>
            </a:endParaRPr>
          </a:p>
          <a:p>
            <a:pPr algn="just" rtl="1">
              <a:spcAft>
                <a:spcPts val="0"/>
              </a:spcAft>
            </a:pPr>
            <a:r>
              <a:rPr lang="ar-SA" dirty="0" smtClean="0">
                <a:ea typeface="Times New Roman" panose="02020603050405020304" pitchFamily="18" charset="0"/>
                <a:cs typeface="Traditional Arabic" panose="02020603050405020304" pitchFamily="18" charset="-78"/>
              </a:rPr>
              <a:t>وهناك </a:t>
            </a:r>
            <a:r>
              <a:rPr lang="ar-SA" dirty="0">
                <a:ea typeface="Times New Roman" panose="02020603050405020304" pitchFamily="18" charset="0"/>
                <a:cs typeface="Traditional Arabic" panose="02020603050405020304" pitchFamily="18" charset="-78"/>
              </a:rPr>
              <a:t>تم انتخاب كامل أعضاء اللجنة التي تعقد كافة الاجتماعات الضرورية لأداء تفويضها وذلك في مقرها الكائن بالعاصمة السويسرية (برن</a:t>
            </a:r>
            <a:r>
              <a:rPr lang="ar-SA" dirty="0" smtClean="0">
                <a:ea typeface="Times New Roman" panose="02020603050405020304" pitchFamily="18" charset="0"/>
                <a:cs typeface="Traditional Arabic" panose="02020603050405020304" pitchFamily="18" charset="-78"/>
              </a:rPr>
              <a:t>)،</a:t>
            </a:r>
          </a:p>
          <a:p>
            <a:pPr algn="just" rtl="1">
              <a:spcAft>
                <a:spcPts val="0"/>
              </a:spcAft>
            </a:pPr>
            <a:r>
              <a:rPr lang="ar-SA" dirty="0" smtClean="0">
                <a:ea typeface="Times New Roman" panose="02020603050405020304" pitchFamily="18" charset="0"/>
                <a:cs typeface="Traditional Arabic" panose="02020603050405020304" pitchFamily="18" charset="-78"/>
              </a:rPr>
              <a:t> </a:t>
            </a:r>
            <a:r>
              <a:rPr lang="ar-SA" dirty="0">
                <a:ea typeface="Times New Roman" panose="02020603050405020304" pitchFamily="18" charset="0"/>
                <a:cs typeface="Traditional Arabic" panose="02020603050405020304" pitchFamily="18" charset="-78"/>
              </a:rPr>
              <a:t>على أن تجتمع مرة في السنة على الأقل وذلك بتوفر النصاب القانوني بحضور ثمانية أعضاء من اللجنة وتكون هذه الاجتماعات أو الجلسات سرية وكذلك </a:t>
            </a:r>
            <a:r>
              <a:rPr lang="ar-SA" dirty="0" smtClean="0">
                <a:ea typeface="Times New Roman" panose="02020603050405020304" pitchFamily="18" charset="0"/>
                <a:cs typeface="Traditional Arabic" panose="02020603050405020304" pitchFamily="18" charset="-78"/>
              </a:rPr>
              <a:t>المداولات</a:t>
            </a:r>
            <a:endParaRPr lang="en-US" dirty="0"/>
          </a:p>
        </p:txBody>
      </p:sp>
    </p:spTree>
    <p:extLst>
      <p:ext uri="{BB962C8B-B14F-4D97-AF65-F5344CB8AC3E}">
        <p14:creationId xmlns:p14="http://schemas.microsoft.com/office/powerpoint/2010/main" val="5491380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1"/>
            <a:r>
              <a:rPr lang="ar-SA" b="1" dirty="0"/>
              <a:t>الفرع الأول</a:t>
            </a:r>
            <a:r>
              <a:rPr lang="en-US" dirty="0"/>
              <a:t/>
            </a:r>
            <a:br>
              <a:rPr lang="en-US" dirty="0"/>
            </a:br>
            <a:r>
              <a:rPr lang="ar-SA" b="1" dirty="0"/>
              <a:t>اختصاص اللجنة الدولية لتقصي </a:t>
            </a:r>
            <a:r>
              <a:rPr lang="ar-SA" b="1" dirty="0" smtClean="0"/>
              <a:t>الحقائق</a:t>
            </a:r>
            <a:endParaRPr lang="en-US" dirty="0"/>
          </a:p>
        </p:txBody>
      </p:sp>
      <p:sp>
        <p:nvSpPr>
          <p:cNvPr id="3" name="عنصر نائب للمحتوى 2"/>
          <p:cNvSpPr>
            <a:spLocks noGrp="1"/>
          </p:cNvSpPr>
          <p:nvPr>
            <p:ph idx="1"/>
          </p:nvPr>
        </p:nvSpPr>
        <p:spPr/>
        <p:txBody>
          <a:bodyPr>
            <a:normAutofit fontScale="92500"/>
          </a:bodyPr>
          <a:lstStyle/>
          <a:p>
            <a:pPr algn="just" rtl="1"/>
            <a:r>
              <a:rPr lang="ar-SA" sz="3000" dirty="0">
                <a:ea typeface="Times New Roman" panose="02020603050405020304" pitchFamily="18" charset="0"/>
                <a:cs typeface="Traditional Arabic" panose="02020603050405020304" pitchFamily="18" charset="-78"/>
              </a:rPr>
              <a:t>تتبعه هذه اللجنة في أن عليها التحقيق في أي زعم بوقوع مخالفة جسيمة أو غير ذلك من الانتهاكات الخطيرة للاتفاقية أو البروتوكول الإضافي الأول، بموافقة أو بدون موافقة الطرف الموجه إليه الاتهام، </a:t>
            </a:r>
            <a:endParaRPr lang="ar-SA" sz="3000" dirty="0" smtClean="0">
              <a:ea typeface="Times New Roman" panose="02020603050405020304" pitchFamily="18" charset="0"/>
              <a:cs typeface="Traditional Arabic" panose="02020603050405020304" pitchFamily="18" charset="-78"/>
            </a:endParaRPr>
          </a:p>
          <a:p>
            <a:pPr algn="just" rtl="1"/>
            <a:r>
              <a:rPr lang="ar-SA" sz="3000" dirty="0" smtClean="0">
                <a:ea typeface="Times New Roman" panose="02020603050405020304" pitchFamily="18" charset="0"/>
                <a:cs typeface="Traditional Arabic" panose="02020603050405020304" pitchFamily="18" charset="-78"/>
              </a:rPr>
              <a:t>ومع </a:t>
            </a:r>
            <a:r>
              <a:rPr lang="ar-SA" sz="3000" dirty="0">
                <a:ea typeface="Times New Roman" panose="02020603050405020304" pitchFamily="18" charset="0"/>
                <a:cs typeface="Traditional Arabic" panose="02020603050405020304" pitchFamily="18" charset="-78"/>
              </a:rPr>
              <a:t>ذلك فإن الأطراف المتعاقدة بالبروتوكول ليست ملزمة بإتباع هذا الإجراء ما لم تصدر بيانا أو إعلانا رسمياً تعترف فيه باختصاص اللجنة في التحقيق في المزاعم التي أعلنها طرف أصدر بياناً مماثلاً</a:t>
            </a:r>
            <a:r>
              <a:rPr lang="ar-SA" sz="3000" b="1" dirty="0">
                <a:ea typeface="Times New Roman" panose="02020603050405020304" pitchFamily="18" charset="0"/>
                <a:cs typeface="Traditional Arabic" panose="02020603050405020304" pitchFamily="18" charset="-78"/>
              </a:rPr>
              <a:t>.</a:t>
            </a:r>
            <a:endParaRPr lang="en-US" sz="3000" dirty="0"/>
          </a:p>
        </p:txBody>
      </p:sp>
    </p:spTree>
    <p:extLst>
      <p:ext uri="{BB962C8B-B14F-4D97-AF65-F5344CB8AC3E}">
        <p14:creationId xmlns:p14="http://schemas.microsoft.com/office/powerpoint/2010/main" val="3564370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87624" y="1196752"/>
            <a:ext cx="6798736" cy="4234324"/>
          </a:xfrm>
        </p:spPr>
        <p:txBody>
          <a:bodyPr>
            <a:normAutofit/>
          </a:bodyPr>
          <a:lstStyle/>
          <a:p>
            <a:pPr algn="just" rtl="1"/>
            <a:r>
              <a:rPr lang="ar-SA" dirty="0">
                <a:ea typeface="Times New Roman" panose="02020603050405020304" pitchFamily="18" charset="0"/>
                <a:cs typeface="Traditional Arabic" panose="02020603050405020304" pitchFamily="18" charset="-78"/>
              </a:rPr>
              <a:t>فاللجنة مختصة في التحقيق في أي ادعاء يرفع إليها من طرف كل طرف قبل باختصاصها، أو من أي طرف آخر لم يقدم اعترافه باختصاصها إذا ما قبل الطرف الآخر ذلك </a:t>
            </a:r>
            <a:endParaRPr lang="ar-SA" dirty="0" smtClean="0">
              <a:ea typeface="Times New Roman" panose="02020603050405020304" pitchFamily="18" charset="0"/>
              <a:cs typeface="Traditional Arabic" panose="02020603050405020304" pitchFamily="18" charset="-78"/>
            </a:endParaRPr>
          </a:p>
          <a:p>
            <a:pPr algn="just" rtl="1"/>
            <a:r>
              <a:rPr lang="ar-SA" dirty="0" smtClean="0">
                <a:ea typeface="Times New Roman" panose="02020603050405020304" pitchFamily="18" charset="0"/>
                <a:cs typeface="Traditional Arabic" panose="02020603050405020304" pitchFamily="18" charset="-78"/>
              </a:rPr>
              <a:t>وتختص </a:t>
            </a:r>
            <a:r>
              <a:rPr lang="ar-SA" dirty="0">
                <a:ea typeface="Times New Roman" panose="02020603050405020304" pitchFamily="18" charset="0"/>
                <a:cs typeface="Traditional Arabic" panose="02020603050405020304" pitchFamily="18" charset="-78"/>
              </a:rPr>
              <a:t>اللجنة في التحقيق بالوقائع المتعلقة بأي ادعاء بانتهاك جسيم للقانون الدولي الإنساني، </a:t>
            </a:r>
            <a:endParaRPr lang="ar-SA" dirty="0" smtClean="0">
              <a:ea typeface="Times New Roman" panose="02020603050405020304" pitchFamily="18" charset="0"/>
              <a:cs typeface="Traditional Arabic" panose="02020603050405020304" pitchFamily="18" charset="-78"/>
            </a:endParaRPr>
          </a:p>
          <a:p>
            <a:pPr algn="just" rtl="1"/>
            <a:r>
              <a:rPr lang="ar-SA" dirty="0" smtClean="0">
                <a:ea typeface="Times New Roman" panose="02020603050405020304" pitchFamily="18" charset="0"/>
                <a:cs typeface="Traditional Arabic" panose="02020603050405020304" pitchFamily="18" charset="-78"/>
              </a:rPr>
              <a:t>وما </a:t>
            </a:r>
            <a:r>
              <a:rPr lang="ar-SA" dirty="0">
                <a:ea typeface="Times New Roman" panose="02020603050405020304" pitchFamily="18" charset="0"/>
                <a:cs typeface="Traditional Arabic" panose="02020603050405020304" pitchFamily="18" charset="-78"/>
              </a:rPr>
              <a:t>عدا هذه الانتهاكات الجسيمة فإنه يشترط اتفاق الأطراف المعنية على </a:t>
            </a:r>
            <a:r>
              <a:rPr lang="ar-SA" dirty="0" smtClean="0">
                <a:ea typeface="Times New Roman" panose="02020603050405020304" pitchFamily="18" charset="0"/>
                <a:cs typeface="Traditional Arabic" panose="02020603050405020304" pitchFamily="18" charset="-78"/>
              </a:rPr>
              <a:t>ذلك،</a:t>
            </a:r>
          </a:p>
          <a:p>
            <a:pPr algn="just" rtl="1"/>
            <a:r>
              <a:rPr lang="ar-SA" dirty="0" smtClean="0">
                <a:ea typeface="Times New Roman" panose="02020603050405020304" pitchFamily="18" charset="0"/>
                <a:cs typeface="Traditional Arabic" panose="02020603050405020304" pitchFamily="18" charset="-78"/>
              </a:rPr>
              <a:t>كما </a:t>
            </a:r>
            <a:r>
              <a:rPr lang="ar-SA" dirty="0">
                <a:ea typeface="Times New Roman" panose="02020603050405020304" pitchFamily="18" charset="0"/>
                <a:cs typeface="Traditional Arabic" panose="02020603050405020304" pitchFamily="18" charset="-78"/>
              </a:rPr>
              <a:t>تتولى هذه اللجنة من خلال غرفة التحقيق وبعد التحقيقات الحثيثة دعوة الأطراف لمساعدتها وتقديم الأدلة على ادعاءاتهم حيث تقوم بعرضها على كل طرف من أطراف النزاع لأجل التعليق أو الاعتراض عليها، وتعرض نتائج التحقيقات على الإمضاء مشفوعة بتوصياتها ولا يتم نشر تقريرها إلا إذا وافق أطراف النزاع</a:t>
            </a:r>
            <a:endParaRPr lang="en-US" dirty="0"/>
          </a:p>
        </p:txBody>
      </p:sp>
    </p:spTree>
    <p:extLst>
      <p:ext uri="{BB962C8B-B14F-4D97-AF65-F5344CB8AC3E}">
        <p14:creationId xmlns:p14="http://schemas.microsoft.com/office/powerpoint/2010/main" val="23035201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lnSpcReduction="10000"/>
          </a:bodyPr>
          <a:lstStyle/>
          <a:p>
            <a:pPr algn="just" rtl="1">
              <a:spcAft>
                <a:spcPts val="0"/>
              </a:spcAft>
            </a:pPr>
            <a:r>
              <a:rPr lang="ar-SA" dirty="0">
                <a:ea typeface="Times New Roman" panose="02020603050405020304" pitchFamily="18" charset="0"/>
                <a:cs typeface="Traditional Arabic" panose="02020603050405020304" pitchFamily="18" charset="-78"/>
              </a:rPr>
              <a:t>وعليه، فإن اختصاص اللجنة ينحصر فقط في التحقيق وإصدار التوصيات وإعداد التقارير بخصوص نزاع يقع بين أطراف معترفة باختصاص اللجنة، وأنه ليس ثمة شيء آخر يدخل في نطاق اختصاصها وهذا ما يدعو للأسف على أن صلاحيات اللجنة محدودة نسبياً في ظل الوضع الراهن للنظام العالمي</a:t>
            </a:r>
            <a:r>
              <a:rPr lang="ar-SA" b="1" dirty="0">
                <a:ea typeface="Times New Roman" panose="02020603050405020304" pitchFamily="18" charset="0"/>
                <a:cs typeface="Traditional Arabic" panose="02020603050405020304" pitchFamily="18" charset="-78"/>
              </a:rPr>
              <a:t>، </a:t>
            </a:r>
            <a:endParaRPr lang="ar-SA" b="1" dirty="0" smtClean="0">
              <a:ea typeface="Times New Roman" panose="02020603050405020304" pitchFamily="18" charset="0"/>
              <a:cs typeface="Traditional Arabic" panose="02020603050405020304" pitchFamily="18" charset="-78"/>
            </a:endParaRPr>
          </a:p>
          <a:p>
            <a:pPr algn="just" rtl="1">
              <a:spcAft>
                <a:spcPts val="0"/>
              </a:spcAft>
            </a:pPr>
            <a:r>
              <a:rPr lang="ar-SA" dirty="0" smtClean="0">
                <a:ea typeface="Times New Roman" panose="02020603050405020304" pitchFamily="18" charset="0"/>
                <a:cs typeface="Traditional Arabic" panose="02020603050405020304" pitchFamily="18" charset="-78"/>
              </a:rPr>
              <a:t>وإن </a:t>
            </a:r>
            <a:r>
              <a:rPr lang="ar-SA" dirty="0">
                <a:ea typeface="Times New Roman" panose="02020603050405020304" pitchFamily="18" charset="0"/>
                <a:cs typeface="Traditional Arabic" panose="02020603050405020304" pitchFamily="18" charset="-78"/>
              </a:rPr>
              <a:t>كان من السابق لأوانه الحكم على فاعلية عمل اللجنة واختصاصاتها، إلا أن الملاحظ هو أن حركة قبول اختصاص اللجنة لا تزال بطيئة فوافقت عليها حتى عام 1997 تسع وأربعين دولة فقط، إضافة وحتى التاريخ السابق لم يحصل بعد التوجه إليها من قبل أي طرف، علما بأن الانتهاكات الصارخة التي أفرزتها الحروب الحديثة تتطلب إجراء تحقيق فيها أو حتى أكثر من </a:t>
            </a:r>
            <a:r>
              <a:rPr lang="ar-SA" dirty="0" smtClean="0">
                <a:ea typeface="Times New Roman" panose="02020603050405020304" pitchFamily="18" charset="0"/>
                <a:cs typeface="Traditional Arabic" panose="02020603050405020304" pitchFamily="18" charset="-78"/>
              </a:rPr>
              <a:t>ذلك</a:t>
            </a:r>
            <a:endParaRPr lang="en-US" dirty="0"/>
          </a:p>
        </p:txBody>
      </p:sp>
    </p:spTree>
    <p:extLst>
      <p:ext uri="{BB962C8B-B14F-4D97-AF65-F5344CB8AC3E}">
        <p14:creationId xmlns:p14="http://schemas.microsoft.com/office/powerpoint/2010/main" val="36565716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1">
              <a:spcAft>
                <a:spcPts val="0"/>
              </a:spcAft>
            </a:pPr>
            <a:r>
              <a:rPr lang="ar-SA" dirty="0">
                <a:ea typeface="Times New Roman" panose="02020603050405020304" pitchFamily="18" charset="0"/>
                <a:cs typeface="Traditional Arabic" panose="02020603050405020304" pitchFamily="18" charset="-78"/>
              </a:rPr>
              <a:t>ومن الجدير بالذكر أيضا أن وزارة الشؤون الخارجية الكونفدرالية للاتحاد السويسري قامت بوضع صيغة عملية يتم من خلالها اعتراف، الدول باختصاص تلك اللجنة، لأن هذه الدول هي وحدها التي تبدي قبولها بواسطة إعلان أو بيان تصدره من حيث المبدأ وقت السلم قبل أن تدعو الحاجة إلى إجراء تحقيق</a:t>
            </a:r>
            <a:r>
              <a:rPr lang="ar-SA" b="1" dirty="0">
                <a:ea typeface="Times New Roman" panose="02020603050405020304" pitchFamily="18" charset="0"/>
                <a:cs typeface="Traditional Arabic" panose="02020603050405020304" pitchFamily="18" charset="-78"/>
              </a:rPr>
              <a:t>، </a:t>
            </a:r>
            <a:r>
              <a:rPr lang="ar-SA" dirty="0">
                <a:ea typeface="Times New Roman" panose="02020603050405020304" pitchFamily="18" charset="0"/>
                <a:cs typeface="Traditional Arabic" panose="02020603050405020304" pitchFamily="18" charset="-78"/>
              </a:rPr>
              <a:t>ويمثل هذا الإعلان وثيقة قانونية تعلن بموجبه الدول اعترافها اعترافا واقعياً وبدون اتفاق خاص، قبل أي طرف سام متعاقد آخر يقبل الالتزام ذاته باختصاص اللجنة الدولية لتقصي الحقائق في التحقيق بادعاءات مثل هذا </a:t>
            </a:r>
            <a:r>
              <a:rPr lang="ar-SA">
                <a:ea typeface="Times New Roman" panose="02020603050405020304" pitchFamily="18" charset="0"/>
                <a:cs typeface="Traditional Arabic" panose="02020603050405020304" pitchFamily="18" charset="-78"/>
              </a:rPr>
              <a:t>الطرف </a:t>
            </a:r>
            <a:r>
              <a:rPr lang="ar-SA" smtClean="0">
                <a:ea typeface="Times New Roman" panose="02020603050405020304" pitchFamily="18" charset="0"/>
                <a:cs typeface="Traditional Arabic" panose="02020603050405020304" pitchFamily="18" charset="-78"/>
              </a:rPr>
              <a:t>الأخر</a:t>
            </a:r>
            <a:endParaRPr lang="en-US" dirty="0"/>
          </a:p>
        </p:txBody>
      </p:sp>
    </p:spTree>
    <p:extLst>
      <p:ext uri="{BB962C8B-B14F-4D97-AF65-F5344CB8AC3E}">
        <p14:creationId xmlns:p14="http://schemas.microsoft.com/office/powerpoint/2010/main" val="1739297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1"/>
            <a:r>
              <a:rPr lang="ar-SA" b="1" dirty="0"/>
              <a:t>الفصل الثاني</a:t>
            </a:r>
            <a:r>
              <a:rPr lang="en-US" dirty="0"/>
              <a:t/>
            </a:r>
            <a:br>
              <a:rPr lang="en-US" dirty="0"/>
            </a:br>
            <a:r>
              <a:rPr lang="ar-SA" b="1" dirty="0"/>
              <a:t>دور مجلس الأمن في تنفيذ القانون الدولي الإنساني</a:t>
            </a:r>
            <a:r>
              <a:rPr lang="en-US" dirty="0"/>
              <a:t/>
            </a:r>
            <a:br>
              <a:rPr lang="en-US" dirty="0"/>
            </a:br>
            <a:endParaRPr lang="en-US" dirty="0"/>
          </a:p>
        </p:txBody>
      </p:sp>
      <p:sp>
        <p:nvSpPr>
          <p:cNvPr id="3" name="عنصر نائب للمحتوى 2"/>
          <p:cNvSpPr>
            <a:spLocks noGrp="1"/>
          </p:cNvSpPr>
          <p:nvPr>
            <p:ph idx="1"/>
          </p:nvPr>
        </p:nvSpPr>
        <p:spPr/>
        <p:txBody>
          <a:bodyPr/>
          <a:lstStyle/>
          <a:p>
            <a:pPr indent="457200" algn="just" rtl="1">
              <a:spcAft>
                <a:spcPts val="0"/>
              </a:spcAft>
            </a:pPr>
            <a:r>
              <a:rPr lang="ar-SA" dirty="0">
                <a:latin typeface="Times New Roman" panose="02020603050405020304" pitchFamily="18" charset="0"/>
                <a:ea typeface="Times New Roman" panose="02020603050405020304" pitchFamily="18" charset="0"/>
                <a:cs typeface="Traditional Arabic" panose="02020603050405020304" pitchFamily="18" charset="-78"/>
              </a:rPr>
              <a:t>لا أحد يستطيع أن ينكر أهمية السلم والأمن للبشرية جمعاء</a:t>
            </a:r>
            <a:r>
              <a:rPr lang="ar-DZ" dirty="0">
                <a:latin typeface="Times New Roman" panose="02020603050405020304" pitchFamily="18" charset="0"/>
                <a:ea typeface="Times New Roman" panose="02020603050405020304" pitchFamily="18" charset="0"/>
                <a:cs typeface="Traditional Arabic" panose="02020603050405020304" pitchFamily="18" charset="-78"/>
              </a:rPr>
              <a:t>،</a:t>
            </a:r>
            <a:r>
              <a:rPr lang="ar-SA" dirty="0">
                <a:latin typeface="Times New Roman" panose="02020603050405020304" pitchFamily="18" charset="0"/>
                <a:ea typeface="Times New Roman" panose="02020603050405020304" pitchFamily="18" charset="0"/>
                <a:cs typeface="Traditional Arabic" panose="02020603050405020304" pitchFamily="18" charset="-78"/>
              </a:rPr>
              <a:t> خاصة بعد أن ذاقت الآلام العظام خلال حربيين عالميتين في أقل من أربعة عقود مع بداية الق</a:t>
            </a:r>
            <a:r>
              <a:rPr lang="ar-DZ" dirty="0">
                <a:latin typeface="Times New Roman" panose="02020603050405020304" pitchFamily="18" charset="0"/>
                <a:ea typeface="Times New Roman" panose="02020603050405020304" pitchFamily="18" charset="0"/>
                <a:cs typeface="Traditional Arabic" panose="02020603050405020304" pitchFamily="18" charset="-78"/>
              </a:rPr>
              <a:t>رن الماضي، حيث انهار خلالها السلم والأمن الدوليين، وسقط الملايين من الضحايا والجرحى والمشردين، ناهيك عن أولئك الذين وقعوا تحت نير النزاعات المسلحة غير الدولية وحالات الاحتلال الكلي والجزئي.</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endParaRPr lang="en-US" dirty="0"/>
          </a:p>
        </p:txBody>
      </p:sp>
    </p:spTree>
    <p:extLst>
      <p:ext uri="{BB962C8B-B14F-4D97-AF65-F5344CB8AC3E}">
        <p14:creationId xmlns:p14="http://schemas.microsoft.com/office/powerpoint/2010/main" val="842754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85000" lnSpcReduction="10000"/>
          </a:bodyPr>
          <a:lstStyle/>
          <a:p>
            <a:pPr algn="just" rtl="1"/>
            <a:r>
              <a:rPr lang="ar-SA" sz="3200" dirty="0">
                <a:latin typeface="Arabic Typesetting" panose="03020402040406030203" pitchFamily="66" charset="-78"/>
                <a:cs typeface="Arabic Typesetting" panose="03020402040406030203" pitchFamily="66" charset="-78"/>
              </a:rPr>
              <a:t>إن تكرار التشكيك في مدى كفاءة القانون يعكس إحجامًا عن تكييف قواعد ومبادئ أثبتت فاعليتها عبر الزمن وتطبيقها بجدية في مواجهة التحديات المعاصرة. حيث إن تنحية القانون الدولي الإنساني اعتقادًا بعدم جدواه في النزاعات المسلحة في يومنا الحاضر – بما في ذلك في عمليات مكافحة إرهاب معيّنة – لا يعمل إلا في اتجاه تغيير قواعد اللعب لصالح استخدام القوة العسكرية دون تقييد وتأييده، الأمر الذي يغذي دوامات العنف عادة. وغالبًا ما يكون الغرض من التشكيك في الالتزامات التي يفرضها القانون الدولي الإنساني في حروب غير متماثلة وسيلة للتهرب من مسؤولية مراعاة الحيطة أثناء إدارة العمليات؛ باحترام قاعدتي التناسب والاحتياط.</a:t>
            </a:r>
            <a:endParaRPr lang="en-US" sz="3200" dirty="0">
              <a:latin typeface="Arabic Typesetting" panose="03020402040406030203" pitchFamily="66" charset="-78"/>
              <a:cs typeface="Arabic Typesetting" panose="03020402040406030203" pitchFamily="66" charset="-78"/>
            </a:endParaRPr>
          </a:p>
          <a:p>
            <a:pPr algn="r" rtl="1"/>
            <a:endParaRPr lang="en-US" dirty="0"/>
          </a:p>
        </p:txBody>
      </p:sp>
    </p:spTree>
    <p:extLst>
      <p:ext uri="{BB962C8B-B14F-4D97-AF65-F5344CB8AC3E}">
        <p14:creationId xmlns:p14="http://schemas.microsoft.com/office/powerpoint/2010/main" val="18340459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algn="just" rtl="1">
              <a:spcAft>
                <a:spcPts val="0"/>
              </a:spcAft>
            </a:pPr>
            <a:r>
              <a:rPr lang="ar-DZ" dirty="0">
                <a:ea typeface="Times New Roman" panose="02020603050405020304" pitchFamily="18" charset="0"/>
                <a:cs typeface="Traditional Arabic" panose="02020603050405020304" pitchFamily="18" charset="-78"/>
              </a:rPr>
              <a:t>كل ذلك دفع الدول الكبرى إلى إنشاء منظمة الأمم المتحدة التي كانت من أول أهدافها العمل على حفظ السلم والأمن الدوليين</a:t>
            </a:r>
            <a:r>
              <a:rPr lang="ar-SA" dirty="0">
                <a:ea typeface="Times New Roman" panose="02020603050405020304" pitchFamily="18" charset="0"/>
                <a:cs typeface="Traditional Arabic" panose="02020603050405020304" pitchFamily="18" charset="-78"/>
              </a:rPr>
              <a:t>، </a:t>
            </a:r>
            <a:r>
              <a:rPr lang="ar-DZ" dirty="0">
                <a:ea typeface="Times New Roman" panose="02020603050405020304" pitchFamily="18" charset="0"/>
                <a:cs typeface="Traditional Arabic" panose="02020603050405020304" pitchFamily="18" charset="-78"/>
              </a:rPr>
              <a:t>وقد حصر تحقيق هذا الهدف داخل جهاز صغير واضح الأهمية تتمتع داخله هذه الدول الكبرى بالعضوية الدائمة وبنظام تصويت من شأنه تمكين كل منها من الحيلولة – عند اللزوم -دون إصدار أي قرار يتعارض وما ترى الحفاظ عليه من مصالح</a:t>
            </a:r>
            <a:r>
              <a:rPr lang="ar-SA" b="1" dirty="0">
                <a:ea typeface="Times New Roman" panose="02020603050405020304" pitchFamily="18" charset="0"/>
                <a:cs typeface="Traditional Arabic" panose="02020603050405020304" pitchFamily="18" charset="-78"/>
              </a:rPr>
              <a:t>،</a:t>
            </a:r>
            <a:r>
              <a:rPr lang="ar-DZ" b="1" dirty="0">
                <a:ea typeface="Times New Roman" panose="02020603050405020304" pitchFamily="18" charset="0"/>
                <a:cs typeface="Traditional Arabic" panose="02020603050405020304" pitchFamily="18" charset="-78"/>
              </a:rPr>
              <a:t>آلا </a:t>
            </a:r>
            <a:r>
              <a:rPr lang="ar-DZ" dirty="0">
                <a:ea typeface="Times New Roman" panose="02020603050405020304" pitchFamily="18" charset="0"/>
                <a:cs typeface="Traditional Arabic" panose="02020603050405020304" pitchFamily="18" charset="-78"/>
              </a:rPr>
              <a:t>وهو "مجلس الأمن"، والذي صدق بحق </a:t>
            </a:r>
            <a:r>
              <a:rPr lang="ar-DZ" b="1" dirty="0">
                <a:ea typeface="Times New Roman" panose="02020603050405020304" pitchFamily="18" charset="0"/>
                <a:cs typeface="Traditional Arabic" panose="02020603050405020304" pitchFamily="18" charset="-78"/>
              </a:rPr>
              <a:t>الأستاذ</a:t>
            </a:r>
            <a:r>
              <a:rPr lang="ar-DZ" dirty="0">
                <a:ea typeface="Times New Roman" panose="02020603050405020304" pitchFamily="18" charset="0"/>
                <a:cs typeface="Traditional Arabic" panose="02020603050405020304" pitchFamily="18" charset="-78"/>
              </a:rPr>
              <a:t> </a:t>
            </a:r>
            <a:r>
              <a:rPr lang="ar-DZ" b="1" dirty="0">
                <a:ea typeface="Times New Roman" panose="02020603050405020304" pitchFamily="18" charset="0"/>
                <a:cs typeface="Traditional Arabic" panose="02020603050405020304" pitchFamily="18" charset="-78"/>
              </a:rPr>
              <a:t>الدكتور</a:t>
            </a:r>
            <a:r>
              <a:rPr lang="ar-DZ" dirty="0">
                <a:ea typeface="Times New Roman" panose="02020603050405020304" pitchFamily="18" charset="0"/>
                <a:cs typeface="Traditional Arabic" panose="02020603050405020304" pitchFamily="18" charset="-78"/>
              </a:rPr>
              <a:t> </a:t>
            </a:r>
            <a:r>
              <a:rPr lang="ar-DZ" b="1" dirty="0">
                <a:ea typeface="Times New Roman" panose="02020603050405020304" pitchFamily="18" charset="0"/>
                <a:cs typeface="Traditional Arabic" panose="02020603050405020304" pitchFamily="18" charset="-78"/>
              </a:rPr>
              <a:t>محمد عزيز شكري </a:t>
            </a:r>
            <a:r>
              <a:rPr lang="ar-DZ" dirty="0">
                <a:ea typeface="Times New Roman" panose="02020603050405020304" pitchFamily="18" charset="0"/>
                <a:cs typeface="Traditional Arabic" panose="02020603050405020304" pitchFamily="18" charset="-78"/>
              </a:rPr>
              <a:t>حين سماه -بعد التحليل السياسي النهائي له -</a:t>
            </a:r>
            <a:r>
              <a:rPr lang="ar-DZ" b="1" dirty="0">
                <a:ea typeface="Times New Roman" panose="02020603050405020304" pitchFamily="18" charset="0"/>
                <a:cs typeface="Traditional Arabic" panose="02020603050405020304" pitchFamily="18" charset="-78"/>
              </a:rPr>
              <a:t>بنادي الكبار</a:t>
            </a:r>
            <a:r>
              <a:rPr lang="en-US" dirty="0"/>
              <a:t> </a:t>
            </a:r>
            <a:r>
              <a:rPr lang="ar-DZ" sz="1800" dirty="0" smtClean="0">
                <a:latin typeface="Times New Roman" panose="02020603050405020304" pitchFamily="18" charset="0"/>
                <a:ea typeface="Times New Roman" panose="02020603050405020304" pitchFamily="18" charset="0"/>
                <a:cs typeface="Traditional Arabic" panose="02020603050405020304" pitchFamily="18" charset="-78"/>
              </a:rPr>
              <a:t>-.</a:t>
            </a:r>
            <a:endParaRPr lang="en-US" sz="1200" b="1" dirty="0">
              <a:latin typeface="Times New Roman" panose="02020603050405020304" pitchFamily="18" charset="0"/>
              <a:ea typeface="Times New Roman" panose="02020603050405020304" pitchFamily="18" charset="0"/>
              <a:cs typeface="Simplified Arabic" panose="02020603050405020304" pitchFamily="18" charset="-78"/>
            </a:endParaRPr>
          </a:p>
          <a:p>
            <a:endParaRPr lang="en-US" dirty="0"/>
          </a:p>
        </p:txBody>
      </p:sp>
    </p:spTree>
    <p:extLst>
      <p:ext uri="{BB962C8B-B14F-4D97-AF65-F5344CB8AC3E}">
        <p14:creationId xmlns:p14="http://schemas.microsoft.com/office/powerpoint/2010/main" val="25703453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1">
              <a:spcAft>
                <a:spcPts val="0"/>
              </a:spcAft>
            </a:pPr>
            <a:r>
              <a:rPr lang="ar-SA" dirty="0">
                <a:latin typeface="Times New Roman" panose="02020603050405020304" pitchFamily="18" charset="0"/>
                <a:ea typeface="Times New Roman" panose="02020603050405020304" pitchFamily="18" charset="0"/>
                <a:cs typeface="Traditional Arabic" panose="02020603050405020304" pitchFamily="18" charset="-78"/>
              </a:rPr>
              <a:t>و</a:t>
            </a:r>
            <a:r>
              <a:rPr lang="ar-DZ" dirty="0">
                <a:latin typeface="Times New Roman" panose="02020603050405020304" pitchFamily="18" charset="0"/>
                <a:ea typeface="Times New Roman" panose="02020603050405020304" pitchFamily="18" charset="0"/>
                <a:cs typeface="Traditional Arabic" panose="02020603050405020304" pitchFamily="18" charset="-78"/>
              </a:rPr>
              <a:t>كما نعلم ينعقد الاختصاص لمجلس الأمن بحل النزاعات المسلحة بالطرق السلمية، بمقتضى الباب السادس من ميثاق الأمم المتحدة، وإلى جانب هذا الاختصاص هناك اختصاص آخر غاية في الأهمية، وهو اتخاذ المجلس كل التدابير اللازمة في حالات تهديد السلم أو الإخلال به أو وقوع عدوان، وذلك لحفظ الأمن الدولي أو إعادته إلى نصابه وذلك بمقتضى الباب السابع من ميثاق الأمم المتحدة</a:t>
            </a:r>
            <a:r>
              <a:rPr lang="ar-SA" b="1" dirty="0">
                <a:latin typeface="Times New Roman" panose="02020603050405020304" pitchFamily="18" charset="0"/>
                <a:ea typeface="Times New Roman" panose="02020603050405020304" pitchFamily="18" charset="0"/>
                <a:cs typeface="Traditional Arabic" panose="02020603050405020304" pitchFamily="18" charset="-78"/>
              </a:rPr>
              <a:t>، </a:t>
            </a:r>
            <a:r>
              <a:rPr lang="ar-DZ" dirty="0">
                <a:latin typeface="Times New Roman" panose="02020603050405020304" pitchFamily="18" charset="0"/>
                <a:ea typeface="Times New Roman" panose="02020603050405020304" pitchFamily="18" charset="0"/>
                <a:cs typeface="Traditional Arabic" panose="02020603050405020304" pitchFamily="18" charset="-78"/>
              </a:rPr>
              <a:t>هذه التدابير التي تتمثل في حق مجلس الأمن بتوقيع الجزاءات الدولية التي ستكون محلاً للدراسة في المبحث الأول، أما المبحث الثاني فنتناول فيه عمليات حفظ السلام العالمي وذلك كما يل</a:t>
            </a:r>
            <a:r>
              <a:rPr lang="ar-SA" dirty="0">
                <a:latin typeface="Times New Roman" panose="02020603050405020304" pitchFamily="18" charset="0"/>
                <a:ea typeface="Times New Roman" panose="02020603050405020304" pitchFamily="18" charset="0"/>
                <a:cs typeface="Traditional Arabic" panose="02020603050405020304" pitchFamily="18" charset="-78"/>
              </a:rPr>
              <a:t>ى:   </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4318615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1">
              <a:spcAft>
                <a:spcPts val="0"/>
              </a:spcAft>
            </a:pPr>
            <a:r>
              <a:rPr lang="ar-DZ" b="1" dirty="0">
                <a:latin typeface="Times New Roman" panose="02020603050405020304" pitchFamily="18" charset="0"/>
                <a:ea typeface="Times New Roman" panose="02020603050405020304" pitchFamily="18" charset="0"/>
                <a:cs typeface="Traditional Arabic" panose="02020603050405020304" pitchFamily="18" charset="-78"/>
              </a:rPr>
              <a:t>المبحث الأول</a:t>
            </a:r>
            <a:r>
              <a:rPr lang="en-US" sz="3600" dirty="0">
                <a:latin typeface="Times New Roman" panose="02020603050405020304" pitchFamily="18" charset="0"/>
                <a:ea typeface="Times New Roman" panose="02020603050405020304" pitchFamily="18" charset="0"/>
                <a:cs typeface="Simplified Arabic" panose="02020603050405020304" pitchFamily="18" charset="-78"/>
              </a:rPr>
              <a:t/>
            </a:r>
            <a:br>
              <a:rPr lang="en-US" sz="3600" dirty="0">
                <a:latin typeface="Times New Roman" panose="02020603050405020304" pitchFamily="18" charset="0"/>
                <a:ea typeface="Times New Roman" panose="02020603050405020304" pitchFamily="18" charset="0"/>
                <a:cs typeface="Simplified Arabic" panose="02020603050405020304" pitchFamily="18" charset="-78"/>
              </a:rPr>
            </a:br>
            <a:r>
              <a:rPr lang="ar-DZ" b="1" dirty="0">
                <a:latin typeface="Times New Roman" panose="02020603050405020304" pitchFamily="18" charset="0"/>
                <a:ea typeface="Times New Roman" panose="02020603050405020304" pitchFamily="18" charset="0"/>
                <a:cs typeface="Traditional Arabic" panose="02020603050405020304" pitchFamily="18" charset="-78"/>
              </a:rPr>
              <a:t>الجـــــزاءات </a:t>
            </a:r>
            <a:r>
              <a:rPr lang="ar-DZ" b="1" dirty="0" smtClean="0">
                <a:latin typeface="Times New Roman" panose="02020603050405020304" pitchFamily="18" charset="0"/>
                <a:ea typeface="Times New Roman" panose="02020603050405020304" pitchFamily="18" charset="0"/>
                <a:cs typeface="Traditional Arabic" panose="02020603050405020304" pitchFamily="18" charset="-78"/>
              </a:rPr>
              <a:t>الدوليــــة</a:t>
            </a:r>
            <a:endParaRPr lang="en-US" dirty="0"/>
          </a:p>
        </p:txBody>
      </p:sp>
      <p:sp>
        <p:nvSpPr>
          <p:cNvPr id="3" name="عنصر نائب للمحتوى 2"/>
          <p:cNvSpPr>
            <a:spLocks noGrp="1"/>
          </p:cNvSpPr>
          <p:nvPr>
            <p:ph idx="1"/>
          </p:nvPr>
        </p:nvSpPr>
        <p:spPr/>
        <p:txBody>
          <a:bodyPr>
            <a:normAutofit fontScale="85000" lnSpcReduction="10000"/>
          </a:bodyPr>
          <a:lstStyle/>
          <a:p>
            <a:pPr algn="ctr" rtl="1">
              <a:spcAft>
                <a:spcPts val="0"/>
              </a:spcAft>
            </a:pPr>
            <a:r>
              <a:rPr lang="ar-DZ" b="1" dirty="0">
                <a:latin typeface="Times New Roman" panose="02020603050405020304" pitchFamily="18" charset="0"/>
                <a:ea typeface="Times New Roman" panose="02020603050405020304" pitchFamily="18" charset="0"/>
                <a:cs typeface="Traditional Arabic" panose="02020603050405020304" pitchFamily="18" charset="-78"/>
              </a:rPr>
              <a:t>المطلب الأول</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algn="ctr" rtl="1">
              <a:spcAft>
                <a:spcPts val="0"/>
              </a:spcAft>
            </a:pPr>
            <a:r>
              <a:rPr lang="ar-DZ" b="1" dirty="0">
                <a:latin typeface="Times New Roman" panose="02020603050405020304" pitchFamily="18" charset="0"/>
                <a:ea typeface="Times New Roman" panose="02020603050405020304" pitchFamily="18" charset="0"/>
                <a:cs typeface="Traditional Arabic" panose="02020603050405020304" pitchFamily="18" charset="-78"/>
              </a:rPr>
              <a:t>مفهوم وأشكال الجزاءات </a:t>
            </a:r>
            <a:r>
              <a:rPr lang="ar-DZ" b="1" dirty="0" smtClean="0">
                <a:latin typeface="Times New Roman" panose="02020603050405020304" pitchFamily="18" charset="0"/>
                <a:ea typeface="Times New Roman" panose="02020603050405020304" pitchFamily="18" charset="0"/>
                <a:cs typeface="Traditional Arabic" panose="02020603050405020304" pitchFamily="18" charset="-78"/>
              </a:rPr>
              <a:t>الدولية</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algn="ctr" rtl="1">
              <a:spcAft>
                <a:spcPts val="0"/>
              </a:spcAft>
            </a:pPr>
            <a:r>
              <a:rPr lang="ar-DZ" b="1" dirty="0">
                <a:latin typeface="Times New Roman" panose="02020603050405020304" pitchFamily="18" charset="0"/>
                <a:ea typeface="Times New Roman" panose="02020603050405020304" pitchFamily="18" charset="0"/>
                <a:cs typeface="Traditional Arabic" panose="02020603050405020304" pitchFamily="18" charset="-78"/>
              </a:rPr>
              <a:t>مفهوم الجزاء الدولي في الفقه والاتفاقيات الدولية والقضاء الدولي</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spcAft>
                <a:spcPts val="0"/>
              </a:spcAft>
            </a:pPr>
            <a:r>
              <a:rPr lang="ar-SA" dirty="0">
                <a:ea typeface="Times New Roman" panose="02020603050405020304" pitchFamily="18" charset="0"/>
                <a:cs typeface="Traditional Arabic" panose="02020603050405020304" pitchFamily="18" charset="-78"/>
              </a:rPr>
              <a:t>عندما نتعرض لتعريف الجزاء الدولي بشكل عام نجد أنفسنا إزاء عدة تعريفات تدور جميعها حول فكرة واحدة مفادها أن الجزاء الدولي ذو طبيعة عقابية يمارس كأثر مترتب على فعل غير مشروع دولياً، أي تصرف يشكل خرقاً أو انتهاكا لأحكام القانون الدولي العام العرفية والتعاقدية، </a:t>
            </a:r>
            <a:endParaRPr lang="ar-SA" dirty="0" smtClean="0">
              <a:ea typeface="Times New Roman" panose="02020603050405020304" pitchFamily="18" charset="0"/>
              <a:cs typeface="Traditional Arabic" panose="02020603050405020304" pitchFamily="18" charset="-78"/>
            </a:endParaRPr>
          </a:p>
          <a:p>
            <a:pPr algn="just" rtl="1">
              <a:spcAft>
                <a:spcPts val="0"/>
              </a:spcAft>
            </a:pPr>
            <a:r>
              <a:rPr lang="ar-SA" dirty="0" smtClean="0">
                <a:ea typeface="Times New Roman" panose="02020603050405020304" pitchFamily="18" charset="0"/>
                <a:cs typeface="Traditional Arabic" panose="02020603050405020304" pitchFamily="18" charset="-78"/>
              </a:rPr>
              <a:t>وعليه </a:t>
            </a:r>
            <a:r>
              <a:rPr lang="ar-SA" dirty="0">
                <a:ea typeface="Times New Roman" panose="02020603050405020304" pitchFamily="18" charset="0"/>
                <a:cs typeface="Traditional Arabic" panose="02020603050405020304" pitchFamily="18" charset="-78"/>
              </a:rPr>
              <a:t>يعرف الدكتور </a:t>
            </a:r>
            <a:r>
              <a:rPr lang="ar-SA" b="1" dirty="0">
                <a:ea typeface="Times New Roman" panose="02020603050405020304" pitchFamily="18" charset="0"/>
                <a:cs typeface="Traditional Arabic" panose="02020603050405020304" pitchFamily="18" charset="-78"/>
              </a:rPr>
              <a:t>محمد سامي عبد الحميد </a:t>
            </a:r>
            <a:r>
              <a:rPr lang="ar-SA" dirty="0">
                <a:ea typeface="Times New Roman" panose="02020603050405020304" pitchFamily="18" charset="0"/>
                <a:cs typeface="Traditional Arabic" panose="02020603050405020304" pitchFamily="18" charset="-78"/>
              </a:rPr>
              <a:t>الجزاء الدولي بأنه: "</a:t>
            </a:r>
            <a:r>
              <a:rPr lang="ar-SA" b="1" dirty="0">
                <a:ea typeface="Times New Roman" panose="02020603050405020304" pitchFamily="18" charset="0"/>
                <a:cs typeface="Traditional Arabic" panose="02020603050405020304" pitchFamily="18" charset="-78"/>
              </a:rPr>
              <a:t>ضـرر يلحـق بالـدول أو المنـظمة الـدولية متى أخلت بحكم قاعدة انتهت الفئة المسيطرة على المجتمع الدولي إلى مناسبة سنها</a:t>
            </a:r>
            <a:r>
              <a:rPr lang="ar-SA" dirty="0" smtClean="0">
                <a:ea typeface="Times New Roman" panose="02020603050405020304" pitchFamily="18" charset="0"/>
                <a:cs typeface="Traditional Arabic" panose="02020603050405020304" pitchFamily="18" charset="-78"/>
              </a:rPr>
              <a:t>"</a:t>
            </a:r>
            <a:r>
              <a:rPr lang="ar-SA" b="1" dirty="0" smtClean="0">
                <a:ea typeface="Times New Roman" panose="02020603050405020304" pitchFamily="18" charset="0"/>
                <a:cs typeface="Traditional Arabic" panose="02020603050405020304" pitchFamily="18" charset="-78"/>
              </a:rPr>
              <a:t>،</a:t>
            </a:r>
          </a:p>
          <a:p>
            <a:pPr algn="just" rtl="1">
              <a:spcAft>
                <a:spcPts val="0"/>
              </a:spcAft>
            </a:pPr>
            <a:r>
              <a:rPr lang="ar-SA" dirty="0" smtClean="0">
                <a:ea typeface="Times New Roman" panose="02020603050405020304" pitchFamily="18" charset="0"/>
                <a:cs typeface="Traditional Arabic" panose="02020603050405020304" pitchFamily="18" charset="-78"/>
              </a:rPr>
              <a:t>ويذهب </a:t>
            </a:r>
            <a:r>
              <a:rPr lang="ar-SA" dirty="0">
                <a:ea typeface="Times New Roman" panose="02020603050405020304" pitchFamily="18" charset="0"/>
                <a:cs typeface="Traditional Arabic" panose="02020603050405020304" pitchFamily="18" charset="-78"/>
              </a:rPr>
              <a:t>الأستاذ</a:t>
            </a:r>
            <a:r>
              <a:rPr lang="ar-SA" b="1" dirty="0">
                <a:ea typeface="Times New Roman" panose="02020603050405020304" pitchFamily="18" charset="0"/>
                <a:cs typeface="Traditional Arabic" panose="02020603050405020304" pitchFamily="18" charset="-78"/>
              </a:rPr>
              <a:t> جورج سل </a:t>
            </a:r>
            <a:r>
              <a:rPr lang="fr-FR" b="1" dirty="0" err="1">
                <a:latin typeface="Traditional Arabic" panose="02020603050405020304" pitchFamily="18" charset="-78"/>
                <a:ea typeface="Times New Roman" panose="02020603050405020304" pitchFamily="18" charset="0"/>
              </a:rPr>
              <a:t>G</a:t>
            </a:r>
            <a:r>
              <a:rPr lang="fr-FR" dirty="0" err="1">
                <a:latin typeface="Traditional Arabic" panose="02020603050405020304" pitchFamily="18" charset="-78"/>
                <a:ea typeface="Times New Roman" panose="02020603050405020304" pitchFamily="18" charset="0"/>
              </a:rPr>
              <a:t>.</a:t>
            </a:r>
            <a:r>
              <a:rPr lang="fr-FR" b="1" dirty="0" err="1">
                <a:latin typeface="Traditional Arabic" panose="02020603050405020304" pitchFamily="18" charset="-78"/>
                <a:ea typeface="Times New Roman" panose="02020603050405020304" pitchFamily="18" charset="0"/>
              </a:rPr>
              <a:t>Scelle</a:t>
            </a:r>
            <a:r>
              <a:rPr lang="fr-FR" b="1" dirty="0">
                <a:latin typeface="Traditional Arabic" panose="02020603050405020304" pitchFamily="18" charset="-78"/>
                <a:ea typeface="Times New Roman" panose="02020603050405020304" pitchFamily="18" charset="0"/>
              </a:rPr>
              <a:t> </a:t>
            </a:r>
            <a:r>
              <a:rPr lang="ar-SA" dirty="0">
                <a:ea typeface="Times New Roman" panose="02020603050405020304" pitchFamily="18" charset="0"/>
                <a:cs typeface="Traditional Arabic" panose="02020603050405020304" pitchFamily="18" charset="-78"/>
              </a:rPr>
              <a:t>في تعريفه الجزاء الدولي بقوله </a:t>
            </a:r>
            <a:r>
              <a:rPr lang="ar-SA" b="1" dirty="0">
                <a:ea typeface="Times New Roman" panose="02020603050405020304" pitchFamily="18" charset="0"/>
                <a:cs typeface="Traditional Arabic" panose="02020603050405020304" pitchFamily="18" charset="-78"/>
              </a:rPr>
              <a:t>«هو كل إجراء يتخذ لتحقيق احترام القانون ولمنع انتهاكاته</a:t>
            </a:r>
            <a:r>
              <a:rPr lang="ar-SA" b="1" dirty="0" smtClean="0">
                <a:ea typeface="Times New Roman" panose="02020603050405020304" pitchFamily="18" charset="0"/>
                <a:cs typeface="Traditional Arabic" panose="02020603050405020304" pitchFamily="18" charset="-78"/>
              </a:rPr>
              <a:t>»</a:t>
            </a:r>
            <a:endParaRPr lang="en-US" dirty="0"/>
          </a:p>
        </p:txBody>
      </p:sp>
    </p:spTree>
    <p:extLst>
      <p:ext uri="{BB962C8B-B14F-4D97-AF65-F5344CB8AC3E}">
        <p14:creationId xmlns:p14="http://schemas.microsoft.com/office/powerpoint/2010/main" val="4089366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marL="179705" algn="just" rtl="1"/>
            <a:r>
              <a:rPr lang="ar-DZ" dirty="0">
                <a:latin typeface="Times New Roman" panose="02020603050405020304" pitchFamily="18" charset="0"/>
                <a:ea typeface="Times New Roman" panose="02020603050405020304" pitchFamily="18" charset="0"/>
                <a:cs typeface="Traditional Arabic" panose="02020603050405020304" pitchFamily="18" charset="-78"/>
              </a:rPr>
              <a:t>ومما تقدم، نرى أن هناك من الفقهاء من ذهب إلى أن اصطلاح الجزاء الدولي ينصرف إلى إجراء محدد يطبق من أجل تأمين وضمان الطاعة والامتثال للقانون، بينما ذهب رأى آخر إلى أنه إجراء ينطوي على إكراه يتخذ ضد من يرتكب فعلا غير مشروع، غير أن الجزاء في مفهومه الواسع </a:t>
            </a:r>
            <a:r>
              <a:rPr lang="ar-DZ" b="1" dirty="0">
                <a:latin typeface="Times New Roman" panose="02020603050405020304" pitchFamily="18" charset="0"/>
                <a:ea typeface="Times New Roman" panose="02020603050405020304" pitchFamily="18" charset="0"/>
                <a:cs typeface="Traditional Arabic" panose="02020603050405020304" pitchFamily="18" charset="-78"/>
              </a:rPr>
              <a:t>«هو مجموعة الإجراءات والوسائل التي تستهدف إزالة آثار التصرف غير المشروع »</a:t>
            </a:r>
            <a:r>
              <a:rPr lang="ar-SA" dirty="0">
                <a:latin typeface="Times New Roman" panose="02020603050405020304" pitchFamily="18" charset="0"/>
                <a:ea typeface="Times New Roman" panose="02020603050405020304" pitchFamily="18" charset="0"/>
                <a:cs typeface="Traditional Arabic" panose="02020603050405020304" pitchFamily="18" charset="-78"/>
              </a:rPr>
              <a:t>و</a:t>
            </a:r>
            <a:r>
              <a:rPr lang="ar-DZ" dirty="0">
                <a:latin typeface="Times New Roman" panose="02020603050405020304" pitchFamily="18" charset="0"/>
                <a:ea typeface="Times New Roman" panose="02020603050405020304" pitchFamily="18" charset="0"/>
                <a:cs typeface="Traditional Arabic" panose="02020603050405020304" pitchFamily="18" charset="-78"/>
              </a:rPr>
              <a:t>إذا دققنا النظر نجد أن جميع هذه التعريفات تجمع فيما بينها عناصر مشتركة وهي: قاعدة قانونية دولية، إخلال بأحكام تلك القاعدة، إجراء قسري يطبق على المخل بهذه الأحكام</a:t>
            </a:r>
            <a:r>
              <a:rPr lang="ar-SA" dirty="0" smtClean="0">
                <a:latin typeface="Times New Roman" panose="02020603050405020304" pitchFamily="18" charset="0"/>
                <a:ea typeface="Times New Roman" panose="02020603050405020304" pitchFamily="18" charset="0"/>
                <a:cs typeface="Traditional Arabic" panose="02020603050405020304" pitchFamily="18" charset="-78"/>
              </a:rPr>
              <a:t>.</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p:txBody>
      </p:sp>
    </p:spTree>
    <p:extLst>
      <p:ext uri="{BB962C8B-B14F-4D97-AF65-F5344CB8AC3E}">
        <p14:creationId xmlns:p14="http://schemas.microsoft.com/office/powerpoint/2010/main" val="25711749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1"/>
            <a:r>
              <a:rPr lang="ar-SA" dirty="0">
                <a:ea typeface="Times New Roman" panose="02020603050405020304" pitchFamily="18" charset="0"/>
                <a:cs typeface="Traditional Arabic" panose="02020603050405020304" pitchFamily="18" charset="-78"/>
              </a:rPr>
              <a:t>و</a:t>
            </a:r>
            <a:r>
              <a:rPr lang="ar-DZ" dirty="0">
                <a:ea typeface="Times New Roman" panose="02020603050405020304" pitchFamily="18" charset="0"/>
                <a:cs typeface="Traditional Arabic" panose="02020603050405020304" pitchFamily="18" charset="-78"/>
              </a:rPr>
              <a:t>أما المعاهدات والاتفاقيات الدولية </a:t>
            </a:r>
            <a:r>
              <a:rPr lang="ar-DZ" dirty="0" err="1">
                <a:ea typeface="Times New Roman" panose="02020603050405020304" pitchFamily="18" charset="0"/>
                <a:cs typeface="Traditional Arabic" panose="02020603050405020304" pitchFamily="18" charset="-78"/>
              </a:rPr>
              <a:t>الشارعة</a:t>
            </a:r>
            <a:r>
              <a:rPr lang="ar-DZ" dirty="0">
                <a:ea typeface="Times New Roman" panose="02020603050405020304" pitchFamily="18" charset="0"/>
                <a:cs typeface="Traditional Arabic" panose="02020603050405020304" pitchFamily="18" charset="-78"/>
              </a:rPr>
              <a:t> والثنائية قد أكدت المفهوم الردعي للجزاء، فنص على النهج القسري للجزاء ميثاق الأمم المتحدة في مادة 2/5 منه وكذلك بالفصل السابع منه، وأخذت اتفاقية منع جريمة الإبادة الجماعية بهذا المفهوم العقابي للجزاء في قرار الجمعية العامة 210 أ(د.3) المؤرخ في ديسمبر 1984، والقضاء الدولي يؤكد المفهوم الردعي أو العقابي للجزاء، بهذا المفهوم قضت محكمتا </a:t>
            </a:r>
            <a:r>
              <a:rPr lang="ar-DZ" dirty="0" err="1">
                <a:ea typeface="Times New Roman" panose="02020603050405020304" pitchFamily="18" charset="0"/>
                <a:cs typeface="Traditional Arabic" panose="02020603050405020304" pitchFamily="18" charset="-78"/>
              </a:rPr>
              <a:t>نورمبرغ</a:t>
            </a:r>
            <a:r>
              <a:rPr lang="ar-DZ" dirty="0">
                <a:ea typeface="Times New Roman" panose="02020603050405020304" pitchFamily="18" charset="0"/>
                <a:cs typeface="Traditional Arabic" panose="02020603050405020304" pitchFamily="18" charset="-78"/>
              </a:rPr>
              <a:t> وطوكيو لمحاكمة مجرمي الحرب العالمية الثانية من العقوبات الردعية مثل الإعدام والسجن مدى الحياة، وأكدت محكمة العدل الدولية على الأخذ بهذا المفهوم العقابي القسري للجزاء الدولي عند تصديها لمشكلة لوكيربي في حكمها الصادر في 14 أبريل 1992</a:t>
            </a:r>
            <a:endParaRPr lang="en-US" dirty="0"/>
          </a:p>
        </p:txBody>
      </p:sp>
    </p:spTree>
    <p:extLst>
      <p:ext uri="{BB962C8B-B14F-4D97-AF65-F5344CB8AC3E}">
        <p14:creationId xmlns:p14="http://schemas.microsoft.com/office/powerpoint/2010/main" val="31972095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179705" algn="just" rtl="1"/>
            <a:r>
              <a:rPr lang="ar-SA" dirty="0">
                <a:latin typeface="Times New Roman" panose="02020603050405020304" pitchFamily="18" charset="0"/>
                <a:ea typeface="Times New Roman" panose="02020603050405020304" pitchFamily="18" charset="0"/>
                <a:cs typeface="Traditional Arabic" panose="02020603050405020304" pitchFamily="18" charset="-78"/>
              </a:rPr>
              <a:t>و</a:t>
            </a:r>
            <a:r>
              <a:rPr lang="ar-DZ" dirty="0">
                <a:latin typeface="Times New Roman" panose="02020603050405020304" pitchFamily="18" charset="0"/>
                <a:ea typeface="Times New Roman" panose="02020603050405020304" pitchFamily="18" charset="0"/>
                <a:cs typeface="Traditional Arabic" panose="02020603050405020304" pitchFamily="18" charset="-78"/>
              </a:rPr>
              <a:t>يتضح من كل ما سبق ذكره أن المفهوم القسري العقابي للجزاء الدولي هو المفهوم السائد في المجتمع الدولي سواء لدى الفقه الدولي أو في الاتفاقيات الدولية وأيضا القضاء الدولي.</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endParaRPr lang="en-US" dirty="0"/>
          </a:p>
        </p:txBody>
      </p:sp>
    </p:spTree>
    <p:extLst>
      <p:ext uri="{BB962C8B-B14F-4D97-AF65-F5344CB8AC3E}">
        <p14:creationId xmlns:p14="http://schemas.microsoft.com/office/powerpoint/2010/main" val="1347019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indent="457200" rtl="1">
              <a:spcAft>
                <a:spcPts val="0"/>
              </a:spcAft>
            </a:pPr>
            <a:r>
              <a:rPr lang="ar-SA" b="1" dirty="0">
                <a:latin typeface="Times New Roman" panose="02020603050405020304" pitchFamily="18" charset="0"/>
                <a:ea typeface="Times New Roman" panose="02020603050405020304" pitchFamily="18" charset="0"/>
                <a:cs typeface="Traditional Arabic" panose="02020603050405020304" pitchFamily="18" charset="-78"/>
              </a:rPr>
              <a:t>الفرع الثاني</a:t>
            </a:r>
            <a:r>
              <a:rPr lang="en-US" sz="3600" dirty="0">
                <a:latin typeface="Times New Roman" panose="02020603050405020304" pitchFamily="18" charset="0"/>
                <a:ea typeface="Times New Roman" panose="02020603050405020304" pitchFamily="18" charset="0"/>
                <a:cs typeface="Simplified Arabic" panose="02020603050405020304" pitchFamily="18" charset="-78"/>
              </a:rPr>
              <a:t/>
            </a:r>
            <a:br>
              <a:rPr lang="en-US" sz="3600" dirty="0">
                <a:latin typeface="Times New Roman" panose="02020603050405020304" pitchFamily="18" charset="0"/>
                <a:ea typeface="Times New Roman" panose="02020603050405020304" pitchFamily="18" charset="0"/>
                <a:cs typeface="Simplified Arabic" panose="02020603050405020304" pitchFamily="18" charset="-78"/>
              </a:rPr>
            </a:br>
            <a:r>
              <a:rPr lang="ar-DZ" b="1" dirty="0">
                <a:latin typeface="Times New Roman" panose="02020603050405020304" pitchFamily="18" charset="0"/>
                <a:ea typeface="Times New Roman" panose="02020603050405020304" pitchFamily="18" charset="0"/>
                <a:cs typeface="Traditional Arabic" panose="02020603050405020304" pitchFamily="18" charset="-78"/>
              </a:rPr>
              <a:t>أشكال الجزاءات </a:t>
            </a:r>
            <a:r>
              <a:rPr lang="ar-DZ" b="1" dirty="0" smtClean="0">
                <a:latin typeface="Times New Roman" panose="02020603050405020304" pitchFamily="18" charset="0"/>
                <a:ea typeface="Times New Roman" panose="02020603050405020304" pitchFamily="18" charset="0"/>
                <a:cs typeface="Traditional Arabic" panose="02020603050405020304" pitchFamily="18" charset="-78"/>
              </a:rPr>
              <a:t>الدولية</a:t>
            </a:r>
            <a:endParaRPr lang="en-US" dirty="0"/>
          </a:p>
        </p:txBody>
      </p:sp>
      <p:sp>
        <p:nvSpPr>
          <p:cNvPr id="3" name="عنصر نائب للمحتوى 2"/>
          <p:cNvSpPr>
            <a:spLocks noGrp="1"/>
          </p:cNvSpPr>
          <p:nvPr>
            <p:ph idx="1"/>
          </p:nvPr>
        </p:nvSpPr>
        <p:spPr/>
        <p:txBody>
          <a:bodyPr>
            <a:normAutofit/>
          </a:bodyPr>
          <a:lstStyle/>
          <a:p>
            <a:pPr algn="just" rtl="1">
              <a:spcAft>
                <a:spcPts val="0"/>
              </a:spcAft>
            </a:pPr>
            <a:r>
              <a:rPr lang="ar-SA" sz="3200" dirty="0">
                <a:latin typeface="Times New Roman" panose="02020603050405020304" pitchFamily="18" charset="0"/>
                <a:ea typeface="Times New Roman" panose="02020603050405020304" pitchFamily="18" charset="0"/>
                <a:cs typeface="Traditional Arabic" panose="02020603050405020304" pitchFamily="18" charset="-78"/>
              </a:rPr>
              <a:t>و</a:t>
            </a:r>
            <a:r>
              <a:rPr lang="ar-DZ" sz="3200" dirty="0">
                <a:latin typeface="Times New Roman" panose="02020603050405020304" pitchFamily="18" charset="0"/>
                <a:ea typeface="Times New Roman" panose="02020603050405020304" pitchFamily="18" charset="0"/>
                <a:cs typeface="Traditional Arabic" panose="02020603050405020304" pitchFamily="18" charset="-78"/>
              </a:rPr>
              <a:t>لقد حفلت الحياة الدولية بالعديد من الممارسات التي تعكس أشكالاً متعددة للجزاءات الدولية، هذه التي اختلفت أنواعها وتباينت فلسفتها وأهدافها من مرحلة إلى مرحلة أخرى في حياة الأمم، فأخذت هذه الجزاءات أو العقوبات شكلاً أكثر تنظيما مع التطور الذي لحق بالعلاقات الدولية</a:t>
            </a:r>
            <a:r>
              <a:rPr lang="ar-SA" sz="3200" dirty="0">
                <a:latin typeface="Times New Roman" panose="02020603050405020304" pitchFamily="18" charset="0"/>
                <a:ea typeface="Times New Roman" panose="02020603050405020304" pitchFamily="18" charset="0"/>
                <a:cs typeface="Traditional Arabic" panose="02020603050405020304" pitchFamily="18" charset="-78"/>
              </a:rPr>
              <a:t>،</a:t>
            </a:r>
            <a:r>
              <a:rPr lang="ar-DZ" sz="3200" dirty="0">
                <a:latin typeface="Times New Roman" panose="02020603050405020304" pitchFamily="18" charset="0"/>
                <a:ea typeface="Times New Roman" panose="02020603050405020304" pitchFamily="18" charset="0"/>
                <a:cs typeface="Traditional Arabic" panose="02020603050405020304" pitchFamily="18" charset="-78"/>
              </a:rPr>
              <a:t>وهنا سوف نبين هذه الأشكال بنوع من الإيجاز:</a:t>
            </a:r>
            <a:endParaRPr lang="en-US" sz="3200" dirty="0">
              <a:latin typeface="Times New Roman" panose="02020603050405020304" pitchFamily="18" charset="0"/>
              <a:ea typeface="Times New Roman" panose="02020603050405020304" pitchFamily="18" charset="0"/>
              <a:cs typeface="Simplified Arabic" panose="02020603050405020304" pitchFamily="18" charset="-78"/>
            </a:endParaRPr>
          </a:p>
          <a:p>
            <a:endParaRPr lang="en-US" sz="3200" dirty="0"/>
          </a:p>
        </p:txBody>
      </p:sp>
    </p:spTree>
    <p:extLst>
      <p:ext uri="{BB962C8B-B14F-4D97-AF65-F5344CB8AC3E}">
        <p14:creationId xmlns:p14="http://schemas.microsoft.com/office/powerpoint/2010/main" val="18717755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r>
              <a:rPr lang="ar-DZ" b="1" dirty="0"/>
              <a:t>الجزاءات أو العقوبات الاقتصادية:</a:t>
            </a:r>
            <a:r>
              <a:rPr lang="en-US" dirty="0"/>
              <a:t/>
            </a:r>
            <a:br>
              <a:rPr lang="en-US" dirty="0"/>
            </a:br>
            <a:endParaRPr lang="en-US" dirty="0"/>
          </a:p>
        </p:txBody>
      </p:sp>
      <p:sp>
        <p:nvSpPr>
          <p:cNvPr id="3" name="عنصر نائب للمحتوى 2"/>
          <p:cNvSpPr>
            <a:spLocks noGrp="1"/>
          </p:cNvSpPr>
          <p:nvPr>
            <p:ph idx="1"/>
          </p:nvPr>
        </p:nvSpPr>
        <p:spPr/>
        <p:txBody>
          <a:bodyPr/>
          <a:lstStyle/>
          <a:p>
            <a:pPr algn="just" rtl="1">
              <a:spcAft>
                <a:spcPts val="0"/>
              </a:spcAft>
            </a:pPr>
            <a:r>
              <a:rPr lang="ar-DZ" dirty="0">
                <a:latin typeface="Times New Roman" panose="02020603050405020304" pitchFamily="18" charset="0"/>
                <a:ea typeface="Times New Roman" panose="02020603050405020304" pitchFamily="18" charset="0"/>
                <a:cs typeface="Traditional Arabic" panose="02020603050405020304" pitchFamily="18" charset="-78"/>
              </a:rPr>
              <a:t>تعرف العقوبات الاقتصادية بأنها </a:t>
            </a:r>
            <a:r>
              <a:rPr lang="ar-DZ" b="1" dirty="0">
                <a:latin typeface="Times New Roman" panose="02020603050405020304" pitchFamily="18" charset="0"/>
                <a:ea typeface="Times New Roman" panose="02020603050405020304" pitchFamily="18" charset="0"/>
                <a:cs typeface="Traditional Arabic" panose="02020603050405020304" pitchFamily="18" charset="-78"/>
              </a:rPr>
              <a:t>«إجراء قسري دولي تتخذه المنظمات الدولية، أو مجموعة من الدول، أو دولة في مجال العلاقات الدولية الاقتصادية ضد دولة ما، لمنعها من ارتكاب عمل مخالف لأحكام القانون الدولي، أو لحملها على إيقافه إذا كانت قد بدأته وذلك بغية الحفاظ على السلم والأمن الدوليين» </a:t>
            </a:r>
            <a:r>
              <a:rPr lang="ar-DZ" dirty="0">
                <a:latin typeface="Times New Roman" panose="02020603050405020304" pitchFamily="18" charset="0"/>
                <a:ea typeface="Times New Roman" panose="02020603050405020304" pitchFamily="18" charset="0"/>
                <a:cs typeface="Traditional Arabic" panose="02020603050405020304" pitchFamily="18" charset="-78"/>
              </a:rPr>
              <a:t>فإن لهذا الجزاء جانبيين أحدهما وقائي يهدف إلى منع الدولة المرتكبة للمخالفة الدولية من الاستمرار في فعلها، أما الجانب الثاني فهو عقابي يهدف إلى إيقاع الضرر بالدولة لردعها</a:t>
            </a:r>
            <a:r>
              <a:rPr lang="ar-DZ" b="1" baseline="30000" dirty="0">
                <a:latin typeface="Times New Roman" panose="02020603050405020304" pitchFamily="18" charset="0"/>
                <a:ea typeface="Times New Roman" panose="02020603050405020304" pitchFamily="18" charset="0"/>
                <a:cs typeface="Traditional Arabic" panose="02020603050405020304" pitchFamily="18" charset="-78"/>
              </a:rPr>
              <a:t> </a:t>
            </a:r>
            <a:r>
              <a:rPr lang="ar-DZ" dirty="0">
                <a:latin typeface="Times New Roman" panose="02020603050405020304" pitchFamily="18" charset="0"/>
                <a:ea typeface="Times New Roman" panose="02020603050405020304" pitchFamily="18" charset="0"/>
                <a:cs typeface="Traditional Arabic" panose="02020603050405020304" pitchFamily="18" charset="-78"/>
              </a:rPr>
              <a:t>وتتنـوع ألوان وصور هذا الجزاء بين ما يلي:</a:t>
            </a:r>
            <a:endParaRPr lang="en-US" sz="2000" dirty="0">
              <a:latin typeface="Times New Roman" panose="02020603050405020304" pitchFamily="18" charset="0"/>
              <a:ea typeface="Times New Roman" panose="02020603050405020304" pitchFamily="18" charset="0"/>
              <a:cs typeface="Simplified Arabic" panose="02020603050405020304" pitchFamily="18" charset="-78"/>
            </a:endParaRPr>
          </a:p>
          <a:p>
            <a:endParaRPr lang="en-US" dirty="0"/>
          </a:p>
        </p:txBody>
      </p:sp>
    </p:spTree>
    <p:extLst>
      <p:ext uri="{BB962C8B-B14F-4D97-AF65-F5344CB8AC3E}">
        <p14:creationId xmlns:p14="http://schemas.microsoft.com/office/powerpoint/2010/main" val="9245061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marL="342900" lvl="0" indent="-342900" algn="just" rtl="1">
              <a:spcAft>
                <a:spcPts val="0"/>
              </a:spcAft>
              <a:buFont typeface="Symbol" panose="05050102010706020507" pitchFamily="18" charset="2"/>
              <a:buChar char=""/>
            </a:pPr>
            <a:r>
              <a:rPr lang="ar-DZ" sz="3600" b="1" dirty="0" smtClean="0">
                <a:latin typeface="Times New Roman" panose="02020603050405020304" pitchFamily="18" charset="0"/>
                <a:ea typeface="Times New Roman" panose="02020603050405020304" pitchFamily="18" charset="0"/>
                <a:cs typeface="Traditional Arabic" panose="02020603050405020304" pitchFamily="18" charset="-78"/>
              </a:rPr>
              <a:t>الحظر أو الحصار</a:t>
            </a:r>
            <a:r>
              <a:rPr lang="ar-DZ" sz="3600" dirty="0" smtClean="0">
                <a:latin typeface="Times New Roman" panose="02020603050405020304" pitchFamily="18" charset="0"/>
                <a:ea typeface="Times New Roman" panose="02020603050405020304" pitchFamily="18" charset="0"/>
                <a:cs typeface="Traditional Arabic" panose="02020603050405020304" pitchFamily="18" charset="-78"/>
              </a:rPr>
              <a:t>: يقصد به منع وصول الصادرات إلى الدولة التي اتخذ ضدها هذا الإجراء، وقد يقتصر هذا الحظر أو الحصار على السلع العسكرية الحيوية أو حتى الغذائية لأن الأمر يترك دائما لتقدير المنظمة والدول، وقد طبق هذا الجزاء نتيجة لحرب أكتوبر 1973 بحظر البترول العربي على العالم الغربي</a:t>
            </a:r>
            <a:r>
              <a:rPr lang="ar-SA" sz="3600" b="1" dirty="0" smtClean="0">
                <a:latin typeface="Times New Roman" panose="02020603050405020304" pitchFamily="18" charset="0"/>
                <a:ea typeface="Times New Roman" panose="02020603050405020304" pitchFamily="18" charset="0"/>
                <a:cs typeface="Traditional Arabic" panose="02020603050405020304" pitchFamily="18" charset="-78"/>
              </a:rPr>
              <a:t>.</a:t>
            </a:r>
            <a:endParaRPr lang="en-US" sz="3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endParaRPr lang="en-US" sz="3600" dirty="0"/>
          </a:p>
        </p:txBody>
      </p:sp>
    </p:spTree>
    <p:extLst>
      <p:ext uri="{BB962C8B-B14F-4D97-AF65-F5344CB8AC3E}">
        <p14:creationId xmlns:p14="http://schemas.microsoft.com/office/powerpoint/2010/main" val="30323521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1"/>
            <a:r>
              <a:rPr lang="ar-DZ" b="1" dirty="0">
                <a:ea typeface="Times New Roman" panose="02020603050405020304" pitchFamily="18" charset="0"/>
                <a:cs typeface="Traditional Arabic" panose="02020603050405020304" pitchFamily="18" charset="-78"/>
              </a:rPr>
              <a:t>المقاطعات الاقتصادية</a:t>
            </a:r>
            <a:r>
              <a:rPr lang="ar-DZ" dirty="0">
                <a:ea typeface="Times New Roman" panose="02020603050405020304" pitchFamily="18" charset="0"/>
                <a:cs typeface="Traditional Arabic" panose="02020603050405020304" pitchFamily="18" charset="-78"/>
              </a:rPr>
              <a:t>: يقصد بها تعليق كل التعاملات الاقتصادية والتجارية مع دولة ما لحملها على احترام قواعد القانون الدولي، فقد تكون المقاطعة فردية أو جماعية من عدت دول، وقد تأتي المقاطعة بصورة سلبية بمنع التعامل مع الدولة المرتكب ضدها الجزاء، وقد تأخذ صورة إيجابية كما حدث من منع الدول العربية في أوائل الستينات من تدفق رؤوس الأموال أو الخبرة على إسرائيل ومنع الشركات الأجنبية العاملة في أراضيها من استخدام آلات إسرائيلية الصنع</a:t>
            </a:r>
            <a:r>
              <a:rPr lang="ar-SA" b="1" dirty="0">
                <a:ea typeface="Times New Roman" panose="02020603050405020304" pitchFamily="18" charset="0"/>
                <a:cs typeface="Traditional Arabic" panose="02020603050405020304" pitchFamily="18" charset="-78"/>
              </a:rPr>
              <a:t>.</a:t>
            </a:r>
            <a:endParaRPr lang="en-US" dirty="0"/>
          </a:p>
        </p:txBody>
      </p:sp>
    </p:spTree>
    <p:extLst>
      <p:ext uri="{BB962C8B-B14F-4D97-AF65-F5344CB8AC3E}">
        <p14:creationId xmlns:p14="http://schemas.microsoft.com/office/powerpoint/2010/main" val="37866192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262</TotalTime>
  <Words>10526</Words>
  <Application>Microsoft Office PowerPoint</Application>
  <PresentationFormat>عرض على الشاشة (3:4)‏</PresentationFormat>
  <Paragraphs>300</Paragraphs>
  <Slides>138</Slides>
  <Notes>0</Notes>
  <HiddenSlides>0</HiddenSlides>
  <MMClips>0</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138</vt:i4>
      </vt:variant>
    </vt:vector>
  </HeadingPairs>
  <TitlesOfParts>
    <vt:vector size="149" baseType="lpstr">
      <vt:lpstr>Arabic Typesetting</vt:lpstr>
      <vt:lpstr>Arial</vt:lpstr>
      <vt:lpstr>Calibri</vt:lpstr>
      <vt:lpstr>Garamond</vt:lpstr>
      <vt:lpstr>Simplified Arabic</vt:lpstr>
      <vt:lpstr>Symbol</vt:lpstr>
      <vt:lpstr>Times New Roman</vt:lpstr>
      <vt:lpstr>Traditional Arabic</vt:lpstr>
      <vt:lpstr>Wingdings</vt:lpstr>
      <vt:lpstr>Wingdings 2</vt:lpstr>
      <vt:lpstr>عضوي</vt:lpstr>
      <vt:lpstr>الآليات الدولية «الخاصة» لتنفيذ القانون الدولي الإنساني</vt:lpstr>
      <vt:lpstr>عرض تقديمي في PowerPoint</vt:lpstr>
      <vt:lpstr>عرض تقديمي في PowerPoint</vt:lpstr>
      <vt:lpstr>عرض تقديمي في PowerPoint</vt:lpstr>
      <vt:lpstr>لماذا مهم </vt:lpstr>
      <vt:lpstr>مهم لأنه :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ملاحظة هامة :</vt:lpstr>
      <vt:lpstr>اللجنة الدولية للصليب الأحمر </vt:lpstr>
      <vt:lpstr>عرض تقديمي في PowerPoint</vt:lpstr>
      <vt:lpstr>الوضع القانوني الدولي للجنة</vt:lpstr>
      <vt:lpstr>عرض تقديمي في PowerPoint</vt:lpstr>
      <vt:lpstr>مبادئ عمل اللجنة الدولية للصليب الأحمر</vt:lpstr>
      <vt:lpstr>عرض تقديمي في PowerPoint</vt:lpstr>
      <vt:lpstr>عرض تقديمي في PowerPoint</vt:lpstr>
      <vt:lpstr>III. المبادئ التنظيمية: وتشمل ثلاثة مبادئ  وهي:</vt:lpstr>
      <vt:lpstr>الأساس القانوني الذي تتحرك بموجبه اللجنة.</vt:lpstr>
      <vt:lpstr>عرض تقديمي في PowerPoint</vt:lpstr>
      <vt:lpstr>عرض تقديمي في PowerPoint</vt:lpstr>
      <vt:lpstr>عرض تقديمي في PowerPoint</vt:lpstr>
      <vt:lpstr>الوظائف المنوطة باللجنة</vt:lpstr>
      <vt:lpstr>عرض تقديمي في PowerPoint</vt:lpstr>
      <vt:lpstr>دور اللجنة كهيئة إنسانية تعمل لصالح المدنيين في الأقاليم المحتلة</vt:lpstr>
      <vt:lpstr>عرض تقديمي في PowerPoint</vt:lpstr>
      <vt:lpstr>عرض تقديمي في PowerPoint</vt:lpstr>
      <vt:lpstr>المبحث الثاني نظام الدولة الحامية</vt:lpstr>
      <vt:lpstr>عرض تقديمي في PowerPoint</vt:lpstr>
      <vt:lpstr>عرض تقديمي في PowerPoint</vt:lpstr>
      <vt:lpstr>تعريف الدولة الحامية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هل يمكن تطبيق النظام في النزاعات المسلحة غير الدولية ؟؟</vt:lpstr>
      <vt:lpstr>عرض تقديمي في PowerPoint</vt:lpstr>
      <vt:lpstr>عرض تقديمي في PowerPoint</vt:lpstr>
      <vt:lpstr>عرض تقديمي في PowerPoint</vt:lpstr>
      <vt:lpstr>ركائز الدولة الحامية</vt:lpstr>
      <vt:lpstr>عرض تقديمي في PowerPoint</vt:lpstr>
      <vt:lpstr>عرض تقديمي في PowerPoint</vt:lpstr>
      <vt:lpstr>عرض تقديمي في PowerPoint</vt:lpstr>
      <vt:lpstr>عرض تقديمي في PowerPoint</vt:lpstr>
      <vt:lpstr>الشروط الواجب توافرها لتعيين دولة حامية</vt:lpstr>
      <vt:lpstr>عرض تقديمي في PowerPoint</vt:lpstr>
      <vt:lpstr>عرض تقديمي في PowerPoint</vt:lpstr>
      <vt:lpstr>الأساسي القانوني لأنشطة الدولة الحامية وبدائلها </vt:lpstr>
      <vt:lpstr>بدائل الدولة الحامية</vt:lpstr>
      <vt:lpstr>عرض تقديمي في PowerPoint</vt:lpstr>
      <vt:lpstr>خيارات أم بدائل</vt:lpstr>
      <vt:lpstr>عرض تقديمي في PowerPoint</vt:lpstr>
      <vt:lpstr>عرض تقديمي في PowerPoint</vt:lpstr>
      <vt:lpstr>عرض تقديمي في PowerPoint</vt:lpstr>
      <vt:lpstr>تدخلات ومساهمات ومهام واجبات الدولة الحامية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مهام وواجبات الدولة الحامية في الأقاليم المحتلة</vt:lpstr>
      <vt:lpstr>عرض تقديمي في PowerPoint</vt:lpstr>
      <vt:lpstr>عرض تقديمي في PowerPoint</vt:lpstr>
      <vt:lpstr>عرض تقديمي في PowerPoint</vt:lpstr>
      <vt:lpstr>التجارب العملية لنظام الدولة الحامية </vt:lpstr>
      <vt:lpstr>ويرجع عدم الاقدام الى نظام الدولة الحامية، كآلية وضمانة لرقابية تنفيذ القانون الدولي الانساني الى عدة اسباب أهمها:</vt:lpstr>
      <vt:lpstr>عرض تقديمي في PowerPoint</vt:lpstr>
      <vt:lpstr>عرض تقديمي في PowerPoint</vt:lpstr>
      <vt:lpstr>عرض تقديمي في PowerPoint</vt:lpstr>
      <vt:lpstr>عرض تقديمي في PowerPoint</vt:lpstr>
      <vt:lpstr>المبحث الثالث اللجنة الدولية لتقصي الحقائق</vt:lpstr>
      <vt:lpstr>أوجه القصور</vt:lpstr>
      <vt:lpstr>عرض تقديمي في PowerPoint</vt:lpstr>
      <vt:lpstr>الفرع الأول الطبيعة القانونية للجنة الدولية لتقصي الحقائق</vt:lpstr>
      <vt:lpstr>عرض تقديمي في PowerPoint</vt:lpstr>
      <vt:lpstr>عرض تقديمي في PowerPoint</vt:lpstr>
      <vt:lpstr>عرض تقديمي في PowerPoint</vt:lpstr>
      <vt:lpstr>عرض تقديمي في PowerPoint</vt:lpstr>
      <vt:lpstr>الفرع الأول اختصاص اللجنة الدولية لتقصي الحقائق</vt:lpstr>
      <vt:lpstr>عرض تقديمي في PowerPoint</vt:lpstr>
      <vt:lpstr>عرض تقديمي في PowerPoint</vt:lpstr>
      <vt:lpstr>عرض تقديمي في PowerPoint</vt:lpstr>
      <vt:lpstr>الفصل الثاني دور مجلس الأمن في تنفيذ القانون الدولي الإنساني </vt:lpstr>
      <vt:lpstr>عرض تقديمي في PowerPoint</vt:lpstr>
      <vt:lpstr>عرض تقديمي في PowerPoint</vt:lpstr>
      <vt:lpstr>المبحث الأول الجـــــزاءات الدوليــــة</vt:lpstr>
      <vt:lpstr>عرض تقديمي في PowerPoint</vt:lpstr>
      <vt:lpstr>عرض تقديمي في PowerPoint</vt:lpstr>
      <vt:lpstr>عرض تقديمي في PowerPoint</vt:lpstr>
      <vt:lpstr>الفرع الثاني أشكال الجزاءات الدولية</vt:lpstr>
      <vt:lpstr>الجزاءات أو العقوبات الاقتصادية: </vt:lpstr>
      <vt:lpstr>عرض تقديمي في PowerPoint</vt:lpstr>
      <vt:lpstr>عرض تقديمي في PowerPoint</vt:lpstr>
      <vt:lpstr>عرض تقديمي في PowerPoint</vt:lpstr>
      <vt:lpstr>الجزاءات الدولية السياسية والدبلوماسية: </vt:lpstr>
      <vt:lpstr>عرض تقديمي في PowerPoint</vt:lpstr>
      <vt:lpstr>الجزاءات الدولية العسكرية:</vt:lpstr>
      <vt:lpstr>عرض تقديمي في PowerPoint</vt:lpstr>
      <vt:lpstr>عرض تقديمي في PowerPoint</vt:lpstr>
      <vt:lpstr>عرض تقديمي في PowerPoint</vt:lpstr>
      <vt:lpstr>عرض تقديمي في PowerPoint</vt:lpstr>
      <vt:lpstr>المطلب الثاني مدى فعالية الجزاءات الدولية في تنفيذ القانون الدولي الإنساني</vt:lpstr>
      <vt:lpstr>عرض تقديمي في PowerPoint</vt:lpstr>
      <vt:lpstr>محكمتا نورمبرغ وطوكيو</vt:lpstr>
      <vt:lpstr>عرض تقديمي في PowerPoint</vt:lpstr>
      <vt:lpstr>محكمة نورمبرغ </vt:lpstr>
      <vt:lpstr>عرض تقديمي في PowerPoint</vt:lpstr>
      <vt:lpstr>عرض تقديمي في PowerPoint</vt:lpstr>
      <vt:lpstr>عرض تقديمي في PowerPoint</vt:lpstr>
      <vt:lpstr>عرض تقديمي في PowerPoint</vt:lpstr>
      <vt:lpstr>محكمة طوكيو</vt:lpstr>
      <vt:lpstr>عرض تقديمي في PowerPoint</vt:lpstr>
      <vt:lpstr>عرض تقديمي في PowerPoint</vt:lpstr>
      <vt:lpstr>المحكمتان الجنائيتان الخاصتان بيوغسلافيا سابقا ورواندا</vt:lpstr>
      <vt:lpstr>عرض تقديمي في PowerPoint</vt:lpstr>
      <vt:lpstr>المحكمة الجنائية الدولية الخاصة بيوغسلافيا السابقة</vt:lpstr>
      <vt:lpstr>عرض تقديمي في PowerPoint</vt:lpstr>
      <vt:lpstr>عرض تقديمي في PowerPoint</vt:lpstr>
      <vt:lpstr>عرض تقديمي في PowerPoint</vt:lpstr>
      <vt:lpstr>عرض تقديمي في PowerPoint</vt:lpstr>
      <vt:lpstr>الاختصاص النوعي (الموضوعي) للمحكمة:</vt:lpstr>
      <vt:lpstr>الاختصاص الشخصي للمحكمة:</vt:lpstr>
      <vt:lpstr>الاختصاص المكاني والزماني للمحكمة</vt:lpstr>
      <vt:lpstr>الفرع الثاني المحكمة الجنائية الدولية الخاصة برواندا</vt:lpstr>
      <vt:lpstr>عرض تقديمي في PowerPoint</vt:lpstr>
      <vt:lpstr>عرض تقديمي في PowerPoint</vt:lpstr>
      <vt:lpstr>عرض تقديمي في PowerPoint</vt:lpstr>
      <vt:lpstr>عرض تقديمي في PowerPoint</vt:lpstr>
      <vt:lpstr>عرض تقديمي في PowerPoint</vt:lpstr>
      <vt:lpstr>تعقيب عام </vt:lpstr>
      <vt:lpstr>عرض تقديمي في PowerPoint</vt:lpstr>
      <vt:lpstr>عرض تقديمي في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منهجية الرأي الاستشاري</dc:title>
  <dc:creator>subeh-ps</dc:creator>
  <cp:lastModifiedBy>SAMER</cp:lastModifiedBy>
  <cp:revision>36</cp:revision>
  <dcterms:created xsi:type="dcterms:W3CDTF">2017-12-27T08:08:50Z</dcterms:created>
  <dcterms:modified xsi:type="dcterms:W3CDTF">2020-01-05T19:27:50Z</dcterms:modified>
</cp:coreProperties>
</file>