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slides/slide4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1.xml" ContentType="application/vnd.openxmlformats-officedocument.drawingml.diagram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Default Extension="jpeg" ContentType="image/jpeg"/>
  <Override PartName="/ppt/slideLayouts/slideLayout3.xml" ContentType="application/vnd.openxmlformats-officedocument.presentationml.slideLayout+xml"/>
  <Default Extension="emf" ContentType="image/x-emf"/>
  <Override PartName="/ppt/diagrams/quickStyle1.xml" ContentType="application/vnd.openxmlformats-officedocument.drawingml.diagramStyl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84" r:id="rId1"/>
  </p:sldMasterIdLst>
  <p:notesMasterIdLst>
    <p:notesMasterId r:id="rId43"/>
  </p:notesMasterIdLst>
  <p:sldIdLst>
    <p:sldId id="266" r:id="rId2"/>
    <p:sldId id="274" r:id="rId3"/>
    <p:sldId id="267" r:id="rId4"/>
    <p:sldId id="257" r:id="rId5"/>
    <p:sldId id="296" r:id="rId6"/>
    <p:sldId id="304" r:id="rId7"/>
    <p:sldId id="308" r:id="rId8"/>
    <p:sldId id="269" r:id="rId9"/>
    <p:sldId id="270" r:id="rId10"/>
    <p:sldId id="271" r:id="rId11"/>
    <p:sldId id="305" r:id="rId12"/>
    <p:sldId id="311" r:id="rId13"/>
    <p:sldId id="312" r:id="rId14"/>
    <p:sldId id="313" r:id="rId15"/>
    <p:sldId id="314" r:id="rId16"/>
    <p:sldId id="272" r:id="rId17"/>
    <p:sldId id="273" r:id="rId18"/>
    <p:sldId id="306" r:id="rId19"/>
    <p:sldId id="297" r:id="rId20"/>
    <p:sldId id="258" r:id="rId21"/>
    <p:sldId id="307" r:id="rId22"/>
    <p:sldId id="264" r:id="rId23"/>
    <p:sldId id="293" r:id="rId24"/>
    <p:sldId id="268" r:id="rId25"/>
    <p:sldId id="265" r:id="rId26"/>
    <p:sldId id="298" r:id="rId27"/>
    <p:sldId id="310" r:id="rId28"/>
    <p:sldId id="309" r:id="rId29"/>
    <p:sldId id="259" r:id="rId30"/>
    <p:sldId id="260" r:id="rId31"/>
    <p:sldId id="261" r:id="rId32"/>
    <p:sldId id="262" r:id="rId33"/>
    <p:sldId id="263" r:id="rId34"/>
    <p:sldId id="299" r:id="rId35"/>
    <p:sldId id="315" r:id="rId36"/>
    <p:sldId id="300" r:id="rId37"/>
    <p:sldId id="316" r:id="rId38"/>
    <p:sldId id="301" r:id="rId39"/>
    <p:sldId id="302" r:id="rId40"/>
    <p:sldId id="303" r:id="rId41"/>
    <p:sldId id="295" r:id="rId42"/>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66" autoAdjust="0"/>
    <p:restoredTop sz="94662" autoAdjust="0"/>
  </p:normalViewPr>
  <p:slideViewPr>
    <p:cSldViewPr>
      <p:cViewPr>
        <p:scale>
          <a:sx n="76" d="100"/>
          <a:sy n="76" d="100"/>
        </p:scale>
        <p:origin x="-1200" y="66"/>
      </p:cViewPr>
      <p:guideLst>
        <p:guide orient="horz" pos="2160"/>
        <p:guide pos="2880"/>
      </p:guideLst>
    </p:cSldViewPr>
  </p:slideViewPr>
  <p:outlineViewPr>
    <p:cViewPr>
      <p:scale>
        <a:sx n="33" d="100"/>
        <a:sy n="33" d="100"/>
      </p:scale>
      <p:origin x="0" y="7200"/>
    </p:cViewPr>
  </p:outlineViewPr>
  <p:notesTextViewPr>
    <p:cViewPr>
      <p:scale>
        <a:sx n="100" d="100"/>
        <a:sy n="100" d="100"/>
      </p:scale>
      <p:origin x="0" y="0"/>
    </p:cViewPr>
  </p:notesTextViewPr>
  <p:sorterViewPr>
    <p:cViewPr>
      <p:scale>
        <a:sx n="66" d="100"/>
        <a:sy n="66" d="100"/>
      </p:scale>
      <p:origin x="0" y="426"/>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BC2DA2A-B55C-4814-B787-C642B1F5E6FE}" type="doc">
      <dgm:prSet loTypeId="urn:microsoft.com/office/officeart/2005/8/layout/radial6" loCatId="cycle" qsTypeId="urn:microsoft.com/office/officeart/2005/8/quickstyle/simple1" qsCatId="simple" csTypeId="urn:microsoft.com/office/officeart/2005/8/colors/accent1_2" csCatId="accent1" phldr="1"/>
      <dgm:spPr/>
      <dgm:t>
        <a:bodyPr/>
        <a:lstStyle/>
        <a:p>
          <a:pPr rtl="1"/>
          <a:endParaRPr lang="ar-SA"/>
        </a:p>
      </dgm:t>
    </dgm:pt>
    <dgm:pt modelId="{C2CEF6E5-9713-4F3B-918B-EB112AE9B347}">
      <dgm:prSet phldrT="[نص]"/>
      <dgm:spPr/>
      <dgm:t>
        <a:bodyPr/>
        <a:lstStyle/>
        <a:p>
          <a:pPr rtl="1"/>
          <a:r>
            <a:rPr lang="ar-SA" dirty="0" smtClean="0"/>
            <a:t>المخيمات</a:t>
          </a:r>
          <a:endParaRPr lang="ar-SA" dirty="0"/>
        </a:p>
      </dgm:t>
    </dgm:pt>
    <dgm:pt modelId="{39421988-2FC3-4747-9EA7-B539F74D986D}" type="parTrans" cxnId="{F53D0028-B7BA-405D-8787-5A413F5CD1BC}">
      <dgm:prSet/>
      <dgm:spPr/>
      <dgm:t>
        <a:bodyPr/>
        <a:lstStyle/>
        <a:p>
          <a:pPr rtl="1"/>
          <a:endParaRPr lang="ar-SA"/>
        </a:p>
      </dgm:t>
    </dgm:pt>
    <dgm:pt modelId="{33D1C27E-4C48-4D8B-9D92-EA13B7D81843}" type="sibTrans" cxnId="{F53D0028-B7BA-405D-8787-5A413F5CD1BC}">
      <dgm:prSet/>
      <dgm:spPr/>
      <dgm:t>
        <a:bodyPr/>
        <a:lstStyle/>
        <a:p>
          <a:pPr rtl="1"/>
          <a:endParaRPr lang="ar-SA"/>
        </a:p>
      </dgm:t>
    </dgm:pt>
    <dgm:pt modelId="{5B6F88D8-8804-4052-A8FA-69E28381F421}">
      <dgm:prSet phldrT="[نص]"/>
      <dgm:spPr/>
      <dgm:t>
        <a:bodyPr/>
        <a:lstStyle/>
        <a:p>
          <a:pPr rtl="1"/>
          <a:r>
            <a:rPr lang="ar-SA" dirty="0" smtClean="0"/>
            <a:t>الاكتظاظ</a:t>
          </a:r>
          <a:endParaRPr lang="ar-SA" dirty="0"/>
        </a:p>
      </dgm:t>
    </dgm:pt>
    <dgm:pt modelId="{56789E11-D71A-4B90-8BBC-5B60EFD9D392}" type="parTrans" cxnId="{8C13FA92-C9DD-4879-8B0A-F77E771C0927}">
      <dgm:prSet/>
      <dgm:spPr/>
      <dgm:t>
        <a:bodyPr/>
        <a:lstStyle/>
        <a:p>
          <a:pPr rtl="1"/>
          <a:endParaRPr lang="ar-SA"/>
        </a:p>
      </dgm:t>
    </dgm:pt>
    <dgm:pt modelId="{82513F19-5D5A-4FCF-AFFC-4F64615ABF55}" type="sibTrans" cxnId="{8C13FA92-C9DD-4879-8B0A-F77E771C0927}">
      <dgm:prSet/>
      <dgm:spPr/>
      <dgm:t>
        <a:bodyPr/>
        <a:lstStyle/>
        <a:p>
          <a:pPr rtl="1"/>
          <a:endParaRPr lang="ar-SA"/>
        </a:p>
      </dgm:t>
    </dgm:pt>
    <dgm:pt modelId="{CE4F6095-D9AD-4771-B9EA-7F1CCD513CF6}">
      <dgm:prSet phldrT="[نص]"/>
      <dgm:spPr/>
      <dgm:t>
        <a:bodyPr/>
        <a:lstStyle/>
        <a:p>
          <a:pPr rtl="1"/>
          <a:r>
            <a:rPr lang="ar-SA" dirty="0" smtClean="0"/>
            <a:t>البطالة</a:t>
          </a:r>
          <a:endParaRPr lang="ar-SA" dirty="0"/>
        </a:p>
      </dgm:t>
    </dgm:pt>
    <dgm:pt modelId="{1309FCAA-9EEC-4299-BC30-1FC9A144BC58}" type="parTrans" cxnId="{44D96C74-4386-491D-9B43-012CAACAD80A}">
      <dgm:prSet/>
      <dgm:spPr/>
      <dgm:t>
        <a:bodyPr/>
        <a:lstStyle/>
        <a:p>
          <a:pPr rtl="1"/>
          <a:endParaRPr lang="ar-SA"/>
        </a:p>
      </dgm:t>
    </dgm:pt>
    <dgm:pt modelId="{5DA3A149-6D0B-4E73-8657-6AFD7B7D5B67}" type="sibTrans" cxnId="{44D96C74-4386-491D-9B43-012CAACAD80A}">
      <dgm:prSet/>
      <dgm:spPr/>
      <dgm:t>
        <a:bodyPr/>
        <a:lstStyle/>
        <a:p>
          <a:pPr rtl="1"/>
          <a:endParaRPr lang="ar-SA"/>
        </a:p>
      </dgm:t>
    </dgm:pt>
    <dgm:pt modelId="{6ECBA162-C7F5-4077-B438-F9680134793F}">
      <dgm:prSet phldrT="[نص]"/>
      <dgm:spPr/>
      <dgm:t>
        <a:bodyPr/>
        <a:lstStyle/>
        <a:p>
          <a:pPr rtl="1"/>
          <a:r>
            <a:rPr lang="ar-SA" dirty="0" smtClean="0"/>
            <a:t>الصحة والبنية التحتية</a:t>
          </a:r>
          <a:endParaRPr lang="ar-SA" dirty="0"/>
        </a:p>
      </dgm:t>
    </dgm:pt>
    <dgm:pt modelId="{9BFB2FEA-F013-45E9-9615-9FB26C46A9D3}" type="parTrans" cxnId="{1FA17E86-6A36-4A3A-BB4D-75CBDB3AF35B}">
      <dgm:prSet/>
      <dgm:spPr/>
      <dgm:t>
        <a:bodyPr/>
        <a:lstStyle/>
        <a:p>
          <a:pPr rtl="1"/>
          <a:endParaRPr lang="ar-SA"/>
        </a:p>
      </dgm:t>
    </dgm:pt>
    <dgm:pt modelId="{0ED27337-72DC-4327-A88A-C4696E0217CB}" type="sibTrans" cxnId="{1FA17E86-6A36-4A3A-BB4D-75CBDB3AF35B}">
      <dgm:prSet/>
      <dgm:spPr/>
      <dgm:t>
        <a:bodyPr/>
        <a:lstStyle/>
        <a:p>
          <a:pPr rtl="1"/>
          <a:endParaRPr lang="ar-SA"/>
        </a:p>
      </dgm:t>
    </dgm:pt>
    <dgm:pt modelId="{DF2A4E15-1D7E-465C-80F9-7BDF22438146}">
      <dgm:prSet phldrT="[نص]"/>
      <dgm:spPr/>
      <dgm:t>
        <a:bodyPr/>
        <a:lstStyle/>
        <a:p>
          <a:pPr rtl="1"/>
          <a:r>
            <a:rPr lang="ar-SA" dirty="0" smtClean="0"/>
            <a:t>الإقامة</a:t>
          </a:r>
          <a:endParaRPr lang="ar-SA" dirty="0"/>
        </a:p>
      </dgm:t>
    </dgm:pt>
    <dgm:pt modelId="{3E8B813C-7C46-4E00-86BA-E2A817A0D731}" type="parTrans" cxnId="{B8971010-B16C-4AD1-84F9-E6749EFE6EE1}">
      <dgm:prSet/>
      <dgm:spPr/>
      <dgm:t>
        <a:bodyPr/>
        <a:lstStyle/>
        <a:p>
          <a:pPr rtl="1"/>
          <a:endParaRPr lang="ar-SA"/>
        </a:p>
      </dgm:t>
    </dgm:pt>
    <dgm:pt modelId="{778F6DAD-4927-4C1F-B965-8F672CC29829}" type="sibTrans" cxnId="{B8971010-B16C-4AD1-84F9-E6749EFE6EE1}">
      <dgm:prSet/>
      <dgm:spPr/>
      <dgm:t>
        <a:bodyPr/>
        <a:lstStyle/>
        <a:p>
          <a:pPr rtl="1"/>
          <a:endParaRPr lang="ar-SA"/>
        </a:p>
      </dgm:t>
    </dgm:pt>
    <dgm:pt modelId="{2873E110-5DF5-4774-9C5F-B4A39CF85823}" type="pres">
      <dgm:prSet presAssocID="{FBC2DA2A-B55C-4814-B787-C642B1F5E6FE}" presName="Name0" presStyleCnt="0">
        <dgm:presLayoutVars>
          <dgm:chMax val="1"/>
          <dgm:dir/>
          <dgm:animLvl val="ctr"/>
          <dgm:resizeHandles val="exact"/>
        </dgm:presLayoutVars>
      </dgm:prSet>
      <dgm:spPr/>
      <dgm:t>
        <a:bodyPr/>
        <a:lstStyle/>
        <a:p>
          <a:pPr rtl="1"/>
          <a:endParaRPr lang="ar-SA"/>
        </a:p>
      </dgm:t>
    </dgm:pt>
    <dgm:pt modelId="{06E521FE-DA32-4BAC-BF7A-15E360B313D9}" type="pres">
      <dgm:prSet presAssocID="{C2CEF6E5-9713-4F3B-918B-EB112AE9B347}" presName="centerShape" presStyleLbl="node0" presStyleIdx="0" presStyleCnt="1"/>
      <dgm:spPr/>
      <dgm:t>
        <a:bodyPr/>
        <a:lstStyle/>
        <a:p>
          <a:pPr rtl="1"/>
          <a:endParaRPr lang="ar-SA"/>
        </a:p>
      </dgm:t>
    </dgm:pt>
    <dgm:pt modelId="{6EF9764B-C842-47DC-B6F4-6715A63C2A6F}" type="pres">
      <dgm:prSet presAssocID="{5B6F88D8-8804-4052-A8FA-69E28381F421}" presName="node" presStyleLbl="node1" presStyleIdx="0" presStyleCnt="4">
        <dgm:presLayoutVars>
          <dgm:bulletEnabled val="1"/>
        </dgm:presLayoutVars>
      </dgm:prSet>
      <dgm:spPr/>
      <dgm:t>
        <a:bodyPr/>
        <a:lstStyle/>
        <a:p>
          <a:pPr rtl="1"/>
          <a:endParaRPr lang="ar-SA"/>
        </a:p>
      </dgm:t>
    </dgm:pt>
    <dgm:pt modelId="{99BD805D-92FA-4A42-A889-3FEDFE93E578}" type="pres">
      <dgm:prSet presAssocID="{5B6F88D8-8804-4052-A8FA-69E28381F421}" presName="dummy" presStyleCnt="0"/>
      <dgm:spPr/>
    </dgm:pt>
    <dgm:pt modelId="{D44D976F-2B2F-4AD5-BAE1-D60FD48899C0}" type="pres">
      <dgm:prSet presAssocID="{82513F19-5D5A-4FCF-AFFC-4F64615ABF55}" presName="sibTrans" presStyleLbl="sibTrans2D1" presStyleIdx="0" presStyleCnt="4"/>
      <dgm:spPr/>
      <dgm:t>
        <a:bodyPr/>
        <a:lstStyle/>
        <a:p>
          <a:pPr rtl="1"/>
          <a:endParaRPr lang="ar-SA"/>
        </a:p>
      </dgm:t>
    </dgm:pt>
    <dgm:pt modelId="{58588CDF-BB47-40D7-8F0D-F84535687D09}" type="pres">
      <dgm:prSet presAssocID="{CE4F6095-D9AD-4771-B9EA-7F1CCD513CF6}" presName="node" presStyleLbl="node1" presStyleIdx="1" presStyleCnt="4">
        <dgm:presLayoutVars>
          <dgm:bulletEnabled val="1"/>
        </dgm:presLayoutVars>
      </dgm:prSet>
      <dgm:spPr/>
      <dgm:t>
        <a:bodyPr/>
        <a:lstStyle/>
        <a:p>
          <a:pPr rtl="1"/>
          <a:endParaRPr lang="ar-SA"/>
        </a:p>
      </dgm:t>
    </dgm:pt>
    <dgm:pt modelId="{9F879D11-6A02-4DE4-9E3B-82749C665CFF}" type="pres">
      <dgm:prSet presAssocID="{CE4F6095-D9AD-4771-B9EA-7F1CCD513CF6}" presName="dummy" presStyleCnt="0"/>
      <dgm:spPr/>
    </dgm:pt>
    <dgm:pt modelId="{47BF779A-4042-4C7D-9F2A-059671AE8FCA}" type="pres">
      <dgm:prSet presAssocID="{5DA3A149-6D0B-4E73-8657-6AFD7B7D5B67}" presName="sibTrans" presStyleLbl="sibTrans2D1" presStyleIdx="1" presStyleCnt="4"/>
      <dgm:spPr/>
      <dgm:t>
        <a:bodyPr/>
        <a:lstStyle/>
        <a:p>
          <a:pPr rtl="1"/>
          <a:endParaRPr lang="ar-SA"/>
        </a:p>
      </dgm:t>
    </dgm:pt>
    <dgm:pt modelId="{9B9906D8-290C-4AA5-A2AB-62F4F263BEDE}" type="pres">
      <dgm:prSet presAssocID="{6ECBA162-C7F5-4077-B438-F9680134793F}" presName="node" presStyleLbl="node1" presStyleIdx="2" presStyleCnt="4">
        <dgm:presLayoutVars>
          <dgm:bulletEnabled val="1"/>
        </dgm:presLayoutVars>
      </dgm:prSet>
      <dgm:spPr/>
      <dgm:t>
        <a:bodyPr/>
        <a:lstStyle/>
        <a:p>
          <a:pPr rtl="1"/>
          <a:endParaRPr lang="ar-SA"/>
        </a:p>
      </dgm:t>
    </dgm:pt>
    <dgm:pt modelId="{DDAAB016-C1AE-4EC9-92FC-EA48A6278A0C}" type="pres">
      <dgm:prSet presAssocID="{6ECBA162-C7F5-4077-B438-F9680134793F}" presName="dummy" presStyleCnt="0"/>
      <dgm:spPr/>
    </dgm:pt>
    <dgm:pt modelId="{07FD2E37-77CA-49D0-B8B4-3F1D32E17888}" type="pres">
      <dgm:prSet presAssocID="{0ED27337-72DC-4327-A88A-C4696E0217CB}" presName="sibTrans" presStyleLbl="sibTrans2D1" presStyleIdx="2" presStyleCnt="4"/>
      <dgm:spPr/>
      <dgm:t>
        <a:bodyPr/>
        <a:lstStyle/>
        <a:p>
          <a:pPr rtl="1"/>
          <a:endParaRPr lang="ar-SA"/>
        </a:p>
      </dgm:t>
    </dgm:pt>
    <dgm:pt modelId="{4E59B549-40FF-4084-AE7C-519F104B05BC}" type="pres">
      <dgm:prSet presAssocID="{DF2A4E15-1D7E-465C-80F9-7BDF22438146}" presName="node" presStyleLbl="node1" presStyleIdx="3" presStyleCnt="4">
        <dgm:presLayoutVars>
          <dgm:bulletEnabled val="1"/>
        </dgm:presLayoutVars>
      </dgm:prSet>
      <dgm:spPr/>
      <dgm:t>
        <a:bodyPr/>
        <a:lstStyle/>
        <a:p>
          <a:pPr rtl="1"/>
          <a:endParaRPr lang="ar-SA"/>
        </a:p>
      </dgm:t>
    </dgm:pt>
    <dgm:pt modelId="{18D6E88C-97B4-4135-B0C2-9D15EA7D1FA5}" type="pres">
      <dgm:prSet presAssocID="{DF2A4E15-1D7E-465C-80F9-7BDF22438146}" presName="dummy" presStyleCnt="0"/>
      <dgm:spPr/>
    </dgm:pt>
    <dgm:pt modelId="{8598EEFD-926C-4C02-AE58-CB9A05796CF0}" type="pres">
      <dgm:prSet presAssocID="{778F6DAD-4927-4C1F-B965-8F672CC29829}" presName="sibTrans" presStyleLbl="sibTrans2D1" presStyleIdx="3" presStyleCnt="4"/>
      <dgm:spPr/>
      <dgm:t>
        <a:bodyPr/>
        <a:lstStyle/>
        <a:p>
          <a:pPr rtl="1"/>
          <a:endParaRPr lang="ar-SA"/>
        </a:p>
      </dgm:t>
    </dgm:pt>
  </dgm:ptLst>
  <dgm:cxnLst>
    <dgm:cxn modelId="{D47EFAD4-9554-4547-B0C5-293659765B92}" type="presOf" srcId="{778F6DAD-4927-4C1F-B965-8F672CC29829}" destId="{8598EEFD-926C-4C02-AE58-CB9A05796CF0}" srcOrd="0" destOrd="0" presId="urn:microsoft.com/office/officeart/2005/8/layout/radial6"/>
    <dgm:cxn modelId="{64598211-FB86-4CDE-AD22-1E17F5820D1D}" type="presOf" srcId="{CE4F6095-D9AD-4771-B9EA-7F1CCD513CF6}" destId="{58588CDF-BB47-40D7-8F0D-F84535687D09}" srcOrd="0" destOrd="0" presId="urn:microsoft.com/office/officeart/2005/8/layout/radial6"/>
    <dgm:cxn modelId="{A86559BE-9869-4F67-9F8D-87DCD87DFB28}" type="presOf" srcId="{5DA3A149-6D0B-4E73-8657-6AFD7B7D5B67}" destId="{47BF779A-4042-4C7D-9F2A-059671AE8FCA}" srcOrd="0" destOrd="0" presId="urn:microsoft.com/office/officeart/2005/8/layout/radial6"/>
    <dgm:cxn modelId="{F53D0028-B7BA-405D-8787-5A413F5CD1BC}" srcId="{FBC2DA2A-B55C-4814-B787-C642B1F5E6FE}" destId="{C2CEF6E5-9713-4F3B-918B-EB112AE9B347}" srcOrd="0" destOrd="0" parTransId="{39421988-2FC3-4747-9EA7-B539F74D986D}" sibTransId="{33D1C27E-4C48-4D8B-9D92-EA13B7D81843}"/>
    <dgm:cxn modelId="{B8971010-B16C-4AD1-84F9-E6749EFE6EE1}" srcId="{C2CEF6E5-9713-4F3B-918B-EB112AE9B347}" destId="{DF2A4E15-1D7E-465C-80F9-7BDF22438146}" srcOrd="3" destOrd="0" parTransId="{3E8B813C-7C46-4E00-86BA-E2A817A0D731}" sibTransId="{778F6DAD-4927-4C1F-B965-8F672CC29829}"/>
    <dgm:cxn modelId="{AF34FC24-DF94-46C1-8B24-FC4CFD52376C}" type="presOf" srcId="{5B6F88D8-8804-4052-A8FA-69E28381F421}" destId="{6EF9764B-C842-47DC-B6F4-6715A63C2A6F}" srcOrd="0" destOrd="0" presId="urn:microsoft.com/office/officeart/2005/8/layout/radial6"/>
    <dgm:cxn modelId="{8C13FA92-C9DD-4879-8B0A-F77E771C0927}" srcId="{C2CEF6E5-9713-4F3B-918B-EB112AE9B347}" destId="{5B6F88D8-8804-4052-A8FA-69E28381F421}" srcOrd="0" destOrd="0" parTransId="{56789E11-D71A-4B90-8BBC-5B60EFD9D392}" sibTransId="{82513F19-5D5A-4FCF-AFFC-4F64615ABF55}"/>
    <dgm:cxn modelId="{6A408024-E8AD-47F5-93F3-06686E16354B}" type="presOf" srcId="{C2CEF6E5-9713-4F3B-918B-EB112AE9B347}" destId="{06E521FE-DA32-4BAC-BF7A-15E360B313D9}" srcOrd="0" destOrd="0" presId="urn:microsoft.com/office/officeart/2005/8/layout/radial6"/>
    <dgm:cxn modelId="{730A210F-F619-453C-A9E2-57A0F5833030}" type="presOf" srcId="{DF2A4E15-1D7E-465C-80F9-7BDF22438146}" destId="{4E59B549-40FF-4084-AE7C-519F104B05BC}" srcOrd="0" destOrd="0" presId="urn:microsoft.com/office/officeart/2005/8/layout/radial6"/>
    <dgm:cxn modelId="{A15964B6-5266-4145-BC48-65E3F907BB7A}" type="presOf" srcId="{82513F19-5D5A-4FCF-AFFC-4F64615ABF55}" destId="{D44D976F-2B2F-4AD5-BAE1-D60FD48899C0}" srcOrd="0" destOrd="0" presId="urn:microsoft.com/office/officeart/2005/8/layout/radial6"/>
    <dgm:cxn modelId="{1FA17E86-6A36-4A3A-BB4D-75CBDB3AF35B}" srcId="{C2CEF6E5-9713-4F3B-918B-EB112AE9B347}" destId="{6ECBA162-C7F5-4077-B438-F9680134793F}" srcOrd="2" destOrd="0" parTransId="{9BFB2FEA-F013-45E9-9615-9FB26C46A9D3}" sibTransId="{0ED27337-72DC-4327-A88A-C4696E0217CB}"/>
    <dgm:cxn modelId="{0CFF35D7-2B81-4D27-AE24-F202E7BB9915}" type="presOf" srcId="{FBC2DA2A-B55C-4814-B787-C642B1F5E6FE}" destId="{2873E110-5DF5-4774-9C5F-B4A39CF85823}" srcOrd="0" destOrd="0" presId="urn:microsoft.com/office/officeart/2005/8/layout/radial6"/>
    <dgm:cxn modelId="{A78EFDBC-8969-43C2-9AAA-B3F63129695D}" type="presOf" srcId="{0ED27337-72DC-4327-A88A-C4696E0217CB}" destId="{07FD2E37-77CA-49D0-B8B4-3F1D32E17888}" srcOrd="0" destOrd="0" presId="urn:microsoft.com/office/officeart/2005/8/layout/radial6"/>
    <dgm:cxn modelId="{60A7B3B5-4C94-4391-8AC4-9F4893E71719}" type="presOf" srcId="{6ECBA162-C7F5-4077-B438-F9680134793F}" destId="{9B9906D8-290C-4AA5-A2AB-62F4F263BEDE}" srcOrd="0" destOrd="0" presId="urn:microsoft.com/office/officeart/2005/8/layout/radial6"/>
    <dgm:cxn modelId="{44D96C74-4386-491D-9B43-012CAACAD80A}" srcId="{C2CEF6E5-9713-4F3B-918B-EB112AE9B347}" destId="{CE4F6095-D9AD-4771-B9EA-7F1CCD513CF6}" srcOrd="1" destOrd="0" parTransId="{1309FCAA-9EEC-4299-BC30-1FC9A144BC58}" sibTransId="{5DA3A149-6D0B-4E73-8657-6AFD7B7D5B67}"/>
    <dgm:cxn modelId="{2EDA3E00-43EC-4344-BE60-F73B2C6773CC}" type="presParOf" srcId="{2873E110-5DF5-4774-9C5F-B4A39CF85823}" destId="{06E521FE-DA32-4BAC-BF7A-15E360B313D9}" srcOrd="0" destOrd="0" presId="urn:microsoft.com/office/officeart/2005/8/layout/radial6"/>
    <dgm:cxn modelId="{DCA132E6-FDA3-4E21-99C2-D227AF5AA30D}" type="presParOf" srcId="{2873E110-5DF5-4774-9C5F-B4A39CF85823}" destId="{6EF9764B-C842-47DC-B6F4-6715A63C2A6F}" srcOrd="1" destOrd="0" presId="urn:microsoft.com/office/officeart/2005/8/layout/radial6"/>
    <dgm:cxn modelId="{17DCAC72-F8D4-45A7-A27C-502025C811EC}" type="presParOf" srcId="{2873E110-5DF5-4774-9C5F-B4A39CF85823}" destId="{99BD805D-92FA-4A42-A889-3FEDFE93E578}" srcOrd="2" destOrd="0" presId="urn:microsoft.com/office/officeart/2005/8/layout/radial6"/>
    <dgm:cxn modelId="{F98B30E2-2485-4282-B86E-B70A62ABB354}" type="presParOf" srcId="{2873E110-5DF5-4774-9C5F-B4A39CF85823}" destId="{D44D976F-2B2F-4AD5-BAE1-D60FD48899C0}" srcOrd="3" destOrd="0" presId="urn:microsoft.com/office/officeart/2005/8/layout/radial6"/>
    <dgm:cxn modelId="{716EE61E-3E69-4B77-BDD0-D80454627B08}" type="presParOf" srcId="{2873E110-5DF5-4774-9C5F-B4A39CF85823}" destId="{58588CDF-BB47-40D7-8F0D-F84535687D09}" srcOrd="4" destOrd="0" presId="urn:microsoft.com/office/officeart/2005/8/layout/radial6"/>
    <dgm:cxn modelId="{CBDBAD81-27AA-4357-975B-D685BA5DDED3}" type="presParOf" srcId="{2873E110-5DF5-4774-9C5F-B4A39CF85823}" destId="{9F879D11-6A02-4DE4-9E3B-82749C665CFF}" srcOrd="5" destOrd="0" presId="urn:microsoft.com/office/officeart/2005/8/layout/radial6"/>
    <dgm:cxn modelId="{D5881ACA-E09F-48E9-BCF4-C3FA134C6305}" type="presParOf" srcId="{2873E110-5DF5-4774-9C5F-B4A39CF85823}" destId="{47BF779A-4042-4C7D-9F2A-059671AE8FCA}" srcOrd="6" destOrd="0" presId="urn:microsoft.com/office/officeart/2005/8/layout/radial6"/>
    <dgm:cxn modelId="{1B97E74B-133C-4A64-9879-71DCC5A5F801}" type="presParOf" srcId="{2873E110-5DF5-4774-9C5F-B4A39CF85823}" destId="{9B9906D8-290C-4AA5-A2AB-62F4F263BEDE}" srcOrd="7" destOrd="0" presId="urn:microsoft.com/office/officeart/2005/8/layout/radial6"/>
    <dgm:cxn modelId="{8FE3A826-21E8-4F45-93A9-1D2FE1CD3160}" type="presParOf" srcId="{2873E110-5DF5-4774-9C5F-B4A39CF85823}" destId="{DDAAB016-C1AE-4EC9-92FC-EA48A6278A0C}" srcOrd="8" destOrd="0" presId="urn:microsoft.com/office/officeart/2005/8/layout/radial6"/>
    <dgm:cxn modelId="{458AC22F-D8B0-4A10-9C41-A28C5E91BA8E}" type="presParOf" srcId="{2873E110-5DF5-4774-9C5F-B4A39CF85823}" destId="{07FD2E37-77CA-49D0-B8B4-3F1D32E17888}" srcOrd="9" destOrd="0" presId="urn:microsoft.com/office/officeart/2005/8/layout/radial6"/>
    <dgm:cxn modelId="{E197C0CA-2C6B-4F28-A364-F43453FA5643}" type="presParOf" srcId="{2873E110-5DF5-4774-9C5F-B4A39CF85823}" destId="{4E59B549-40FF-4084-AE7C-519F104B05BC}" srcOrd="10" destOrd="0" presId="urn:microsoft.com/office/officeart/2005/8/layout/radial6"/>
    <dgm:cxn modelId="{BCE8B759-69EA-4F52-8643-43BDB94EE014}" type="presParOf" srcId="{2873E110-5DF5-4774-9C5F-B4A39CF85823}" destId="{18D6E88C-97B4-4135-B0C2-9D15EA7D1FA5}" srcOrd="11" destOrd="0" presId="urn:microsoft.com/office/officeart/2005/8/layout/radial6"/>
    <dgm:cxn modelId="{F9B43DA8-5148-4A53-8B9F-D66447CCF8CB}" type="presParOf" srcId="{2873E110-5DF5-4774-9C5F-B4A39CF85823}" destId="{8598EEFD-926C-4C02-AE58-CB9A05796CF0}" srcOrd="12" destOrd="0" presId="urn:microsoft.com/office/officeart/2005/8/layout/radial6"/>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8598EEFD-926C-4C02-AE58-CB9A05796CF0}">
      <dsp:nvSpPr>
        <dsp:cNvPr id="0" name=""/>
        <dsp:cNvSpPr/>
      </dsp:nvSpPr>
      <dsp:spPr>
        <a:xfrm>
          <a:off x="1902960" y="554379"/>
          <a:ext cx="3691841" cy="3691841"/>
        </a:xfrm>
        <a:prstGeom prst="blockArc">
          <a:avLst>
            <a:gd name="adj1" fmla="val 10800000"/>
            <a:gd name="adj2" fmla="val 16200000"/>
            <a:gd name="adj3" fmla="val 4643"/>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07FD2E37-77CA-49D0-B8B4-3F1D32E17888}">
      <dsp:nvSpPr>
        <dsp:cNvPr id="0" name=""/>
        <dsp:cNvSpPr/>
      </dsp:nvSpPr>
      <dsp:spPr>
        <a:xfrm>
          <a:off x="1902960" y="554379"/>
          <a:ext cx="3691841" cy="3691841"/>
        </a:xfrm>
        <a:prstGeom prst="blockArc">
          <a:avLst>
            <a:gd name="adj1" fmla="val 5400000"/>
            <a:gd name="adj2" fmla="val 10800000"/>
            <a:gd name="adj3" fmla="val 4643"/>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47BF779A-4042-4C7D-9F2A-059671AE8FCA}">
      <dsp:nvSpPr>
        <dsp:cNvPr id="0" name=""/>
        <dsp:cNvSpPr/>
      </dsp:nvSpPr>
      <dsp:spPr>
        <a:xfrm>
          <a:off x="1902960" y="554379"/>
          <a:ext cx="3691841" cy="3691841"/>
        </a:xfrm>
        <a:prstGeom prst="blockArc">
          <a:avLst>
            <a:gd name="adj1" fmla="val 0"/>
            <a:gd name="adj2" fmla="val 5400000"/>
            <a:gd name="adj3" fmla="val 4643"/>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D44D976F-2B2F-4AD5-BAE1-D60FD48899C0}">
      <dsp:nvSpPr>
        <dsp:cNvPr id="0" name=""/>
        <dsp:cNvSpPr/>
      </dsp:nvSpPr>
      <dsp:spPr>
        <a:xfrm>
          <a:off x="1902960" y="554379"/>
          <a:ext cx="3691841" cy="3691841"/>
        </a:xfrm>
        <a:prstGeom prst="blockArc">
          <a:avLst>
            <a:gd name="adj1" fmla="val 16200000"/>
            <a:gd name="adj2" fmla="val 0"/>
            <a:gd name="adj3" fmla="val 4643"/>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06E521FE-DA32-4BAC-BF7A-15E360B313D9}">
      <dsp:nvSpPr>
        <dsp:cNvPr id="0" name=""/>
        <dsp:cNvSpPr/>
      </dsp:nvSpPr>
      <dsp:spPr>
        <a:xfrm>
          <a:off x="2898610" y="1550028"/>
          <a:ext cx="1700542" cy="1700542"/>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lvl="0" algn="ctr" defTabSz="1333500" rtl="1">
            <a:lnSpc>
              <a:spcPct val="90000"/>
            </a:lnSpc>
            <a:spcBef>
              <a:spcPct val="0"/>
            </a:spcBef>
            <a:spcAft>
              <a:spcPct val="35000"/>
            </a:spcAft>
          </a:pPr>
          <a:r>
            <a:rPr lang="ar-SA" sz="3000" kern="1200" dirty="0" smtClean="0"/>
            <a:t>المخيمات</a:t>
          </a:r>
          <a:endParaRPr lang="ar-SA" sz="3000" kern="1200" dirty="0"/>
        </a:p>
      </dsp:txBody>
      <dsp:txXfrm>
        <a:off x="2898610" y="1550028"/>
        <a:ext cx="1700542" cy="1700542"/>
      </dsp:txXfrm>
    </dsp:sp>
    <dsp:sp modelId="{6EF9764B-C842-47DC-B6F4-6715A63C2A6F}">
      <dsp:nvSpPr>
        <dsp:cNvPr id="0" name=""/>
        <dsp:cNvSpPr/>
      </dsp:nvSpPr>
      <dsp:spPr>
        <a:xfrm>
          <a:off x="3153691" y="2042"/>
          <a:ext cx="1190379" cy="1190379"/>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rtl="1">
            <a:lnSpc>
              <a:spcPct val="90000"/>
            </a:lnSpc>
            <a:spcBef>
              <a:spcPct val="0"/>
            </a:spcBef>
            <a:spcAft>
              <a:spcPct val="35000"/>
            </a:spcAft>
          </a:pPr>
          <a:r>
            <a:rPr lang="ar-SA" sz="2000" kern="1200" dirty="0" smtClean="0"/>
            <a:t>الاكتظاظ</a:t>
          </a:r>
          <a:endParaRPr lang="ar-SA" sz="2000" kern="1200" dirty="0"/>
        </a:p>
      </dsp:txBody>
      <dsp:txXfrm>
        <a:off x="3153691" y="2042"/>
        <a:ext cx="1190379" cy="1190379"/>
      </dsp:txXfrm>
    </dsp:sp>
    <dsp:sp modelId="{58588CDF-BB47-40D7-8F0D-F84535687D09}">
      <dsp:nvSpPr>
        <dsp:cNvPr id="0" name=""/>
        <dsp:cNvSpPr/>
      </dsp:nvSpPr>
      <dsp:spPr>
        <a:xfrm>
          <a:off x="4956758" y="1805110"/>
          <a:ext cx="1190379" cy="1190379"/>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rtl="1">
            <a:lnSpc>
              <a:spcPct val="90000"/>
            </a:lnSpc>
            <a:spcBef>
              <a:spcPct val="0"/>
            </a:spcBef>
            <a:spcAft>
              <a:spcPct val="35000"/>
            </a:spcAft>
          </a:pPr>
          <a:r>
            <a:rPr lang="ar-SA" sz="2000" kern="1200" dirty="0" smtClean="0"/>
            <a:t>البطالة</a:t>
          </a:r>
          <a:endParaRPr lang="ar-SA" sz="2000" kern="1200" dirty="0"/>
        </a:p>
      </dsp:txBody>
      <dsp:txXfrm>
        <a:off x="4956758" y="1805110"/>
        <a:ext cx="1190379" cy="1190379"/>
      </dsp:txXfrm>
    </dsp:sp>
    <dsp:sp modelId="{9B9906D8-290C-4AA5-A2AB-62F4F263BEDE}">
      <dsp:nvSpPr>
        <dsp:cNvPr id="0" name=""/>
        <dsp:cNvSpPr/>
      </dsp:nvSpPr>
      <dsp:spPr>
        <a:xfrm>
          <a:off x="3153691" y="3608177"/>
          <a:ext cx="1190379" cy="1190379"/>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rtl="1">
            <a:lnSpc>
              <a:spcPct val="90000"/>
            </a:lnSpc>
            <a:spcBef>
              <a:spcPct val="0"/>
            </a:spcBef>
            <a:spcAft>
              <a:spcPct val="35000"/>
            </a:spcAft>
          </a:pPr>
          <a:r>
            <a:rPr lang="ar-SA" sz="2000" kern="1200" dirty="0" smtClean="0"/>
            <a:t>الصحة والبنية التحتية</a:t>
          </a:r>
          <a:endParaRPr lang="ar-SA" sz="2000" kern="1200" dirty="0"/>
        </a:p>
      </dsp:txBody>
      <dsp:txXfrm>
        <a:off x="3153691" y="3608177"/>
        <a:ext cx="1190379" cy="1190379"/>
      </dsp:txXfrm>
    </dsp:sp>
    <dsp:sp modelId="{4E59B549-40FF-4084-AE7C-519F104B05BC}">
      <dsp:nvSpPr>
        <dsp:cNvPr id="0" name=""/>
        <dsp:cNvSpPr/>
      </dsp:nvSpPr>
      <dsp:spPr>
        <a:xfrm>
          <a:off x="1350624" y="1805110"/>
          <a:ext cx="1190379" cy="1190379"/>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rtl="1">
            <a:lnSpc>
              <a:spcPct val="90000"/>
            </a:lnSpc>
            <a:spcBef>
              <a:spcPct val="0"/>
            </a:spcBef>
            <a:spcAft>
              <a:spcPct val="35000"/>
            </a:spcAft>
          </a:pPr>
          <a:r>
            <a:rPr lang="ar-SA" sz="2000" kern="1200" dirty="0" smtClean="0"/>
            <a:t>الإقامة</a:t>
          </a:r>
          <a:endParaRPr lang="ar-SA" sz="2000" kern="1200" dirty="0"/>
        </a:p>
      </dsp:txBody>
      <dsp:txXfrm>
        <a:off x="1350624" y="1805110"/>
        <a:ext cx="1190379" cy="1190379"/>
      </dsp:txXfrm>
    </dsp:sp>
  </dsp:spTree>
</dsp:drawing>
</file>

<file path=ppt/diagrams/layout1.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رأس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ar-SA"/>
          </a:p>
        </p:txBody>
      </p:sp>
      <p:sp>
        <p:nvSpPr>
          <p:cNvPr id="3" name="عنصر نائب للتاريخ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2E9DCED9-1BB1-4B68-834E-E5DC8B6B42B0}" type="datetimeFigureOut">
              <a:rPr lang="ar-SA" smtClean="0"/>
              <a:pPr/>
              <a:t>30/03/1440</a:t>
            </a:fld>
            <a:endParaRPr lang="ar-SA"/>
          </a:p>
        </p:txBody>
      </p:sp>
      <p:sp>
        <p:nvSpPr>
          <p:cNvPr id="4" name="عنصر نائب لصورة الشريحة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ar-SA"/>
          </a:p>
        </p:txBody>
      </p:sp>
      <p:sp>
        <p:nvSpPr>
          <p:cNvPr id="5" name="عنصر نائب للملاحظات 4"/>
          <p:cNvSpPr>
            <a:spLocks noGrp="1"/>
          </p:cNvSpPr>
          <p:nvPr>
            <p:ph type="body" sz="quarter" idx="3"/>
          </p:nvPr>
        </p:nvSpPr>
        <p:spPr>
          <a:xfrm>
            <a:off x="685800" y="4343400"/>
            <a:ext cx="5486400" cy="4114800"/>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6" name="عنصر نائب للتذييل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ar-SA"/>
          </a:p>
        </p:txBody>
      </p:sp>
      <p:sp>
        <p:nvSpPr>
          <p:cNvPr id="7" name="عنصر نائب لرقم الشريحة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052713BE-D551-452C-8597-8A6ED58071E6}" type="slidenum">
              <a:rPr lang="ar-SA" smtClean="0"/>
              <a:pPr/>
              <a:t>‹#›</a:t>
            </a:fld>
            <a:endParaRPr lang="ar-SA"/>
          </a:p>
        </p:txBody>
      </p:sp>
    </p:spTree>
    <p:extLst>
      <p:ext uri="{BB962C8B-B14F-4D97-AF65-F5344CB8AC3E}">
        <p14:creationId xmlns="" xmlns:p14="http://schemas.microsoft.com/office/powerpoint/2010/main" val="2182288531"/>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14" name="عنوان 13"/>
          <p:cNvSpPr>
            <a:spLocks noGrp="1"/>
          </p:cNvSpPr>
          <p:nvPr>
            <p:ph type="ctrTitle"/>
          </p:nvPr>
        </p:nvSpPr>
        <p:spPr>
          <a:xfrm>
            <a:off x="1432560" y="359898"/>
            <a:ext cx="7406640" cy="1472184"/>
          </a:xfrm>
        </p:spPr>
        <p:txBody>
          <a:bodyPr anchor="b"/>
          <a:lstStyle>
            <a:lvl1pPr algn="l">
              <a:defRPr/>
            </a:lvl1pPr>
            <a:extLst/>
          </a:lstStyle>
          <a:p>
            <a:r>
              <a:rPr kumimoji="0" lang="ar-SA" smtClean="0"/>
              <a:t>انقر لتحرير نمط العنوان الرئيسي</a:t>
            </a:r>
            <a:endParaRPr kumimoji="0" lang="en-US"/>
          </a:p>
        </p:txBody>
      </p:sp>
      <p:sp>
        <p:nvSpPr>
          <p:cNvPr id="22" name="عنوان فرعي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ar-SA" smtClean="0"/>
              <a:t>انقر لتحرير نمط العنوان الثانوي الرئيسي</a:t>
            </a:r>
            <a:endParaRPr kumimoji="0" lang="en-US"/>
          </a:p>
        </p:txBody>
      </p:sp>
      <p:sp>
        <p:nvSpPr>
          <p:cNvPr id="7" name="عنصر نائب للتاريخ 6"/>
          <p:cNvSpPr>
            <a:spLocks noGrp="1"/>
          </p:cNvSpPr>
          <p:nvPr>
            <p:ph type="dt" sz="half" idx="10"/>
          </p:nvPr>
        </p:nvSpPr>
        <p:spPr/>
        <p:txBody>
          <a:bodyPr/>
          <a:lstStyle>
            <a:extLst/>
          </a:lstStyle>
          <a:p>
            <a:fld id="{0388B9EB-861F-43E4-9EE0-5D1A0632AF67}" type="datetime1">
              <a:rPr lang="ar-SA" smtClean="0"/>
              <a:pPr/>
              <a:t>30/03/1440</a:t>
            </a:fld>
            <a:endParaRPr lang="ar-SA"/>
          </a:p>
        </p:txBody>
      </p:sp>
      <p:sp>
        <p:nvSpPr>
          <p:cNvPr id="20" name="عنصر نائب للتذييل 19"/>
          <p:cNvSpPr>
            <a:spLocks noGrp="1"/>
          </p:cNvSpPr>
          <p:nvPr>
            <p:ph type="ftr" sz="quarter" idx="11"/>
          </p:nvPr>
        </p:nvSpPr>
        <p:spPr/>
        <p:txBody>
          <a:bodyPr/>
          <a:lstStyle>
            <a:extLst/>
          </a:lstStyle>
          <a:p>
            <a:endParaRPr lang="ar-SA"/>
          </a:p>
        </p:txBody>
      </p:sp>
      <p:sp>
        <p:nvSpPr>
          <p:cNvPr id="10" name="عنصر نائب لرقم الشريحة 9"/>
          <p:cNvSpPr>
            <a:spLocks noGrp="1"/>
          </p:cNvSpPr>
          <p:nvPr>
            <p:ph type="sldNum" sz="quarter" idx="12"/>
          </p:nvPr>
        </p:nvSpPr>
        <p:spPr/>
        <p:txBody>
          <a:bodyPr/>
          <a:lstStyle>
            <a:extLst/>
          </a:lstStyle>
          <a:p>
            <a:fld id="{0B34F065-1154-456A-91E3-76DE8E75E17B}" type="slidenum">
              <a:rPr lang="ar-SA" smtClean="0"/>
              <a:pPr/>
              <a:t>‹#›</a:t>
            </a:fld>
            <a:endParaRPr lang="ar-SA"/>
          </a:p>
        </p:txBody>
      </p:sp>
      <p:sp>
        <p:nvSpPr>
          <p:cNvPr id="8" name="شكل بيضاوي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شكل بيضاوي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extLs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BE84F206-BC07-4C33-8E8D-B875D9363E51}" type="datetime1">
              <a:rPr lang="ar-SA" smtClean="0"/>
              <a:pPr/>
              <a:t>30/03/1440</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0B34F065-1154-456A-91E3-76DE8E75E17B}" type="slidenum">
              <a:rPr lang="ar-SA" smtClean="0"/>
              <a:pPr/>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858000" y="274639"/>
            <a:ext cx="1828800" cy="5851525"/>
          </a:xfrm>
        </p:spPr>
        <p:txBody>
          <a:bodyPr vert="eaVert"/>
          <a:lstStyle>
            <a:extLs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1143000" y="274640"/>
            <a:ext cx="5562600" cy="5851525"/>
          </a:xfrm>
        </p:spPr>
        <p:txBody>
          <a:bodyPr vert="eaVert"/>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9697F9DE-0FEF-44F6-B72C-5EB5CA106025}" type="datetime1">
              <a:rPr lang="ar-SA" smtClean="0"/>
              <a:pPr/>
              <a:t>30/03/1440</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0B34F065-1154-456A-91E3-76DE8E75E17B}" type="slidenum">
              <a:rPr lang="ar-SA" smtClean="0"/>
              <a:pPr/>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extLst/>
          </a:lstStyle>
          <a:p>
            <a:r>
              <a:rPr kumimoji="0" lang="ar-SA" smtClean="0"/>
              <a:t>انقر لتحرير نمط العنوان الرئيسي</a:t>
            </a:r>
            <a:endParaRPr kumimoji="0" lang="en-US"/>
          </a:p>
        </p:txBody>
      </p:sp>
      <p:sp>
        <p:nvSpPr>
          <p:cNvPr id="3" name="عنصر نائب للمحتوى 2"/>
          <p:cNvSpPr>
            <a:spLocks noGrp="1"/>
          </p:cNvSpPr>
          <p:nvPr>
            <p:ph idx="1"/>
          </p:nvPr>
        </p:nvSpPr>
        <p:spPr/>
        <p:txBody>
          <a:bodyPr/>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72C034A5-445D-4D21-AD19-D321EFC2C87E}" type="datetime1">
              <a:rPr lang="ar-SA" smtClean="0"/>
              <a:pPr/>
              <a:t>30/03/1440</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0B34F065-1154-456A-91E3-76DE8E75E17B}" type="slidenum">
              <a:rPr lang="ar-SA" smtClean="0"/>
              <a:pPr/>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spTree>
      <p:nvGrpSpPr>
        <p:cNvPr id="1" name=""/>
        <p:cNvGrpSpPr/>
        <p:nvPr/>
      </p:nvGrpSpPr>
      <p:grpSpPr>
        <a:xfrm>
          <a:off x="0" y="0"/>
          <a:ext cx="0" cy="0"/>
          <a:chOff x="0" y="0"/>
          <a:chExt cx="0" cy="0"/>
        </a:xfrm>
      </p:grpSpPr>
      <p:sp>
        <p:nvSpPr>
          <p:cNvPr id="7" name="مستطيل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عنوان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ar-SA" smtClean="0"/>
              <a:t>انقر لتحرير أنماط النص الرئيسي</a:t>
            </a:r>
          </a:p>
        </p:txBody>
      </p:sp>
      <p:sp>
        <p:nvSpPr>
          <p:cNvPr id="4" name="عنصر نائب للتاريخ 3"/>
          <p:cNvSpPr>
            <a:spLocks noGrp="1"/>
          </p:cNvSpPr>
          <p:nvPr>
            <p:ph type="dt" sz="half" idx="10"/>
          </p:nvPr>
        </p:nvSpPr>
        <p:spPr/>
        <p:txBody>
          <a:bodyPr/>
          <a:lstStyle>
            <a:extLst/>
          </a:lstStyle>
          <a:p>
            <a:fld id="{0F9CF625-73F8-4FC1-BE9B-4374AA485022}" type="datetime1">
              <a:rPr lang="ar-SA" smtClean="0"/>
              <a:pPr/>
              <a:t>30/03/1440</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0B34F065-1154-456A-91E3-76DE8E75E17B}" type="slidenum">
              <a:rPr lang="ar-SA" smtClean="0"/>
              <a:pPr/>
              <a:t>‹#›</a:t>
            </a:fld>
            <a:endParaRPr lang="ar-SA"/>
          </a:p>
        </p:txBody>
      </p:sp>
      <p:sp>
        <p:nvSpPr>
          <p:cNvPr id="10" name="مستطيل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شكل بيضاوي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شكل بيضاوي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a:xfrm>
            <a:off x="1435608" y="274320"/>
            <a:ext cx="7498080" cy="1143000"/>
          </a:xfrm>
        </p:spPr>
        <p:txBody>
          <a:bodyPr/>
          <a:lstStyle>
            <a:extLst/>
          </a:lstStyle>
          <a:p>
            <a:r>
              <a:rPr kumimoji="0" lang="ar-SA" smtClean="0"/>
              <a:t>انقر لتحرير نمط العنوان الرئيسي</a:t>
            </a:r>
            <a:endParaRPr kumimoji="0" lang="en-US"/>
          </a:p>
        </p:txBody>
      </p:sp>
      <p:sp>
        <p:nvSpPr>
          <p:cNvPr id="3" name="عنصر نائب للمحتوى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محتوى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extLst/>
          </a:lstStyle>
          <a:p>
            <a:fld id="{55115B56-CBB2-4527-9D93-443C9333A122}" type="datetime1">
              <a:rPr lang="ar-SA" smtClean="0"/>
              <a:pPr/>
              <a:t>30/03/1440</a:t>
            </a:fld>
            <a:endParaRPr lang="ar-SA"/>
          </a:p>
        </p:txBody>
      </p:sp>
      <p:sp>
        <p:nvSpPr>
          <p:cNvPr id="6" name="عنصر نائب للتذييل 5"/>
          <p:cNvSpPr>
            <a:spLocks noGrp="1"/>
          </p:cNvSpPr>
          <p:nvPr>
            <p:ph type="ftr" sz="quarter" idx="11"/>
          </p:nvPr>
        </p:nvSpPr>
        <p:spPr/>
        <p:txBody>
          <a:bodyPr/>
          <a:lstStyle>
            <a:extLst/>
          </a:lstStyle>
          <a:p>
            <a:endParaRPr lang="ar-SA"/>
          </a:p>
        </p:txBody>
      </p:sp>
      <p:sp>
        <p:nvSpPr>
          <p:cNvPr id="7" name="عنصر نائب لرقم الشريحة 6"/>
          <p:cNvSpPr>
            <a:spLocks noGrp="1"/>
          </p:cNvSpPr>
          <p:nvPr>
            <p:ph type="sldNum" sz="quarter" idx="12"/>
          </p:nvPr>
        </p:nvSpPr>
        <p:spPr/>
        <p:txBody>
          <a:bodyPr/>
          <a:lstStyle>
            <a:extLst/>
          </a:lstStyle>
          <a:p>
            <a:fld id="{0B34F065-1154-456A-91E3-76DE8E75E17B}" type="slidenum">
              <a:rPr lang="ar-SA" smtClean="0"/>
              <a:pPr/>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ar-SA" smtClean="0"/>
              <a:t>انقر لتحرير أنماط النص الرئيسي</a:t>
            </a:r>
          </a:p>
        </p:txBody>
      </p:sp>
      <p:sp>
        <p:nvSpPr>
          <p:cNvPr id="4" name="عنصر نائب للنص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ar-SA" smtClean="0"/>
              <a:t>انقر لتحرير أنماط النص الرئيسي</a:t>
            </a:r>
          </a:p>
        </p:txBody>
      </p:sp>
      <p:sp>
        <p:nvSpPr>
          <p:cNvPr id="5" name="عنصر نائب للمحتوى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عنصر نائب للمحتوى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عنصر نائب للتاريخ 6"/>
          <p:cNvSpPr>
            <a:spLocks noGrp="1"/>
          </p:cNvSpPr>
          <p:nvPr>
            <p:ph type="dt" sz="half" idx="10"/>
          </p:nvPr>
        </p:nvSpPr>
        <p:spPr/>
        <p:txBody>
          <a:bodyPr/>
          <a:lstStyle>
            <a:extLst/>
          </a:lstStyle>
          <a:p>
            <a:fld id="{3292FFF3-8EF7-443C-9000-D59D3EDED97A}" type="datetime1">
              <a:rPr lang="ar-SA" smtClean="0"/>
              <a:pPr/>
              <a:t>30/03/1440</a:t>
            </a:fld>
            <a:endParaRPr lang="ar-SA"/>
          </a:p>
        </p:txBody>
      </p:sp>
      <p:sp>
        <p:nvSpPr>
          <p:cNvPr id="8" name="عنصر نائب للتذييل 7"/>
          <p:cNvSpPr>
            <a:spLocks noGrp="1"/>
          </p:cNvSpPr>
          <p:nvPr>
            <p:ph type="ftr" sz="quarter" idx="11"/>
          </p:nvPr>
        </p:nvSpPr>
        <p:spPr/>
        <p:txBody>
          <a:bodyPr/>
          <a:lstStyle>
            <a:extLst/>
          </a:lstStyle>
          <a:p>
            <a:endParaRPr lang="ar-SA"/>
          </a:p>
        </p:txBody>
      </p:sp>
      <p:sp>
        <p:nvSpPr>
          <p:cNvPr id="9" name="عنصر نائب لرقم الشريحة 8"/>
          <p:cNvSpPr>
            <a:spLocks noGrp="1"/>
          </p:cNvSpPr>
          <p:nvPr>
            <p:ph type="sldNum" sz="quarter" idx="12"/>
          </p:nvPr>
        </p:nvSpPr>
        <p:spPr/>
        <p:txBody>
          <a:bodyPr/>
          <a:lstStyle>
            <a:extLst/>
          </a:lstStyle>
          <a:p>
            <a:fld id="{0B34F065-1154-456A-91E3-76DE8E75E17B}" type="slidenum">
              <a:rPr lang="ar-SA" smtClean="0"/>
              <a:pPr/>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a:xfrm>
            <a:off x="1435608" y="274320"/>
            <a:ext cx="7498080" cy="1143000"/>
          </a:xfrm>
        </p:spPr>
        <p:txBody>
          <a:bodyPr anchor="ctr"/>
          <a:lstStyle>
            <a:extLst/>
          </a:lstStyle>
          <a:p>
            <a:r>
              <a:rPr kumimoji="0" lang="ar-SA" smtClean="0"/>
              <a:t>انقر لتحرير نمط العنوان الرئيسي</a:t>
            </a:r>
            <a:endParaRPr kumimoji="0" lang="en-US"/>
          </a:p>
        </p:txBody>
      </p:sp>
      <p:sp>
        <p:nvSpPr>
          <p:cNvPr id="3" name="عنصر نائب للتاريخ 2"/>
          <p:cNvSpPr>
            <a:spLocks noGrp="1"/>
          </p:cNvSpPr>
          <p:nvPr>
            <p:ph type="dt" sz="half" idx="10"/>
          </p:nvPr>
        </p:nvSpPr>
        <p:spPr/>
        <p:txBody>
          <a:bodyPr/>
          <a:lstStyle>
            <a:extLst/>
          </a:lstStyle>
          <a:p>
            <a:fld id="{D3245B93-A72D-4952-BB8D-03D882B6C9F7}" type="datetime1">
              <a:rPr lang="ar-SA" smtClean="0"/>
              <a:pPr/>
              <a:t>30/03/1440</a:t>
            </a:fld>
            <a:endParaRPr lang="ar-SA"/>
          </a:p>
        </p:txBody>
      </p:sp>
      <p:sp>
        <p:nvSpPr>
          <p:cNvPr id="4" name="عنصر نائب للتذييل 3"/>
          <p:cNvSpPr>
            <a:spLocks noGrp="1"/>
          </p:cNvSpPr>
          <p:nvPr>
            <p:ph type="ftr" sz="quarter" idx="11"/>
          </p:nvPr>
        </p:nvSpPr>
        <p:spPr/>
        <p:txBody>
          <a:bodyPr/>
          <a:lstStyle>
            <a:extLst/>
          </a:lstStyle>
          <a:p>
            <a:endParaRPr lang="ar-SA"/>
          </a:p>
        </p:txBody>
      </p:sp>
      <p:sp>
        <p:nvSpPr>
          <p:cNvPr id="5" name="عنصر نائب لرقم الشريحة 4"/>
          <p:cNvSpPr>
            <a:spLocks noGrp="1"/>
          </p:cNvSpPr>
          <p:nvPr>
            <p:ph type="sldNum" sz="quarter" idx="12"/>
          </p:nvPr>
        </p:nvSpPr>
        <p:spPr/>
        <p:txBody>
          <a:bodyPr/>
          <a:lstStyle>
            <a:extLst/>
          </a:lstStyle>
          <a:p>
            <a:fld id="{0B34F065-1154-456A-91E3-76DE8E75E17B}" type="slidenum">
              <a:rPr lang="ar-SA" smtClean="0"/>
              <a:pPr/>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فارغ">
    <p:spTree>
      <p:nvGrpSpPr>
        <p:cNvPr id="1" name=""/>
        <p:cNvGrpSpPr/>
        <p:nvPr/>
      </p:nvGrpSpPr>
      <p:grpSpPr>
        <a:xfrm>
          <a:off x="0" y="0"/>
          <a:ext cx="0" cy="0"/>
          <a:chOff x="0" y="0"/>
          <a:chExt cx="0" cy="0"/>
        </a:xfrm>
      </p:grpSpPr>
      <p:sp>
        <p:nvSpPr>
          <p:cNvPr id="5" name="مستطيل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عنصر نائب للتاريخ 1"/>
          <p:cNvSpPr>
            <a:spLocks noGrp="1"/>
          </p:cNvSpPr>
          <p:nvPr>
            <p:ph type="dt" sz="half" idx="10"/>
          </p:nvPr>
        </p:nvSpPr>
        <p:spPr/>
        <p:txBody>
          <a:bodyPr/>
          <a:lstStyle>
            <a:extLst/>
          </a:lstStyle>
          <a:p>
            <a:fld id="{61B75BAD-EDAF-4D03-87F0-26BA58FD6C31}" type="datetime1">
              <a:rPr lang="ar-SA" smtClean="0"/>
              <a:pPr/>
              <a:t>30/03/1440</a:t>
            </a:fld>
            <a:endParaRPr lang="ar-SA"/>
          </a:p>
        </p:txBody>
      </p:sp>
      <p:sp>
        <p:nvSpPr>
          <p:cNvPr id="3" name="عنصر نائب للتذييل 2"/>
          <p:cNvSpPr>
            <a:spLocks noGrp="1"/>
          </p:cNvSpPr>
          <p:nvPr>
            <p:ph type="ftr" sz="quarter" idx="11"/>
          </p:nvPr>
        </p:nvSpPr>
        <p:spPr/>
        <p:txBody>
          <a:bodyPr/>
          <a:lstStyle>
            <a:extLst/>
          </a:lstStyle>
          <a:p>
            <a:endParaRPr lang="ar-SA"/>
          </a:p>
        </p:txBody>
      </p:sp>
      <p:sp>
        <p:nvSpPr>
          <p:cNvPr id="4" name="عنصر نائب لرقم الشريحة 3"/>
          <p:cNvSpPr>
            <a:spLocks noGrp="1"/>
          </p:cNvSpPr>
          <p:nvPr>
            <p:ph type="sldNum" sz="quarter" idx="12"/>
          </p:nvPr>
        </p:nvSpPr>
        <p:spPr/>
        <p:txBody>
          <a:bodyPr/>
          <a:lstStyle>
            <a:extLst/>
          </a:lstStyle>
          <a:p>
            <a:fld id="{0B34F065-1154-456A-91E3-76DE8E75E17B}" type="slidenum">
              <a:rPr lang="ar-SA" smtClean="0"/>
              <a:pPr/>
              <a:t>‹#›</a:t>
            </a:fld>
            <a:endParaRPr lang="ar-SA"/>
          </a:p>
        </p:txBody>
      </p:sp>
      <p:sp>
        <p:nvSpPr>
          <p:cNvPr id="6" name="مستطيل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ar-SA" smtClean="0"/>
              <a:t>انقر لتحرير أنماط النص الرئيسي</a:t>
            </a:r>
          </a:p>
        </p:txBody>
      </p:sp>
      <p:sp>
        <p:nvSpPr>
          <p:cNvPr id="4" name="عنصر نائب للمحتوى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extLst/>
          </a:lstStyle>
          <a:p>
            <a:fld id="{9D99E136-ECA0-404A-9D77-0AFB2974F523}" type="datetime1">
              <a:rPr lang="ar-SA" smtClean="0"/>
              <a:pPr/>
              <a:t>30/03/1440</a:t>
            </a:fld>
            <a:endParaRPr lang="ar-SA"/>
          </a:p>
        </p:txBody>
      </p:sp>
      <p:sp>
        <p:nvSpPr>
          <p:cNvPr id="6" name="عنصر نائب للتذييل 5"/>
          <p:cNvSpPr>
            <a:spLocks noGrp="1"/>
          </p:cNvSpPr>
          <p:nvPr>
            <p:ph type="ftr" sz="quarter" idx="11"/>
          </p:nvPr>
        </p:nvSpPr>
        <p:spPr/>
        <p:txBody>
          <a:bodyPr/>
          <a:lstStyle>
            <a:extLst/>
          </a:lstStyle>
          <a:p>
            <a:endParaRPr lang="ar-SA"/>
          </a:p>
        </p:txBody>
      </p:sp>
      <p:sp>
        <p:nvSpPr>
          <p:cNvPr id="7" name="عنصر نائب لرقم الشريحة 6"/>
          <p:cNvSpPr>
            <a:spLocks noGrp="1"/>
          </p:cNvSpPr>
          <p:nvPr>
            <p:ph type="sldNum" sz="quarter" idx="12"/>
          </p:nvPr>
        </p:nvSpPr>
        <p:spPr/>
        <p:txBody>
          <a:bodyPr/>
          <a:lstStyle>
            <a:extLst/>
          </a:lstStyle>
          <a:p>
            <a:fld id="{0B34F065-1154-456A-91E3-76DE8E75E17B}" type="slidenum">
              <a:rPr lang="ar-SA" smtClean="0"/>
              <a:pPr/>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ar-SA" smtClean="0"/>
              <a:t>انقر لتحرير نمط العنوان الرئيسي</a:t>
            </a:r>
            <a:endParaRPr kumimoji="0" lang="en-US"/>
          </a:p>
        </p:txBody>
      </p:sp>
      <p:sp>
        <p:nvSpPr>
          <p:cNvPr id="5" name="عنصر نائب للتاريخ 4"/>
          <p:cNvSpPr>
            <a:spLocks noGrp="1"/>
          </p:cNvSpPr>
          <p:nvPr>
            <p:ph type="dt" sz="half" idx="10"/>
          </p:nvPr>
        </p:nvSpPr>
        <p:spPr/>
        <p:txBody>
          <a:bodyPr/>
          <a:lstStyle>
            <a:extLst/>
          </a:lstStyle>
          <a:p>
            <a:fld id="{2B32D5CD-237C-4F03-A838-487BDB432564}" type="datetime1">
              <a:rPr lang="ar-SA" smtClean="0"/>
              <a:pPr/>
              <a:t>30/03/1440</a:t>
            </a:fld>
            <a:endParaRPr lang="ar-SA"/>
          </a:p>
        </p:txBody>
      </p:sp>
      <p:sp>
        <p:nvSpPr>
          <p:cNvPr id="6" name="عنصر نائب للتذييل 5"/>
          <p:cNvSpPr>
            <a:spLocks noGrp="1"/>
          </p:cNvSpPr>
          <p:nvPr>
            <p:ph type="ftr" sz="quarter" idx="11"/>
          </p:nvPr>
        </p:nvSpPr>
        <p:spPr/>
        <p:txBody>
          <a:bodyPr/>
          <a:lstStyle>
            <a:extLst/>
          </a:lstStyle>
          <a:p>
            <a:endParaRPr lang="ar-SA"/>
          </a:p>
        </p:txBody>
      </p:sp>
      <p:sp>
        <p:nvSpPr>
          <p:cNvPr id="7" name="عنصر نائب لرقم الشريحة 6"/>
          <p:cNvSpPr>
            <a:spLocks noGrp="1"/>
          </p:cNvSpPr>
          <p:nvPr>
            <p:ph type="sldNum" sz="quarter" idx="12"/>
          </p:nvPr>
        </p:nvSpPr>
        <p:spPr/>
        <p:txBody>
          <a:bodyPr/>
          <a:lstStyle>
            <a:extLst/>
          </a:lstStyle>
          <a:p>
            <a:fld id="{0B34F065-1154-456A-91E3-76DE8E75E17B}" type="slidenum">
              <a:rPr lang="ar-SA" smtClean="0"/>
              <a:pPr/>
              <a:t>‹#›</a:t>
            </a:fld>
            <a:endParaRPr lang="ar-SA"/>
          </a:p>
        </p:txBody>
      </p:sp>
      <p:sp>
        <p:nvSpPr>
          <p:cNvPr id="8" name="مستطيل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عنصر نائب للصورة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ar-SA" smtClean="0"/>
              <a:t>انقر فوق الرمز لإضافة صورة</a:t>
            </a:r>
            <a:endParaRPr kumimoji="0" lang="en-US" dirty="0"/>
          </a:p>
        </p:txBody>
      </p:sp>
      <p:sp>
        <p:nvSpPr>
          <p:cNvPr id="9" name="مخطط انسيابي: معالجة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مخطط انسيابي: معالجة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عنصر نائب للنص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ar-SA" smtClean="0"/>
              <a:t>انقر لتحرير أنماط النص الرئيسي</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دائري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شكل بيضاوي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دائرة مجوفة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مستطيل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عنصر نائب للعنوان 4"/>
          <p:cNvSpPr>
            <a:spLocks noGrp="1"/>
          </p:cNvSpPr>
          <p:nvPr>
            <p:ph type="title"/>
          </p:nvPr>
        </p:nvSpPr>
        <p:spPr>
          <a:xfrm>
            <a:off x="1435608" y="274638"/>
            <a:ext cx="7498080" cy="1143000"/>
          </a:xfrm>
          <a:prstGeom prst="rect">
            <a:avLst/>
          </a:prstGeom>
        </p:spPr>
        <p:txBody>
          <a:bodyPr anchor="ctr">
            <a:normAutofit/>
          </a:bodyPr>
          <a:lstStyle>
            <a:extLst/>
          </a:lstStyle>
          <a:p>
            <a:r>
              <a:rPr kumimoji="0" lang="ar-SA" smtClean="0"/>
              <a:t>انقر لتحرير نمط العنوان الرئيسي</a:t>
            </a:r>
            <a:endParaRPr kumimoji="0" lang="en-US"/>
          </a:p>
        </p:txBody>
      </p:sp>
      <p:sp>
        <p:nvSpPr>
          <p:cNvPr id="9" name="عنصر نائب للنص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24" name="عنصر نائب للتاريخ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4CA7D609-D2D3-49AC-8B5E-9ED92AD9C471}" type="datetime1">
              <a:rPr lang="ar-SA" smtClean="0"/>
              <a:pPr/>
              <a:t>30/03/1440</a:t>
            </a:fld>
            <a:endParaRPr lang="ar-SA"/>
          </a:p>
        </p:txBody>
      </p:sp>
      <p:sp>
        <p:nvSpPr>
          <p:cNvPr id="10" name="عنصر نائب للتذييل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ar-SA"/>
          </a:p>
        </p:txBody>
      </p:sp>
      <p:sp>
        <p:nvSpPr>
          <p:cNvPr id="22" name="عنصر نائب لرقم الشريحة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0B34F065-1154-456A-91E3-76DE8E75E17B}" type="slidenum">
              <a:rPr lang="ar-SA" smtClean="0"/>
              <a:pPr/>
              <a:t>‹#›</a:t>
            </a:fld>
            <a:endParaRPr lang="ar-SA"/>
          </a:p>
        </p:txBody>
      </p:sp>
      <p:sp>
        <p:nvSpPr>
          <p:cNvPr id="15" name="مستطيل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hf hdr="0" ftr="0" dt="0"/>
  <p:txStyles>
    <p:titleStyle>
      <a:lvl1pPr algn="l" rtl="1"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r" rtl="1"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r" rtl="1"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r" rtl="1"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r" rtl="1"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r" rtl="1"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r" rtl="1"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6.emf"/><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17.emf"/><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image" Target="../media/image6.jpeg"/><Relationship Id="rId13" Type="http://schemas.openxmlformats.org/officeDocument/2006/relationships/image" Target="http://khm0.google.com/kh/v=75&amp;x=152&amp;y=105&amp;z=8&amp;s=G&amp;token=22385" TargetMode="External"/><Relationship Id="rId18" Type="http://schemas.openxmlformats.org/officeDocument/2006/relationships/image" Target="../media/image11.jpeg"/><Relationship Id="rId3" Type="http://schemas.openxmlformats.org/officeDocument/2006/relationships/image" Target="http://khm1.google.com/kh/v=75&amp;x=151&amp;y=103&amp;z=8&amp;s=Gali&amp;token=75327" TargetMode="External"/><Relationship Id="rId21" Type="http://schemas.openxmlformats.org/officeDocument/2006/relationships/image" Target="http://khm0.google.com/kh/v=75&amp;x=154&amp;y=103&amp;z=8&amp;s=Galil&amp;token=42317" TargetMode="External"/><Relationship Id="rId7" Type="http://schemas.openxmlformats.org/officeDocument/2006/relationships/image" Target="http://khm1.google.com/kh/v=75&amp;x=151&amp;y=105&amp;z=8&amp;s=Galile&amp;token=23125" TargetMode="External"/><Relationship Id="rId12" Type="http://schemas.openxmlformats.org/officeDocument/2006/relationships/image" Target="../media/image8.jpeg"/><Relationship Id="rId17" Type="http://schemas.openxmlformats.org/officeDocument/2006/relationships/image" Target="http://khm1.google.com/kh/v=75&amp;x=153&amp;y=104&amp;z=8&amp;s=Gal&amp;token=107329" TargetMode="External"/><Relationship Id="rId25" Type="http://schemas.openxmlformats.org/officeDocument/2006/relationships/image" Target="http://khm0.google.com/kh/v=75&amp;x=154&amp;y=105&amp;z=8&amp;s=Galileo&amp;token=113878" TargetMode="External"/><Relationship Id="rId2" Type="http://schemas.openxmlformats.org/officeDocument/2006/relationships/image" Target="../media/image3.jpeg"/><Relationship Id="rId16" Type="http://schemas.openxmlformats.org/officeDocument/2006/relationships/image" Target="../media/image10.jpeg"/><Relationship Id="rId20" Type="http://schemas.openxmlformats.org/officeDocument/2006/relationships/image" Target="../media/image12.jpeg"/><Relationship Id="rId1" Type="http://schemas.openxmlformats.org/officeDocument/2006/relationships/slideLayout" Target="../slideLayouts/slideLayout2.xml"/><Relationship Id="rId6" Type="http://schemas.openxmlformats.org/officeDocument/2006/relationships/image" Target="../media/image5.jpeg"/><Relationship Id="rId11" Type="http://schemas.openxmlformats.org/officeDocument/2006/relationships/image" Target="http://khm0.google.com/kh/v=75&amp;x=152&amp;y=104&amp;z=8&amp;s=&amp;token=93273" TargetMode="External"/><Relationship Id="rId24" Type="http://schemas.openxmlformats.org/officeDocument/2006/relationships/image" Target="../media/image14.jpeg"/><Relationship Id="rId5" Type="http://schemas.openxmlformats.org/officeDocument/2006/relationships/image" Target="http://khm1.google.com/kh/v=75&amp;x=151&amp;y=104&amp;z=8&amp;s=Galil&amp;token=24473" TargetMode="External"/><Relationship Id="rId15" Type="http://schemas.openxmlformats.org/officeDocument/2006/relationships/image" Target="http://khm1.google.com/kh/v=75&amp;x=153&amp;y=103&amp;z=8&amp;s=Ga&amp;token=34742" TargetMode="External"/><Relationship Id="rId23" Type="http://schemas.openxmlformats.org/officeDocument/2006/relationships/image" Target="http://khm0.google.com/kh/v=75&amp;x=154&amp;y=104&amp;z=8&amp;s=Galile&amp;token=73716" TargetMode="External"/><Relationship Id="rId10" Type="http://schemas.openxmlformats.org/officeDocument/2006/relationships/image" Target="../media/image7.jpeg"/><Relationship Id="rId19" Type="http://schemas.openxmlformats.org/officeDocument/2006/relationships/image" Target="http://khm1.google.com/kh/v=75&amp;x=153&amp;y=105&amp;z=8&amp;s=Gali&amp;token=85522" TargetMode="External"/><Relationship Id="rId4" Type="http://schemas.openxmlformats.org/officeDocument/2006/relationships/image" Target="../media/image4.jpeg"/><Relationship Id="rId9" Type="http://schemas.openxmlformats.org/officeDocument/2006/relationships/image" Target="http://khm0.google.com/kh/v=75&amp;x=152&amp;y=103&amp;z=8&amp;s=Galileo&amp;token=97478" TargetMode="External"/><Relationship Id="rId14" Type="http://schemas.openxmlformats.org/officeDocument/2006/relationships/image" Target="../media/image9.jpeg"/><Relationship Id="rId22" Type="http://schemas.openxmlformats.org/officeDocument/2006/relationships/image" Target="../media/image13.jpeg"/></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3131840" y="1412776"/>
            <a:ext cx="5544616" cy="1296144"/>
          </a:xfrm>
        </p:spPr>
        <p:txBody>
          <a:bodyPr>
            <a:noAutofit/>
          </a:bodyPr>
          <a:lstStyle/>
          <a:p>
            <a:pPr algn="ctr"/>
            <a:r>
              <a:rPr lang="ar-SA" sz="4000" b="1" dirty="0" smtClean="0">
                <a:solidFill>
                  <a:schemeClr val="bg2">
                    <a:lumMod val="25000"/>
                  </a:schemeClr>
                </a:solidFill>
                <a:latin typeface="Simplified Arabic" pitchFamily="18" charset="-78"/>
                <a:cs typeface="Simplified Arabic" pitchFamily="18" charset="-78"/>
              </a:rPr>
              <a:t>دبلوم دراسات اللاجئين </a:t>
            </a:r>
            <a:br>
              <a:rPr lang="ar-SA" sz="4000" b="1" dirty="0" smtClean="0">
                <a:solidFill>
                  <a:schemeClr val="bg2">
                    <a:lumMod val="25000"/>
                  </a:schemeClr>
                </a:solidFill>
                <a:latin typeface="Simplified Arabic" pitchFamily="18" charset="-78"/>
                <a:cs typeface="Simplified Arabic" pitchFamily="18" charset="-78"/>
              </a:rPr>
            </a:br>
            <a:r>
              <a:rPr lang="ar-SA" sz="4000" b="1" dirty="0" smtClean="0">
                <a:solidFill>
                  <a:schemeClr val="bg2">
                    <a:lumMod val="25000"/>
                  </a:schemeClr>
                </a:solidFill>
                <a:latin typeface="Simplified Arabic" pitchFamily="18" charset="-78"/>
                <a:cs typeface="Simplified Arabic" pitchFamily="18" charset="-78"/>
              </a:rPr>
              <a:t> </a:t>
            </a:r>
            <a:br>
              <a:rPr lang="ar-SA" sz="4000" b="1" dirty="0" smtClean="0">
                <a:solidFill>
                  <a:schemeClr val="bg2">
                    <a:lumMod val="25000"/>
                  </a:schemeClr>
                </a:solidFill>
                <a:latin typeface="Simplified Arabic" pitchFamily="18" charset="-78"/>
                <a:cs typeface="Simplified Arabic" pitchFamily="18" charset="-78"/>
              </a:rPr>
            </a:br>
            <a:endParaRPr lang="ar-SA" sz="4000" b="1" dirty="0">
              <a:solidFill>
                <a:schemeClr val="bg2">
                  <a:lumMod val="25000"/>
                </a:schemeClr>
              </a:solidFill>
              <a:latin typeface="Simplified Arabic" pitchFamily="18" charset="-78"/>
              <a:cs typeface="Simplified Arabic" pitchFamily="18" charset="-78"/>
            </a:endParaRPr>
          </a:p>
        </p:txBody>
      </p:sp>
      <p:sp>
        <p:nvSpPr>
          <p:cNvPr id="3" name="عنصر نائب للمحتوى 2"/>
          <p:cNvSpPr>
            <a:spLocks noGrp="1"/>
          </p:cNvSpPr>
          <p:nvPr>
            <p:ph idx="1"/>
          </p:nvPr>
        </p:nvSpPr>
        <p:spPr>
          <a:xfrm>
            <a:off x="1394400" y="3287264"/>
            <a:ext cx="7498080" cy="2157960"/>
          </a:xfrm>
        </p:spPr>
        <p:txBody>
          <a:bodyPr>
            <a:normAutofit/>
          </a:bodyPr>
          <a:lstStyle/>
          <a:p>
            <a:pPr algn="ctr">
              <a:buNone/>
            </a:pPr>
            <a:r>
              <a:rPr lang="ar-SA" sz="4800" dirty="0" smtClean="0">
                <a:solidFill>
                  <a:srgbClr val="7030A0"/>
                </a:solidFill>
                <a:latin typeface="Simplified Arabic" pitchFamily="18" charset="-78"/>
                <a:cs typeface="Simplified Arabic" pitchFamily="18" charset="-78"/>
              </a:rPr>
              <a:t>اللاجئون الفلسطينيون </a:t>
            </a:r>
          </a:p>
          <a:p>
            <a:pPr algn="ctr">
              <a:buNone/>
            </a:pPr>
            <a:r>
              <a:rPr lang="ar-SA" sz="4800" dirty="0" smtClean="0">
                <a:solidFill>
                  <a:srgbClr val="7030A0"/>
                </a:solidFill>
                <a:latin typeface="Simplified Arabic" pitchFamily="18" charset="-78"/>
                <a:cs typeface="Simplified Arabic" pitchFamily="18" charset="-78"/>
              </a:rPr>
              <a:t>في الضفة الغربية وفلسطين المحتلة </a:t>
            </a:r>
            <a:endParaRPr lang="ar-SA" sz="4800" dirty="0">
              <a:solidFill>
                <a:srgbClr val="7030A0"/>
              </a:solidFill>
              <a:latin typeface="Simplified Arabic" pitchFamily="18" charset="-78"/>
              <a:cs typeface="Simplified Arabic" pitchFamily="18" charset="-78"/>
            </a:endParaRPr>
          </a:p>
        </p:txBody>
      </p:sp>
      <p:sp>
        <p:nvSpPr>
          <p:cNvPr id="4" name="عنصر نائب لرقم الشريحة 3"/>
          <p:cNvSpPr>
            <a:spLocks noGrp="1"/>
          </p:cNvSpPr>
          <p:nvPr>
            <p:ph type="sldNum" sz="quarter" idx="12"/>
          </p:nvPr>
        </p:nvSpPr>
        <p:spPr/>
        <p:txBody>
          <a:bodyPr/>
          <a:lstStyle/>
          <a:p>
            <a:fld id="{0B34F065-1154-456A-91E3-76DE8E75E17B}" type="slidenum">
              <a:rPr lang="ar-SA" smtClean="0"/>
              <a:pPr/>
              <a:t>1</a:t>
            </a:fld>
            <a:endParaRPr lang="ar-SA"/>
          </a:p>
        </p:txBody>
      </p:sp>
      <p:pic>
        <p:nvPicPr>
          <p:cNvPr id="1026" name="Picture 2" descr="D:\أكاديمية دراسات اللاجئين\التعريف بالأكاديمية\شعار الأكاديمية\HJ.jpg"/>
          <p:cNvPicPr>
            <a:picLocks noChangeAspect="1" noChangeArrowheads="1"/>
          </p:cNvPicPr>
          <p:nvPr/>
        </p:nvPicPr>
        <p:blipFill>
          <a:blip r:embed="rId2" cstate="print"/>
          <a:srcRect/>
          <a:stretch>
            <a:fillRect/>
          </a:stretch>
        </p:blipFill>
        <p:spPr bwMode="auto">
          <a:xfrm>
            <a:off x="1043608" y="0"/>
            <a:ext cx="2160240" cy="2399805"/>
          </a:xfrm>
          <a:prstGeom prst="rect">
            <a:avLst/>
          </a:prstGeom>
          <a:noFill/>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435608" y="572628"/>
            <a:ext cx="7498080" cy="768140"/>
          </a:xfrm>
        </p:spPr>
        <p:txBody>
          <a:bodyPr>
            <a:noAutofit/>
          </a:bodyPr>
          <a:lstStyle/>
          <a:p>
            <a:pPr algn="ctr"/>
            <a:r>
              <a:rPr lang="ar-SA" sz="2800" b="1" dirty="0" smtClean="0">
                <a:solidFill>
                  <a:srgbClr val="C00000"/>
                </a:solidFill>
                <a:latin typeface="+mn-lt"/>
                <a:ea typeface="+mn-ea"/>
                <a:cs typeface="+mn-cs"/>
              </a:rPr>
              <a:t>المخيمات الواقعة تحت السيطرة التامة للسلطة الفلسطينية (المنطقة </a:t>
            </a:r>
            <a:r>
              <a:rPr lang="ar-SA" sz="2800" b="1" dirty="0" err="1" smtClean="0">
                <a:solidFill>
                  <a:srgbClr val="C00000"/>
                </a:solidFill>
                <a:latin typeface="+mn-lt"/>
                <a:ea typeface="+mn-ea"/>
                <a:cs typeface="+mn-cs"/>
              </a:rPr>
              <a:t>أ</a:t>
            </a:r>
            <a:r>
              <a:rPr lang="ar-SA" sz="2800" b="1" dirty="0" smtClean="0">
                <a:solidFill>
                  <a:srgbClr val="C00000"/>
                </a:solidFill>
                <a:latin typeface="+mn-lt"/>
                <a:ea typeface="+mn-ea"/>
                <a:cs typeface="+mn-cs"/>
              </a:rPr>
              <a:t>)</a:t>
            </a:r>
            <a:r>
              <a:rPr lang="en-US" sz="2800" dirty="0" smtClean="0">
                <a:cs typeface="SKR HEAD1" pitchFamily="2" charset="-78"/>
              </a:rPr>
              <a:t/>
            </a:r>
            <a:br>
              <a:rPr lang="en-US" sz="2800" dirty="0" smtClean="0">
                <a:cs typeface="SKR HEAD1" pitchFamily="2" charset="-78"/>
              </a:rPr>
            </a:br>
            <a:endParaRPr lang="ar-SA" sz="2800" dirty="0">
              <a:cs typeface="SKR HEAD1" pitchFamily="2" charset="-78"/>
            </a:endParaRPr>
          </a:p>
        </p:txBody>
      </p:sp>
      <p:sp>
        <p:nvSpPr>
          <p:cNvPr id="3" name="عنصر نائب للمحتوى 2"/>
          <p:cNvSpPr>
            <a:spLocks noGrp="1"/>
          </p:cNvSpPr>
          <p:nvPr>
            <p:ph idx="1"/>
          </p:nvPr>
        </p:nvSpPr>
        <p:spPr>
          <a:xfrm>
            <a:off x="1435608" y="1340768"/>
            <a:ext cx="7498080" cy="5195910"/>
          </a:xfrm>
        </p:spPr>
        <p:txBody>
          <a:bodyPr>
            <a:normAutofit fontScale="40000" lnSpcReduction="20000"/>
          </a:bodyPr>
          <a:lstStyle/>
          <a:p>
            <a:pPr lvl="0"/>
            <a:r>
              <a:rPr lang="ar-SA" sz="6000" dirty="0" smtClean="0"/>
              <a:t>مخيم عايدة </a:t>
            </a:r>
            <a:endParaRPr lang="en-US" sz="6000" dirty="0" smtClean="0"/>
          </a:p>
          <a:p>
            <a:pPr lvl="0"/>
            <a:r>
              <a:rPr lang="ar-SA" sz="6000" dirty="0" smtClean="0"/>
              <a:t>مخيم الفارعة </a:t>
            </a:r>
            <a:endParaRPr lang="en-US" sz="6000" dirty="0" smtClean="0"/>
          </a:p>
          <a:p>
            <a:pPr lvl="0"/>
            <a:r>
              <a:rPr lang="ar-SA" sz="6000" dirty="0" smtClean="0"/>
              <a:t>مخيم جنين </a:t>
            </a:r>
            <a:endParaRPr lang="en-US" sz="6000" dirty="0" smtClean="0"/>
          </a:p>
          <a:p>
            <a:pPr lvl="0"/>
            <a:r>
              <a:rPr lang="ar-SA" sz="6000" dirty="0" smtClean="0"/>
              <a:t>مخيم عسكر </a:t>
            </a:r>
            <a:endParaRPr lang="en-US" sz="6000" dirty="0" smtClean="0"/>
          </a:p>
          <a:p>
            <a:pPr lvl="0"/>
            <a:r>
              <a:rPr lang="ar-SA" sz="6000" dirty="0" smtClean="0"/>
              <a:t>مخيم بلاطة </a:t>
            </a:r>
            <a:endParaRPr lang="en-US" sz="6000" dirty="0" smtClean="0"/>
          </a:p>
          <a:p>
            <a:pPr lvl="0"/>
            <a:r>
              <a:rPr lang="ar-SA" sz="6000" dirty="0" smtClean="0"/>
              <a:t>مخيم </a:t>
            </a:r>
            <a:r>
              <a:rPr lang="ar-SA" sz="6000" dirty="0" err="1" smtClean="0"/>
              <a:t>الأمعري</a:t>
            </a:r>
            <a:r>
              <a:rPr lang="ar-SA" sz="6000" dirty="0" smtClean="0"/>
              <a:t> </a:t>
            </a:r>
            <a:endParaRPr lang="en-US" sz="6000" dirty="0" smtClean="0"/>
          </a:p>
          <a:p>
            <a:pPr lvl="0"/>
            <a:r>
              <a:rPr lang="ar-SA" sz="6000" dirty="0" smtClean="0"/>
              <a:t>مخيم </a:t>
            </a:r>
            <a:r>
              <a:rPr lang="ar-SA" sz="6000" dirty="0" err="1" smtClean="0"/>
              <a:t>طولكرم</a:t>
            </a:r>
            <a:r>
              <a:rPr lang="ar-SA" sz="6000" dirty="0" smtClean="0"/>
              <a:t> </a:t>
            </a:r>
            <a:endParaRPr lang="en-US" sz="6000" dirty="0" smtClean="0"/>
          </a:p>
          <a:p>
            <a:pPr lvl="0"/>
            <a:r>
              <a:rPr lang="ar-SA" sz="6000" dirty="0" smtClean="0"/>
              <a:t>مخيم </a:t>
            </a:r>
            <a:r>
              <a:rPr lang="ar-SA" sz="6000" dirty="0" err="1" smtClean="0"/>
              <a:t>الدهيشة</a:t>
            </a:r>
            <a:r>
              <a:rPr lang="ar-SA" sz="6000" dirty="0" smtClean="0"/>
              <a:t> </a:t>
            </a:r>
            <a:endParaRPr lang="en-US" sz="6000" dirty="0" smtClean="0"/>
          </a:p>
          <a:p>
            <a:pPr lvl="0"/>
            <a:r>
              <a:rPr lang="ar-SA" sz="6000" dirty="0" smtClean="0"/>
              <a:t>مخيم بيت </a:t>
            </a:r>
            <a:r>
              <a:rPr lang="ar-SA" sz="6000" dirty="0" err="1" smtClean="0"/>
              <a:t>جبرين</a:t>
            </a:r>
            <a:r>
              <a:rPr lang="ar-SA" sz="6000" dirty="0" smtClean="0"/>
              <a:t> </a:t>
            </a:r>
            <a:endParaRPr lang="en-US" sz="6000" dirty="0" smtClean="0"/>
          </a:p>
          <a:p>
            <a:pPr lvl="0"/>
            <a:r>
              <a:rPr lang="ar-SA" sz="6000" dirty="0" smtClean="0"/>
              <a:t>مخيم عين السلطان </a:t>
            </a:r>
            <a:endParaRPr lang="en-US" sz="6000" dirty="0" smtClean="0"/>
          </a:p>
          <a:p>
            <a:pPr lvl="0"/>
            <a:r>
              <a:rPr lang="ar-SA" sz="6000" dirty="0" smtClean="0"/>
              <a:t>مخيم نور شمس </a:t>
            </a:r>
            <a:endParaRPr lang="en-US" sz="6000" dirty="0" smtClean="0"/>
          </a:p>
          <a:p>
            <a:pPr lvl="0"/>
            <a:r>
              <a:rPr lang="ar-SA" sz="6000" dirty="0" smtClean="0"/>
              <a:t>المخيم رقم واحد </a:t>
            </a:r>
            <a:endParaRPr lang="en-US" sz="6000" dirty="0" smtClean="0"/>
          </a:p>
          <a:p>
            <a:pPr lvl="0"/>
            <a:r>
              <a:rPr lang="ar-SA" sz="6000" dirty="0" smtClean="0"/>
              <a:t>مخيم عقبة جبر </a:t>
            </a:r>
            <a:endParaRPr lang="en-US" sz="6000" dirty="0" smtClean="0"/>
          </a:p>
          <a:p>
            <a:endParaRPr lang="ar-SA" dirty="0"/>
          </a:p>
        </p:txBody>
      </p:sp>
      <p:sp>
        <p:nvSpPr>
          <p:cNvPr id="4" name="عنصر نائب لرقم الشريحة 3"/>
          <p:cNvSpPr>
            <a:spLocks noGrp="1"/>
          </p:cNvSpPr>
          <p:nvPr>
            <p:ph type="sldNum" sz="quarter" idx="12"/>
          </p:nvPr>
        </p:nvSpPr>
        <p:spPr/>
        <p:txBody>
          <a:bodyPr/>
          <a:lstStyle/>
          <a:p>
            <a:fld id="{0B34F065-1154-456A-91E3-76DE8E75E17B}" type="slidenum">
              <a:rPr lang="ar-SA" smtClean="0"/>
              <a:pPr/>
              <a:t>10</a:t>
            </a:fld>
            <a:endParaRPr lang="ar-SA"/>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331640" y="1052736"/>
            <a:ext cx="7498080" cy="4800600"/>
          </a:xfrm>
        </p:spPr>
        <p:txBody>
          <a:bodyPr>
            <a:normAutofit/>
          </a:bodyPr>
          <a:lstStyle/>
          <a:p>
            <a:pPr marL="82296" indent="0" algn="ctr">
              <a:buNone/>
            </a:pPr>
            <a:endParaRPr lang="ar-SA" sz="3600" dirty="0" smtClean="0">
              <a:solidFill>
                <a:srgbClr val="FF0000"/>
              </a:solidFill>
            </a:endParaRPr>
          </a:p>
          <a:p>
            <a:pPr marL="82296" indent="0" algn="ctr">
              <a:buNone/>
            </a:pPr>
            <a:r>
              <a:rPr lang="ar-SA" sz="3600" dirty="0" smtClean="0">
                <a:solidFill>
                  <a:srgbClr val="FF0000"/>
                </a:solidFill>
              </a:rPr>
              <a:t>سؤال </a:t>
            </a:r>
            <a:r>
              <a:rPr lang="ar-SA" sz="3600" dirty="0">
                <a:solidFill>
                  <a:srgbClr val="FF0000"/>
                </a:solidFill>
              </a:rPr>
              <a:t>للنقاش:</a:t>
            </a:r>
          </a:p>
          <a:p>
            <a:pPr marL="82296" indent="0" algn="ctr">
              <a:buNone/>
            </a:pPr>
            <a:r>
              <a:rPr lang="ar-SA" sz="3600" dirty="0"/>
              <a:t>ما أهداف واقع </a:t>
            </a:r>
            <a:r>
              <a:rPr lang="ar-SA" sz="3600" dirty="0" smtClean="0"/>
              <a:t>تقسيم الضفة إلى </a:t>
            </a:r>
            <a:r>
              <a:rPr lang="ar-SA" sz="3600" dirty="0" err="1" smtClean="0"/>
              <a:t>أ،ب،ج</a:t>
            </a:r>
            <a:r>
              <a:rPr lang="ar-SA" sz="3600" dirty="0" smtClean="0"/>
              <a:t>؟ </a:t>
            </a:r>
          </a:p>
          <a:p>
            <a:pPr marL="82296" indent="0" algn="ctr">
              <a:buNone/>
            </a:pPr>
            <a:r>
              <a:rPr lang="ar-SA" sz="3600" dirty="0" smtClean="0"/>
              <a:t>وهل غيَّر شيئًا على الأرض؟</a:t>
            </a:r>
            <a:endParaRPr lang="ar-SA" sz="3600" dirty="0"/>
          </a:p>
          <a:p>
            <a:endParaRPr lang="ar-SA" sz="3600" dirty="0"/>
          </a:p>
        </p:txBody>
      </p:sp>
      <p:sp>
        <p:nvSpPr>
          <p:cNvPr id="4" name="عنصر نائب لرقم الشريحة 3"/>
          <p:cNvSpPr>
            <a:spLocks noGrp="1"/>
          </p:cNvSpPr>
          <p:nvPr>
            <p:ph type="sldNum" sz="quarter" idx="12"/>
          </p:nvPr>
        </p:nvSpPr>
        <p:spPr/>
        <p:txBody>
          <a:bodyPr/>
          <a:lstStyle/>
          <a:p>
            <a:fld id="{0B34F065-1154-456A-91E3-76DE8E75E17B}" type="slidenum">
              <a:rPr lang="ar-SA" smtClean="0"/>
              <a:pPr/>
              <a:t>11</a:t>
            </a:fld>
            <a:endParaRPr lang="ar-SA"/>
          </a:p>
        </p:txBody>
      </p:sp>
    </p:spTree>
    <p:extLst>
      <p:ext uri="{BB962C8B-B14F-4D97-AF65-F5344CB8AC3E}">
        <p14:creationId xmlns="" xmlns:p14="http://schemas.microsoft.com/office/powerpoint/2010/main" val="5884041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403648" y="2420888"/>
            <a:ext cx="7498080" cy="1143000"/>
          </a:xfrm>
        </p:spPr>
        <p:txBody>
          <a:bodyPr/>
          <a:lstStyle/>
          <a:p>
            <a:pPr algn="ctr"/>
            <a:r>
              <a:rPr lang="ar-SA" dirty="0" smtClean="0"/>
              <a:t>لاجئو الضفة الغربية من أين جاؤوا؟</a:t>
            </a:r>
            <a:endParaRPr lang="ar-SA" dirty="0"/>
          </a:p>
        </p:txBody>
      </p:sp>
      <p:sp>
        <p:nvSpPr>
          <p:cNvPr id="4" name="عنصر نائب لرقم الشريحة 3"/>
          <p:cNvSpPr>
            <a:spLocks noGrp="1"/>
          </p:cNvSpPr>
          <p:nvPr>
            <p:ph type="sldNum" sz="quarter" idx="12"/>
          </p:nvPr>
        </p:nvSpPr>
        <p:spPr/>
        <p:txBody>
          <a:bodyPr/>
          <a:lstStyle/>
          <a:p>
            <a:fld id="{0B34F065-1154-456A-91E3-76DE8E75E17B}" type="slidenum">
              <a:rPr lang="ar-SA" smtClean="0"/>
              <a:pPr/>
              <a:t>12</a:t>
            </a:fld>
            <a:endParaRPr lang="ar-SA"/>
          </a:p>
        </p:txBody>
      </p:sp>
    </p:spTree>
    <p:extLst>
      <p:ext uri="{BB962C8B-B14F-4D97-AF65-F5344CB8AC3E}">
        <p14:creationId xmlns="" xmlns:p14="http://schemas.microsoft.com/office/powerpoint/2010/main" val="341135089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5842" name="Picture 2"/>
          <p:cNvPicPr>
            <a:picLocks noChangeAspect="1" noChangeArrowheads="1"/>
          </p:cNvPicPr>
          <p:nvPr/>
        </p:nvPicPr>
        <p:blipFill>
          <a:blip r:embed="rId2" cstate="print"/>
          <a:srcRect/>
          <a:stretch>
            <a:fillRect/>
          </a:stretch>
        </p:blipFill>
        <p:spPr bwMode="auto">
          <a:xfrm>
            <a:off x="0" y="188640"/>
            <a:ext cx="9144000" cy="6669360"/>
          </a:xfrm>
          <a:prstGeom prst="rect">
            <a:avLst/>
          </a:prstGeom>
          <a:noFill/>
          <a:ln w="9525">
            <a:noFill/>
            <a:miter lim="800000"/>
            <a:headEnd/>
            <a:tailEnd/>
          </a:ln>
        </p:spPr>
      </p:pic>
    </p:spTree>
    <p:extLst>
      <p:ext uri="{BB962C8B-B14F-4D97-AF65-F5344CB8AC3E}">
        <p14:creationId xmlns="" xmlns:p14="http://schemas.microsoft.com/office/powerpoint/2010/main" val="193345569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2714600" y="1628800"/>
          <a:ext cx="3777262" cy="3888432"/>
        </p:xfrm>
        <a:graphic>
          <a:graphicData uri="http://schemas.openxmlformats.org/drawingml/2006/table">
            <a:tbl>
              <a:tblPr rtl="1"/>
              <a:tblGrid>
                <a:gridCol w="1925196"/>
                <a:gridCol w="1852066"/>
              </a:tblGrid>
              <a:tr h="486054">
                <a:tc>
                  <a:txBody>
                    <a:bodyPr/>
                    <a:lstStyle/>
                    <a:p>
                      <a:pPr algn="r" rtl="1">
                        <a:spcAft>
                          <a:spcPts val="0"/>
                        </a:spcAft>
                      </a:pPr>
                      <a:r>
                        <a:rPr lang="ar-SA" sz="1800" b="1" dirty="0">
                          <a:latin typeface="Times New Roman"/>
                          <a:ea typeface="Times New Roman"/>
                          <a:cs typeface="Arial"/>
                        </a:rPr>
                        <a:t>اللواء</a:t>
                      </a:r>
                      <a:endParaRPr lang="en-MY" sz="1800" dirty="0">
                        <a:latin typeface="Times New Roman"/>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spcAft>
                          <a:spcPts val="0"/>
                        </a:spcAft>
                      </a:pPr>
                      <a:r>
                        <a:rPr lang="ar-SA" sz="1800" b="1">
                          <a:latin typeface="Times New Roman"/>
                          <a:ea typeface="Times New Roman"/>
                          <a:cs typeface="Arial"/>
                        </a:rPr>
                        <a:t>عدد القرى</a:t>
                      </a:r>
                      <a:endParaRPr lang="en-MY" sz="1800">
                        <a:latin typeface="Times New Roman"/>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86054">
                <a:tc>
                  <a:txBody>
                    <a:bodyPr/>
                    <a:lstStyle/>
                    <a:p>
                      <a:pPr algn="r" rtl="1">
                        <a:spcAft>
                          <a:spcPts val="0"/>
                        </a:spcAft>
                      </a:pPr>
                      <a:r>
                        <a:rPr lang="ar-SA" sz="1800">
                          <a:latin typeface="Times New Roman"/>
                          <a:ea typeface="Times New Roman"/>
                          <a:cs typeface="Arial"/>
                        </a:rPr>
                        <a:t>اللد</a:t>
                      </a:r>
                      <a:endParaRPr lang="en-MY" sz="1800">
                        <a:latin typeface="Times New Roman"/>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0">
                        <a:spcAft>
                          <a:spcPts val="0"/>
                        </a:spcAft>
                      </a:pPr>
                      <a:r>
                        <a:rPr lang="en-US" sz="1800">
                          <a:latin typeface="Arial"/>
                          <a:ea typeface="Times New Roman"/>
                          <a:cs typeface="Arial"/>
                        </a:rPr>
                        <a:t>110</a:t>
                      </a:r>
                      <a:endParaRPr lang="en-MY" sz="1800">
                        <a:latin typeface="Times New Roman"/>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86054">
                <a:tc>
                  <a:txBody>
                    <a:bodyPr/>
                    <a:lstStyle/>
                    <a:p>
                      <a:pPr algn="r" rtl="1">
                        <a:spcAft>
                          <a:spcPts val="0"/>
                        </a:spcAft>
                      </a:pPr>
                      <a:r>
                        <a:rPr lang="ar-SA" sz="1800">
                          <a:latin typeface="Times New Roman"/>
                          <a:ea typeface="Times New Roman"/>
                          <a:cs typeface="Arial"/>
                        </a:rPr>
                        <a:t>القدس</a:t>
                      </a:r>
                      <a:endParaRPr lang="en-MY" sz="1800">
                        <a:latin typeface="Times New Roman"/>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0">
                        <a:spcAft>
                          <a:spcPts val="0"/>
                        </a:spcAft>
                      </a:pPr>
                      <a:r>
                        <a:rPr lang="en-US" sz="1800">
                          <a:latin typeface="Arial"/>
                          <a:ea typeface="Times New Roman"/>
                          <a:cs typeface="Arial"/>
                        </a:rPr>
                        <a:t>81</a:t>
                      </a:r>
                      <a:endParaRPr lang="en-MY" sz="1800">
                        <a:latin typeface="Times New Roman"/>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86054">
                <a:tc>
                  <a:txBody>
                    <a:bodyPr/>
                    <a:lstStyle/>
                    <a:p>
                      <a:pPr algn="r" rtl="1">
                        <a:spcAft>
                          <a:spcPts val="0"/>
                        </a:spcAft>
                      </a:pPr>
                      <a:r>
                        <a:rPr lang="ar-SA" sz="1800">
                          <a:latin typeface="Times New Roman"/>
                          <a:ea typeface="Times New Roman"/>
                          <a:cs typeface="Arial"/>
                        </a:rPr>
                        <a:t>غزة</a:t>
                      </a:r>
                      <a:endParaRPr lang="en-MY" sz="1800">
                        <a:latin typeface="Times New Roman"/>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0">
                        <a:spcAft>
                          <a:spcPts val="0"/>
                        </a:spcAft>
                      </a:pPr>
                      <a:r>
                        <a:rPr lang="en-US" sz="1800">
                          <a:latin typeface="Arial"/>
                          <a:ea typeface="Times New Roman"/>
                          <a:cs typeface="Arial"/>
                        </a:rPr>
                        <a:t>72</a:t>
                      </a:r>
                      <a:endParaRPr lang="en-MY" sz="1800">
                        <a:latin typeface="Times New Roman"/>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86054">
                <a:tc>
                  <a:txBody>
                    <a:bodyPr/>
                    <a:lstStyle/>
                    <a:p>
                      <a:pPr algn="r" rtl="1">
                        <a:spcAft>
                          <a:spcPts val="0"/>
                        </a:spcAft>
                      </a:pPr>
                      <a:r>
                        <a:rPr lang="ar-SA" sz="1800" dirty="0">
                          <a:latin typeface="Times New Roman"/>
                          <a:ea typeface="Times New Roman"/>
                          <a:cs typeface="Arial"/>
                        </a:rPr>
                        <a:t>حيفا</a:t>
                      </a:r>
                      <a:endParaRPr lang="en-MY" sz="1800" dirty="0">
                        <a:latin typeface="Times New Roman"/>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0">
                        <a:spcAft>
                          <a:spcPts val="0"/>
                        </a:spcAft>
                      </a:pPr>
                      <a:r>
                        <a:rPr lang="en-US" sz="1800">
                          <a:latin typeface="Arial"/>
                          <a:ea typeface="Times New Roman"/>
                          <a:cs typeface="Arial"/>
                        </a:rPr>
                        <a:t>62</a:t>
                      </a:r>
                      <a:endParaRPr lang="en-MY" sz="1800">
                        <a:latin typeface="Times New Roman"/>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86054">
                <a:tc>
                  <a:txBody>
                    <a:bodyPr/>
                    <a:lstStyle/>
                    <a:p>
                      <a:pPr algn="r" rtl="1">
                        <a:spcAft>
                          <a:spcPts val="0"/>
                        </a:spcAft>
                      </a:pPr>
                      <a:r>
                        <a:rPr lang="ar-SA" sz="1800">
                          <a:latin typeface="Times New Roman"/>
                          <a:ea typeface="Times New Roman"/>
                          <a:cs typeface="Arial"/>
                        </a:rPr>
                        <a:t>السامرة</a:t>
                      </a:r>
                      <a:endParaRPr lang="en-MY" sz="1800">
                        <a:latin typeface="Times New Roman"/>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0">
                        <a:spcAft>
                          <a:spcPts val="0"/>
                        </a:spcAft>
                      </a:pPr>
                      <a:r>
                        <a:rPr lang="en-US" sz="1800">
                          <a:latin typeface="Arial"/>
                          <a:ea typeface="Times New Roman"/>
                          <a:cs typeface="Arial"/>
                        </a:rPr>
                        <a:t>51</a:t>
                      </a:r>
                      <a:endParaRPr lang="en-MY" sz="1800">
                        <a:latin typeface="Times New Roman"/>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86054">
                <a:tc>
                  <a:txBody>
                    <a:bodyPr/>
                    <a:lstStyle/>
                    <a:p>
                      <a:pPr algn="r" rtl="1">
                        <a:spcAft>
                          <a:spcPts val="0"/>
                        </a:spcAft>
                      </a:pPr>
                      <a:r>
                        <a:rPr lang="ar-SA" sz="1800">
                          <a:latin typeface="Times New Roman"/>
                          <a:ea typeface="Times New Roman"/>
                          <a:cs typeface="Arial"/>
                        </a:rPr>
                        <a:t>الجليل</a:t>
                      </a:r>
                      <a:endParaRPr lang="en-MY" sz="1800">
                        <a:latin typeface="Times New Roman"/>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0">
                        <a:spcAft>
                          <a:spcPts val="0"/>
                        </a:spcAft>
                      </a:pPr>
                      <a:r>
                        <a:rPr lang="en-US" sz="1800">
                          <a:latin typeface="Arial"/>
                          <a:ea typeface="Times New Roman"/>
                          <a:cs typeface="Arial"/>
                        </a:rPr>
                        <a:t>32</a:t>
                      </a:r>
                      <a:endParaRPr lang="en-MY" sz="1800">
                        <a:latin typeface="Times New Roman"/>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86054">
                <a:tc>
                  <a:txBody>
                    <a:bodyPr/>
                    <a:lstStyle/>
                    <a:p>
                      <a:pPr algn="r" rtl="1">
                        <a:spcAft>
                          <a:spcPts val="0"/>
                        </a:spcAft>
                      </a:pPr>
                      <a:r>
                        <a:rPr lang="ar-SA" sz="1800" b="1">
                          <a:latin typeface="Times New Roman"/>
                          <a:ea typeface="Times New Roman"/>
                          <a:cs typeface="Arial"/>
                        </a:rPr>
                        <a:t>المجموع</a:t>
                      </a:r>
                      <a:endParaRPr lang="en-MY" sz="1800">
                        <a:latin typeface="Times New Roman"/>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0">
                        <a:spcAft>
                          <a:spcPts val="0"/>
                        </a:spcAft>
                      </a:pPr>
                      <a:r>
                        <a:rPr lang="en-US" sz="1800" b="1" dirty="0">
                          <a:latin typeface="Arial"/>
                          <a:ea typeface="Times New Roman"/>
                          <a:cs typeface="Arial"/>
                        </a:rPr>
                        <a:t>408</a:t>
                      </a:r>
                      <a:endParaRPr lang="en-MY" sz="1800" dirty="0">
                        <a:latin typeface="Times New Roman"/>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36865" name="Rectangle 1"/>
          <p:cNvSpPr>
            <a:spLocks noChangeArrowheads="1"/>
          </p:cNvSpPr>
          <p:nvPr/>
        </p:nvSpPr>
        <p:spPr bwMode="auto">
          <a:xfrm>
            <a:off x="1358716" y="-1646605"/>
            <a:ext cx="6506909" cy="3293209"/>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ctr" defTabSz="914400" rtl="1" eaLnBrk="1" fontAlgn="base" latinLnBrk="0" hangingPunct="1">
              <a:lnSpc>
                <a:spcPct val="100000"/>
              </a:lnSpc>
              <a:spcBef>
                <a:spcPct val="0"/>
              </a:spcBef>
              <a:spcAft>
                <a:spcPct val="0"/>
              </a:spcAft>
              <a:buClrTx/>
              <a:buSzTx/>
              <a:buFontTx/>
              <a:buNone/>
              <a:tabLst/>
            </a:pPr>
            <a:endParaRPr kumimoji="0" lang="en-GB" sz="14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ctr" defTabSz="914400" rtl="1" eaLnBrk="1" fontAlgn="base" latinLnBrk="0" hangingPunct="1">
              <a:lnSpc>
                <a:spcPct val="100000"/>
              </a:lnSpc>
              <a:spcBef>
                <a:spcPct val="0"/>
              </a:spcBef>
              <a:spcAft>
                <a:spcPct val="0"/>
              </a:spcAft>
              <a:buClrTx/>
              <a:buSzTx/>
              <a:buFontTx/>
              <a:buNone/>
              <a:tabLst/>
            </a:pPr>
            <a:endParaRPr lang="en-GB" sz="1400" b="1" dirty="0" smtClean="0">
              <a:latin typeface="Arial" pitchFamily="34" charset="0"/>
              <a:ea typeface="Times New Roman" pitchFamily="18" charset="0"/>
              <a:cs typeface="Arial" pitchFamily="34" charset="0"/>
            </a:endParaRPr>
          </a:p>
          <a:p>
            <a:pPr marL="0" marR="0" lvl="0" indent="0" algn="ctr" defTabSz="914400" rtl="1" eaLnBrk="1" fontAlgn="base" latinLnBrk="0" hangingPunct="1">
              <a:lnSpc>
                <a:spcPct val="100000"/>
              </a:lnSpc>
              <a:spcBef>
                <a:spcPct val="0"/>
              </a:spcBef>
              <a:spcAft>
                <a:spcPct val="0"/>
              </a:spcAft>
              <a:buClrTx/>
              <a:buSzTx/>
              <a:buFontTx/>
              <a:buNone/>
              <a:tabLst/>
            </a:pPr>
            <a:endParaRPr kumimoji="0" lang="en-GB" sz="14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ctr" defTabSz="914400" rtl="1" eaLnBrk="1" fontAlgn="base" latinLnBrk="0" hangingPunct="1">
              <a:lnSpc>
                <a:spcPct val="100000"/>
              </a:lnSpc>
              <a:spcBef>
                <a:spcPct val="0"/>
              </a:spcBef>
              <a:spcAft>
                <a:spcPct val="0"/>
              </a:spcAft>
              <a:buClrTx/>
              <a:buSzTx/>
              <a:buFontTx/>
              <a:buNone/>
              <a:tabLst/>
            </a:pPr>
            <a:endParaRPr lang="en-GB" sz="1400" b="1" dirty="0" smtClean="0">
              <a:latin typeface="Arial" pitchFamily="34" charset="0"/>
              <a:ea typeface="Times New Roman" pitchFamily="18" charset="0"/>
              <a:cs typeface="Arial" pitchFamily="34" charset="0"/>
            </a:endParaRPr>
          </a:p>
          <a:p>
            <a:pPr marL="0" marR="0" lvl="0" indent="0" algn="ctr" defTabSz="914400" rtl="1" eaLnBrk="1" fontAlgn="base" latinLnBrk="0" hangingPunct="1">
              <a:lnSpc>
                <a:spcPct val="100000"/>
              </a:lnSpc>
              <a:spcBef>
                <a:spcPct val="0"/>
              </a:spcBef>
              <a:spcAft>
                <a:spcPct val="0"/>
              </a:spcAft>
              <a:buClrTx/>
              <a:buSzTx/>
              <a:buFontTx/>
              <a:buNone/>
              <a:tabLst/>
            </a:pPr>
            <a:endParaRPr kumimoji="0" lang="en-GB" sz="14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ctr" defTabSz="914400" rtl="1" eaLnBrk="1" fontAlgn="base" latinLnBrk="0" hangingPunct="1">
              <a:lnSpc>
                <a:spcPct val="100000"/>
              </a:lnSpc>
              <a:spcBef>
                <a:spcPct val="0"/>
              </a:spcBef>
              <a:spcAft>
                <a:spcPct val="0"/>
              </a:spcAft>
              <a:buClrTx/>
              <a:buSzTx/>
              <a:buFontTx/>
              <a:buNone/>
              <a:tabLst/>
            </a:pPr>
            <a:endParaRPr lang="en-GB" sz="1400" b="1" dirty="0" smtClean="0">
              <a:latin typeface="Arial" pitchFamily="34" charset="0"/>
              <a:ea typeface="Times New Roman" pitchFamily="18" charset="0"/>
              <a:cs typeface="Arial" pitchFamily="34" charset="0"/>
            </a:endParaRPr>
          </a:p>
          <a:p>
            <a:pPr marL="0" marR="0" lvl="0" indent="0" algn="ctr" defTabSz="914400" rtl="1" eaLnBrk="1" fontAlgn="base" latinLnBrk="0" hangingPunct="1">
              <a:lnSpc>
                <a:spcPct val="100000"/>
              </a:lnSpc>
              <a:spcBef>
                <a:spcPct val="0"/>
              </a:spcBef>
              <a:spcAft>
                <a:spcPct val="0"/>
              </a:spcAft>
              <a:buClrTx/>
              <a:buSzTx/>
              <a:buFontTx/>
              <a:buNone/>
              <a:tabLst/>
            </a:pPr>
            <a:endParaRPr kumimoji="0" lang="en-GB" sz="14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ctr" defTabSz="914400" rtl="1" eaLnBrk="1" fontAlgn="base" latinLnBrk="0" hangingPunct="1">
              <a:lnSpc>
                <a:spcPct val="100000"/>
              </a:lnSpc>
              <a:spcBef>
                <a:spcPct val="0"/>
              </a:spcBef>
              <a:spcAft>
                <a:spcPct val="0"/>
              </a:spcAft>
              <a:buClrTx/>
              <a:buSzTx/>
              <a:buFontTx/>
              <a:buNone/>
              <a:tabLst/>
            </a:pPr>
            <a:endParaRPr lang="en-GB" sz="1400" b="1" dirty="0" smtClean="0">
              <a:latin typeface="Arial" pitchFamily="34" charset="0"/>
              <a:ea typeface="Times New Roman" pitchFamily="18" charset="0"/>
              <a:cs typeface="Arial" pitchFamily="34" charset="0"/>
            </a:endParaRPr>
          </a:p>
          <a:p>
            <a:pPr marL="0" marR="0" lvl="0" indent="0" algn="ctr" defTabSz="914400" rtl="1" eaLnBrk="1" fontAlgn="base" latinLnBrk="0" hangingPunct="1">
              <a:lnSpc>
                <a:spcPct val="100000"/>
              </a:lnSpc>
              <a:spcBef>
                <a:spcPct val="0"/>
              </a:spcBef>
              <a:spcAft>
                <a:spcPct val="0"/>
              </a:spcAft>
              <a:buClrTx/>
              <a:buSzTx/>
              <a:buFontTx/>
              <a:buNone/>
              <a:tabLst/>
            </a:pPr>
            <a:endParaRPr kumimoji="0" lang="en-GB" sz="14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ctr" defTabSz="914400" rtl="1" eaLnBrk="1" fontAlgn="base" latinLnBrk="0" hangingPunct="1">
              <a:lnSpc>
                <a:spcPct val="100000"/>
              </a:lnSpc>
              <a:spcBef>
                <a:spcPct val="0"/>
              </a:spcBef>
              <a:spcAft>
                <a:spcPct val="0"/>
              </a:spcAft>
              <a:buClrTx/>
              <a:buSzTx/>
              <a:buFontTx/>
              <a:buNone/>
              <a:tabLst/>
            </a:pPr>
            <a:endParaRPr lang="en-GB" sz="1400" b="1" dirty="0" smtClean="0">
              <a:latin typeface="Arial" pitchFamily="34" charset="0"/>
              <a:ea typeface="Times New Roman" pitchFamily="18" charset="0"/>
              <a:cs typeface="Arial" pitchFamily="34" charset="0"/>
            </a:endParaRPr>
          </a:p>
          <a:p>
            <a:pPr marL="0" marR="0" lvl="0" indent="0" algn="ctr" defTabSz="914400" rtl="1" eaLnBrk="1" fontAlgn="base" latinLnBrk="0" hangingPunct="1">
              <a:lnSpc>
                <a:spcPct val="100000"/>
              </a:lnSpc>
              <a:spcBef>
                <a:spcPct val="0"/>
              </a:spcBef>
              <a:spcAft>
                <a:spcPct val="0"/>
              </a:spcAft>
              <a:buClrTx/>
              <a:buSzTx/>
              <a:buFontTx/>
              <a:buNone/>
              <a:tabLst/>
            </a:pPr>
            <a:endParaRPr kumimoji="0" lang="en-GB" sz="14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ctr" defTabSz="914400" rtl="1" eaLnBrk="1" fontAlgn="base" latinLnBrk="0" hangingPunct="1">
              <a:lnSpc>
                <a:spcPct val="100000"/>
              </a:lnSpc>
              <a:spcBef>
                <a:spcPct val="0"/>
              </a:spcBef>
              <a:spcAft>
                <a:spcPct val="0"/>
              </a:spcAft>
              <a:buClrTx/>
              <a:buSzTx/>
              <a:buFontTx/>
              <a:buNone/>
              <a:tabLst/>
            </a:pPr>
            <a:r>
              <a:rPr kumimoji="0" lang="ar-SA"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أعداد القرى التي هجر منها سكان المخيمات في الضفة الغربية وفقاً للألوية</a:t>
            </a:r>
          </a:p>
          <a:p>
            <a:pPr marL="0" marR="0" lvl="0" indent="0" algn="ctr" defTabSz="914400" rtl="1" eaLnBrk="1" fontAlgn="base" latinLnBrk="0" hangingPunct="1">
              <a:lnSpc>
                <a:spcPct val="100000"/>
              </a:lnSpc>
              <a:spcBef>
                <a:spcPct val="0"/>
              </a:spcBef>
              <a:spcAft>
                <a:spcPct val="0"/>
              </a:spcAft>
              <a:buClrTx/>
              <a:buSzTx/>
              <a:buFontTx/>
              <a:buNone/>
              <a:tabLst/>
            </a:pPr>
            <a:r>
              <a:rPr lang="ar-SA" dirty="0" smtClean="0">
                <a:solidFill>
                  <a:srgbClr val="FF0000"/>
                </a:solidFill>
                <a:latin typeface="Arial" pitchFamily="34" charset="0"/>
                <a:cs typeface="Arial" pitchFamily="34" charset="0"/>
              </a:rPr>
              <a:t>السامرة هي نابلس الكبرى: (</a:t>
            </a:r>
            <a:r>
              <a:rPr lang="ar-SA" dirty="0" err="1" smtClean="0">
                <a:solidFill>
                  <a:srgbClr val="FF0000"/>
                </a:solidFill>
                <a:latin typeface="Arial" pitchFamily="34" charset="0"/>
                <a:cs typeface="Arial" pitchFamily="34" charset="0"/>
              </a:rPr>
              <a:t>نابلس+جنين+طولكرم+قلقيلية</a:t>
            </a:r>
            <a:r>
              <a:rPr lang="ar-SA" dirty="0" smtClean="0">
                <a:solidFill>
                  <a:srgbClr val="FF0000"/>
                </a:solidFill>
                <a:latin typeface="Arial" pitchFamily="34" charset="0"/>
                <a:cs typeface="Arial" pitchFamily="34" charset="0"/>
              </a:rPr>
              <a:t>) فترة الاحتلال البريطاني</a:t>
            </a:r>
            <a:endParaRPr kumimoji="0" lang="en-US" i="0" u="none" strike="noStrike" cap="none" normalizeH="0" baseline="0" dirty="0" smtClean="0">
              <a:ln>
                <a:noFill/>
              </a:ln>
              <a:solidFill>
                <a:srgbClr val="FF0000"/>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 xmlns:p14="http://schemas.microsoft.com/office/powerpoint/2010/main" val="84891051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8370" name="Picture 2"/>
          <p:cNvPicPr>
            <a:picLocks noChangeAspect="1" noChangeArrowheads="1"/>
          </p:cNvPicPr>
          <p:nvPr/>
        </p:nvPicPr>
        <p:blipFill>
          <a:blip r:embed="rId2" cstate="print"/>
          <a:srcRect/>
          <a:stretch>
            <a:fillRect/>
          </a:stretch>
        </p:blipFill>
        <p:spPr bwMode="auto">
          <a:xfrm>
            <a:off x="0" y="332656"/>
            <a:ext cx="9144000" cy="6264696"/>
          </a:xfrm>
          <a:prstGeom prst="rect">
            <a:avLst/>
          </a:prstGeom>
          <a:noFill/>
          <a:ln w="9525">
            <a:noFill/>
            <a:miter lim="800000"/>
            <a:headEnd/>
            <a:tailEnd/>
          </a:ln>
        </p:spPr>
      </p:pic>
    </p:spTree>
    <p:extLst>
      <p:ext uri="{BB962C8B-B14F-4D97-AF65-F5344CB8AC3E}">
        <p14:creationId xmlns="" xmlns:p14="http://schemas.microsoft.com/office/powerpoint/2010/main" val="209650109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Rectangle 1"/>
          <p:cNvSpPr>
            <a:spLocks noChangeArrowheads="1"/>
          </p:cNvSpPr>
          <p:nvPr/>
        </p:nvSpPr>
        <p:spPr bwMode="auto">
          <a:xfrm>
            <a:off x="1403634" y="2996952"/>
            <a:ext cx="7479772" cy="304698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1" eaLnBrk="0" fontAlgn="base" latinLnBrk="0" hangingPunct="0">
              <a:lnSpc>
                <a:spcPct val="100000"/>
              </a:lnSpc>
              <a:spcBef>
                <a:spcPct val="0"/>
              </a:spcBef>
              <a:spcAft>
                <a:spcPct val="0"/>
              </a:spcAft>
              <a:buClrTx/>
              <a:buSzTx/>
              <a:buFontTx/>
              <a:buNone/>
              <a:tabLst/>
            </a:pPr>
            <a:r>
              <a:rPr kumimoji="0" lang="ar-SA" sz="3200" i="0" u="none" strike="noStrike" cap="none" normalizeH="0" baseline="0" dirty="0" smtClean="0">
                <a:ln>
                  <a:noFill/>
                </a:ln>
                <a:solidFill>
                  <a:srgbClr val="00ADEF"/>
                </a:solidFill>
                <a:effectLst/>
                <a:latin typeface="Simplified Arabic" pitchFamily="18" charset="-78"/>
                <a:ea typeface="Times New Roman" pitchFamily="18" charset="0"/>
                <a:cs typeface="Simplified Arabic" pitchFamily="18" charset="-78"/>
              </a:rPr>
              <a:t> </a:t>
            </a:r>
            <a:endParaRPr kumimoji="0" lang="en-US" sz="3200" i="0" u="none" strike="noStrike" cap="none" normalizeH="0" baseline="0" dirty="0" smtClean="0">
              <a:ln>
                <a:noFill/>
              </a:ln>
              <a:solidFill>
                <a:schemeClr val="tx1"/>
              </a:solidFill>
              <a:effectLst/>
              <a:latin typeface="Simplified Arabic" pitchFamily="18" charset="-78"/>
              <a:cs typeface="Simplified Arabic" pitchFamily="18" charset="-78"/>
            </a:endParaRPr>
          </a:p>
          <a:p>
            <a:pPr marL="457200" marR="0" lvl="0" indent="-457200" algn="just" defTabSz="914400" rtl="1" eaLnBrk="0" fontAlgn="base" latinLnBrk="0" hangingPunct="0">
              <a:lnSpc>
                <a:spcPct val="100000"/>
              </a:lnSpc>
              <a:spcBef>
                <a:spcPct val="0"/>
              </a:spcBef>
              <a:spcAft>
                <a:spcPct val="0"/>
              </a:spcAft>
              <a:buClrTx/>
              <a:buSzTx/>
              <a:buFont typeface="Wingdings" pitchFamily="2" charset="2"/>
              <a:buChar char="Ø"/>
              <a:tabLst/>
            </a:pPr>
            <a:r>
              <a:rPr kumimoji="0" lang="ar-SA" sz="3200" i="0" u="none" strike="noStrike" cap="none" normalizeH="0" baseline="0" dirty="0" smtClean="0">
                <a:ln>
                  <a:noFill/>
                </a:ln>
                <a:solidFill>
                  <a:srgbClr val="FF0000"/>
                </a:solidFill>
                <a:effectLst/>
                <a:latin typeface="Simplified Arabic" pitchFamily="18" charset="-78"/>
                <a:ea typeface="Times New Roman" pitchFamily="18" charset="0"/>
                <a:cs typeface="Simplified Arabic" pitchFamily="18" charset="-78"/>
              </a:rPr>
              <a:t>لجان المخيمات:</a:t>
            </a:r>
            <a:endParaRPr kumimoji="0" lang="en-US" sz="3200" i="0" u="none" strike="noStrike" cap="none" normalizeH="0" baseline="0" dirty="0" smtClean="0">
              <a:ln>
                <a:noFill/>
              </a:ln>
              <a:solidFill>
                <a:srgbClr val="FF0000"/>
              </a:solidFill>
              <a:effectLst/>
              <a:latin typeface="Simplified Arabic" pitchFamily="18" charset="-78"/>
              <a:cs typeface="Simplified Arabic" pitchFamily="18" charset="-78"/>
            </a:endParaRPr>
          </a:p>
          <a:p>
            <a:pPr marL="0" marR="0" lvl="0" indent="0" algn="just" defTabSz="914400" rtl="1" eaLnBrk="0" fontAlgn="base" latinLnBrk="0" hangingPunct="0">
              <a:lnSpc>
                <a:spcPct val="100000"/>
              </a:lnSpc>
              <a:spcBef>
                <a:spcPct val="0"/>
              </a:spcBef>
              <a:spcAft>
                <a:spcPct val="0"/>
              </a:spcAft>
              <a:buClrTx/>
              <a:buSzTx/>
              <a:buFontTx/>
              <a:buNone/>
              <a:tabLst/>
            </a:pPr>
            <a:r>
              <a:rPr kumimoji="0" lang="ar-SA" sz="3200" i="0" u="none" strike="noStrike" cap="none" normalizeH="0" baseline="0" dirty="0" smtClean="0">
                <a:ln>
                  <a:noFill/>
                </a:ln>
                <a:effectLst/>
                <a:latin typeface="Simplified Arabic" pitchFamily="18" charset="-78"/>
                <a:ea typeface="Times New Roman" pitchFamily="18" charset="0"/>
                <a:cs typeface="Simplified Arabic" pitchFamily="18" charset="-78"/>
              </a:rPr>
              <a:t>إن مخيمات الضفة الغربية تعد وحدات اجتماعية نشطة؛ ويقوم سكان المخيمات بإدارة نشاطاتهم، وتعد اللجان في كل مخيم هيئة رسمية تمثل سكان المخيم.</a:t>
            </a:r>
            <a:endParaRPr kumimoji="0" lang="en-US" sz="3200" i="0" u="none" strike="noStrike" cap="none" normalizeH="0" baseline="0" dirty="0" smtClean="0">
              <a:ln>
                <a:noFill/>
              </a:ln>
              <a:effectLst/>
              <a:latin typeface="Simplified Arabic" pitchFamily="18" charset="-78"/>
              <a:cs typeface="Simplified Arabic" pitchFamily="18" charset="-78"/>
            </a:endParaRPr>
          </a:p>
          <a:p>
            <a:pPr marL="0" marR="0" lvl="0" indent="0" algn="just" defTabSz="914400" rtl="1" eaLnBrk="0" fontAlgn="base" latinLnBrk="0" hangingPunct="0">
              <a:lnSpc>
                <a:spcPct val="100000"/>
              </a:lnSpc>
              <a:spcBef>
                <a:spcPct val="0"/>
              </a:spcBef>
              <a:spcAft>
                <a:spcPct val="0"/>
              </a:spcAft>
              <a:buClrTx/>
              <a:buSzTx/>
              <a:buFontTx/>
              <a:buNone/>
              <a:tabLst/>
            </a:pPr>
            <a:r>
              <a:rPr kumimoji="0" lang="ar-SA" sz="3200" i="0" u="none" strike="noStrike" cap="none" normalizeH="0" baseline="0" dirty="0" smtClean="0">
                <a:ln>
                  <a:noFill/>
                </a:ln>
                <a:solidFill>
                  <a:srgbClr val="00ADEF"/>
                </a:solidFill>
                <a:effectLst/>
                <a:latin typeface="Simplified Arabic" pitchFamily="18" charset="-78"/>
                <a:ea typeface="Times New Roman" pitchFamily="18" charset="0"/>
                <a:cs typeface="Simplified Arabic" pitchFamily="18" charset="-78"/>
              </a:rPr>
              <a:t> </a:t>
            </a:r>
            <a:endParaRPr kumimoji="0" lang="ar-SA" sz="3200" i="0" u="none" strike="noStrike" cap="none" normalizeH="0" baseline="0" dirty="0" smtClean="0">
              <a:ln>
                <a:noFill/>
              </a:ln>
              <a:solidFill>
                <a:schemeClr val="tx1"/>
              </a:solidFill>
              <a:effectLst/>
              <a:latin typeface="Simplified Arabic" pitchFamily="18" charset="-78"/>
              <a:cs typeface="Simplified Arabic" pitchFamily="18" charset="-78"/>
            </a:endParaRPr>
          </a:p>
        </p:txBody>
      </p:sp>
      <p:sp>
        <p:nvSpPr>
          <p:cNvPr id="5" name="مستطيل 4"/>
          <p:cNvSpPr/>
          <p:nvPr/>
        </p:nvSpPr>
        <p:spPr>
          <a:xfrm>
            <a:off x="1428728" y="764704"/>
            <a:ext cx="7429584" cy="2554545"/>
          </a:xfrm>
          <a:prstGeom prst="rect">
            <a:avLst/>
          </a:prstGeom>
        </p:spPr>
        <p:txBody>
          <a:bodyPr wrap="square">
            <a:spAutoFit/>
          </a:bodyPr>
          <a:lstStyle/>
          <a:p>
            <a:pPr algn="ctr" fontAlgn="base">
              <a:spcBef>
                <a:spcPct val="0"/>
              </a:spcBef>
              <a:spcAft>
                <a:spcPct val="0"/>
              </a:spcAft>
            </a:pPr>
            <a:r>
              <a:rPr lang="ar-SA" sz="3200" dirty="0" smtClean="0">
                <a:solidFill>
                  <a:srgbClr val="FF0000"/>
                </a:solidFill>
                <a:latin typeface="Simplified Arabic" pitchFamily="18" charset="-78"/>
                <a:ea typeface="Times New Roman" pitchFamily="18" charset="0"/>
                <a:cs typeface="Simplified Arabic" pitchFamily="18" charset="-78"/>
              </a:rPr>
              <a:t>داخل المخيمات</a:t>
            </a:r>
          </a:p>
          <a:p>
            <a:pPr marL="457200" indent="-457200" algn="just" fontAlgn="base">
              <a:spcBef>
                <a:spcPct val="0"/>
              </a:spcBef>
              <a:spcAft>
                <a:spcPct val="0"/>
              </a:spcAft>
              <a:buFont typeface="Wingdings" pitchFamily="2" charset="2"/>
              <a:buChar char="Ø"/>
            </a:pPr>
            <a:endParaRPr lang="ar-SA" sz="3200" dirty="0" smtClean="0">
              <a:solidFill>
                <a:srgbClr val="FF0000"/>
              </a:solidFill>
              <a:latin typeface="Simplified Arabic" pitchFamily="18" charset="-78"/>
              <a:ea typeface="Times New Roman" pitchFamily="18" charset="0"/>
              <a:cs typeface="Simplified Arabic" pitchFamily="18" charset="-78"/>
            </a:endParaRPr>
          </a:p>
          <a:p>
            <a:pPr marL="457200" indent="-457200" algn="just" fontAlgn="base">
              <a:spcBef>
                <a:spcPct val="0"/>
              </a:spcBef>
              <a:spcAft>
                <a:spcPct val="0"/>
              </a:spcAft>
              <a:buFont typeface="Wingdings" pitchFamily="2" charset="2"/>
              <a:buChar char="Ø"/>
            </a:pPr>
            <a:r>
              <a:rPr lang="ar-SA" sz="3200" dirty="0" smtClean="0">
                <a:solidFill>
                  <a:srgbClr val="FF0000"/>
                </a:solidFill>
                <a:latin typeface="Simplified Arabic" pitchFamily="18" charset="-78"/>
                <a:ea typeface="Times New Roman" pitchFamily="18" charset="0"/>
                <a:cs typeface="Simplified Arabic" pitchFamily="18" charset="-78"/>
              </a:rPr>
              <a:t>الأونروا: </a:t>
            </a:r>
          </a:p>
          <a:p>
            <a:pPr lvl="0" algn="just" fontAlgn="base">
              <a:spcBef>
                <a:spcPct val="0"/>
              </a:spcBef>
              <a:spcAft>
                <a:spcPct val="0"/>
              </a:spcAft>
            </a:pPr>
            <a:r>
              <a:rPr lang="ar-SA" sz="3200" dirty="0" smtClean="0">
                <a:latin typeface="Simplified Arabic" pitchFamily="18" charset="-78"/>
                <a:ea typeface="Times New Roman" pitchFamily="18" charset="0"/>
                <a:cs typeface="Simplified Arabic" pitchFamily="18" charset="-78"/>
              </a:rPr>
              <a:t>لا تقوم بإدارة المخيمات، بل تقوم بإدارة منشآتها وبرامجها داخل المخيم.</a:t>
            </a:r>
            <a:endParaRPr lang="en-US" sz="1050" dirty="0" smtClean="0">
              <a:latin typeface="Simplified Arabic" pitchFamily="18" charset="-78"/>
              <a:cs typeface="Simplified Arabic" pitchFamily="18" charset="-78"/>
            </a:endParaRPr>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16</a:t>
            </a:fld>
            <a:endParaRPr lang="ar-SA"/>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Rectangle 1"/>
          <p:cNvSpPr>
            <a:spLocks noChangeArrowheads="1"/>
          </p:cNvSpPr>
          <p:nvPr/>
        </p:nvSpPr>
        <p:spPr bwMode="auto">
          <a:xfrm>
            <a:off x="1118564" y="1604649"/>
            <a:ext cx="7704856" cy="304698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342900" marR="0" lvl="0" indent="-342900" algn="just" defTabSz="914400" eaLnBrk="1" fontAlgn="base" latinLnBrk="0" hangingPunct="1">
              <a:lnSpc>
                <a:spcPct val="100000"/>
              </a:lnSpc>
              <a:spcBef>
                <a:spcPct val="0"/>
              </a:spcBef>
              <a:spcAft>
                <a:spcPct val="0"/>
              </a:spcAft>
              <a:buClrTx/>
              <a:buSzTx/>
              <a:buFont typeface="Wingdings" pitchFamily="2" charset="2"/>
              <a:buChar char="ü"/>
              <a:tabLst/>
            </a:pPr>
            <a:r>
              <a:rPr kumimoji="0" lang="ar-SA" sz="2400" b="0" i="0" u="none" strike="noStrike" cap="none" normalizeH="0" baseline="0" dirty="0" smtClean="0">
                <a:ln>
                  <a:noFill/>
                </a:ln>
                <a:effectLst/>
                <a:latin typeface="Simplified Arabic" pitchFamily="18" charset="-78"/>
                <a:ea typeface="Times New Roman" pitchFamily="18" charset="0"/>
                <a:cs typeface="Simplified Arabic" pitchFamily="18" charset="-78"/>
              </a:rPr>
              <a:t> وتقوم الأونروا برعاية عدد من مراكز برامج المرأة ومراكز التأهيل المجتمعي والنشاطات الشبابية في المخيمات بهدف رعاية احتياجات النساء واللاجئين الذين يعانون من الإعاقة وفئة الشباب والأطفال خصوصًا.</a:t>
            </a:r>
            <a:endParaRPr kumimoji="0" lang="en-US" sz="2400" b="0" i="0" u="none" strike="noStrike" cap="none" normalizeH="0" baseline="0" dirty="0" smtClean="0">
              <a:ln>
                <a:noFill/>
              </a:ln>
              <a:effectLst/>
              <a:latin typeface="Simplified Arabic" pitchFamily="18" charset="-78"/>
              <a:cs typeface="Simplified Arabic" pitchFamily="18" charset="-78"/>
            </a:endParaRPr>
          </a:p>
          <a:p>
            <a:pPr marR="0" lvl="0" algn="just" defTabSz="914400" eaLnBrk="0" fontAlgn="base" latinLnBrk="0" hangingPunct="0">
              <a:lnSpc>
                <a:spcPct val="100000"/>
              </a:lnSpc>
              <a:spcBef>
                <a:spcPct val="0"/>
              </a:spcBef>
              <a:spcAft>
                <a:spcPct val="0"/>
              </a:spcAft>
              <a:buClrTx/>
              <a:buSzTx/>
              <a:tabLst/>
            </a:pPr>
            <a:endParaRPr kumimoji="0" lang="ar-SA" sz="2400" b="0" i="0" u="none" strike="noStrike" cap="none" normalizeH="0" baseline="0" dirty="0" smtClean="0">
              <a:ln>
                <a:noFill/>
              </a:ln>
              <a:effectLst/>
              <a:latin typeface="Simplified Arabic" pitchFamily="18" charset="-78"/>
              <a:ea typeface="Times New Roman" pitchFamily="18" charset="0"/>
              <a:cs typeface="Simplified Arabic" pitchFamily="18" charset="-78"/>
            </a:endParaRPr>
          </a:p>
          <a:p>
            <a:pPr marL="342900" marR="0" lvl="0" indent="-342900" algn="just" defTabSz="914400" eaLnBrk="0" fontAlgn="base" latinLnBrk="0" hangingPunct="0">
              <a:lnSpc>
                <a:spcPct val="100000"/>
              </a:lnSpc>
              <a:spcBef>
                <a:spcPct val="0"/>
              </a:spcBef>
              <a:spcAft>
                <a:spcPct val="0"/>
              </a:spcAft>
              <a:buClrTx/>
              <a:buSzTx/>
              <a:buFont typeface="Wingdings" pitchFamily="2" charset="2"/>
              <a:buChar char="ü"/>
              <a:tabLst/>
            </a:pPr>
            <a:r>
              <a:rPr kumimoji="0" lang="ar-SA" sz="2400" b="0" i="0" u="none" strike="noStrike" cap="none" normalizeH="0" baseline="0" dirty="0" smtClean="0">
                <a:ln>
                  <a:noFill/>
                </a:ln>
                <a:effectLst/>
                <a:latin typeface="Simplified Arabic" pitchFamily="18" charset="-78"/>
                <a:ea typeface="Times New Roman" pitchFamily="18" charset="0"/>
                <a:cs typeface="Simplified Arabic" pitchFamily="18" charset="-78"/>
              </a:rPr>
              <a:t>كما أن العديد من المنظمات الفلسطينية غير الحكومية والوزارات التابعة للسلطة الوطنية الفلسطينية موجودة بشكل فاعل في مخيمات الضفة الغربية وتقدم العديد من الخدمات للسكان.</a:t>
            </a:r>
            <a:r>
              <a:rPr kumimoji="0" lang="en-US" sz="2400" b="0" i="0" u="none" strike="noStrike" cap="none" normalizeH="0" baseline="0" dirty="0" smtClean="0">
                <a:ln>
                  <a:noFill/>
                </a:ln>
                <a:effectLst/>
                <a:latin typeface="Simplified Arabic" pitchFamily="18" charset="-78"/>
                <a:cs typeface="Simplified Arabic" pitchFamily="18" charset="-78"/>
              </a:rPr>
              <a:t> </a:t>
            </a:r>
            <a:endParaRPr kumimoji="0" lang="ar-SA" sz="2400" b="0" i="0" u="none" strike="noStrike" cap="none" normalizeH="0" baseline="0" dirty="0" smtClean="0">
              <a:ln>
                <a:noFill/>
              </a:ln>
              <a:effectLst/>
              <a:latin typeface="Simplified Arabic" pitchFamily="18" charset="-78"/>
              <a:cs typeface="Simplified Arabic" pitchFamily="18" charset="-78"/>
            </a:endParaRPr>
          </a:p>
          <a:p>
            <a:pPr marL="342900" marR="0" lvl="0" indent="-342900" algn="just" defTabSz="914400" eaLnBrk="0" fontAlgn="base" latinLnBrk="0" hangingPunct="0">
              <a:lnSpc>
                <a:spcPct val="100000"/>
              </a:lnSpc>
              <a:spcBef>
                <a:spcPct val="0"/>
              </a:spcBef>
              <a:spcAft>
                <a:spcPct val="0"/>
              </a:spcAft>
              <a:buClrTx/>
              <a:buSzTx/>
              <a:buFont typeface="Wingdings" pitchFamily="2" charset="2"/>
              <a:buChar char="ü"/>
              <a:tabLst/>
            </a:pPr>
            <a:endParaRPr lang="ar-SA" sz="2400" dirty="0" smtClean="0">
              <a:latin typeface="Simplified Arabic" pitchFamily="18" charset="-78"/>
              <a:cs typeface="Simplified Arabic" pitchFamily="18" charset="-78"/>
            </a:endParaRPr>
          </a:p>
        </p:txBody>
      </p:sp>
      <p:sp>
        <p:nvSpPr>
          <p:cNvPr id="5" name="عنصر نائب لرقم الشريحة 4"/>
          <p:cNvSpPr>
            <a:spLocks noGrp="1"/>
          </p:cNvSpPr>
          <p:nvPr>
            <p:ph type="sldNum" sz="quarter" idx="12"/>
          </p:nvPr>
        </p:nvSpPr>
        <p:spPr/>
        <p:txBody>
          <a:bodyPr/>
          <a:lstStyle/>
          <a:p>
            <a:fld id="{0B34F065-1154-456A-91E3-76DE8E75E17B}" type="slidenum">
              <a:rPr lang="ar-SA" smtClean="0"/>
              <a:pPr/>
              <a:t>17</a:t>
            </a:fld>
            <a:endParaRPr lang="ar-SA"/>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403648" y="980728"/>
            <a:ext cx="7498080" cy="5016624"/>
          </a:xfrm>
        </p:spPr>
        <p:txBody>
          <a:bodyPr>
            <a:normAutofit/>
          </a:bodyPr>
          <a:lstStyle/>
          <a:p>
            <a:pPr marL="342900" lvl="0" indent="-342900" algn="just" eaLnBrk="0" fontAlgn="base" hangingPunct="0">
              <a:spcBef>
                <a:spcPct val="0"/>
              </a:spcBef>
              <a:spcAft>
                <a:spcPct val="0"/>
              </a:spcAft>
              <a:buClrTx/>
              <a:buSzTx/>
              <a:buFont typeface="Wingdings" pitchFamily="2" charset="2"/>
              <a:buChar char="ü"/>
            </a:pPr>
            <a:r>
              <a:rPr lang="ar-SA" dirty="0">
                <a:solidFill>
                  <a:srgbClr val="FF0000"/>
                </a:solidFill>
                <a:latin typeface="Simplified Arabic" pitchFamily="18" charset="-78"/>
                <a:cs typeface="Simplified Arabic" pitchFamily="18" charset="-78"/>
              </a:rPr>
              <a:t>بين الأونروا والمنظمات الفلسطينية:</a:t>
            </a:r>
          </a:p>
          <a:p>
            <a:pPr marL="342900" lvl="0" indent="-342900" algn="just" eaLnBrk="0" fontAlgn="base" hangingPunct="0">
              <a:spcBef>
                <a:spcPct val="0"/>
              </a:spcBef>
              <a:spcAft>
                <a:spcPct val="0"/>
              </a:spcAft>
              <a:buClrTx/>
              <a:buSzTx/>
              <a:buFontTx/>
              <a:buChar char="-"/>
            </a:pPr>
            <a:r>
              <a:rPr lang="ar-SA" sz="2400" dirty="0">
                <a:latin typeface="Simplified Arabic" pitchFamily="18" charset="-78"/>
                <a:cs typeface="Simplified Arabic" pitchFamily="18" charset="-78"/>
              </a:rPr>
              <a:t>تقليص عمل </a:t>
            </a:r>
            <a:r>
              <a:rPr lang="ar-SA" sz="2400" dirty="0" smtClean="0">
                <a:latin typeface="Simplified Arabic" pitchFamily="18" charset="-78"/>
                <a:cs typeface="Simplified Arabic" pitchFamily="18" charset="-78"/>
              </a:rPr>
              <a:t>الأونروا، وقصر الخدمات على السكان المسجلين بداية نشأة المخيم.</a:t>
            </a:r>
            <a:endParaRPr lang="ar-SA" sz="2400" dirty="0">
              <a:latin typeface="Simplified Arabic" pitchFamily="18" charset="-78"/>
              <a:cs typeface="Simplified Arabic" pitchFamily="18" charset="-78"/>
            </a:endParaRPr>
          </a:p>
          <a:p>
            <a:pPr marL="342900" lvl="0" indent="-342900" algn="just" eaLnBrk="0" fontAlgn="base" hangingPunct="0">
              <a:spcBef>
                <a:spcPct val="0"/>
              </a:spcBef>
              <a:spcAft>
                <a:spcPct val="0"/>
              </a:spcAft>
              <a:buClrTx/>
              <a:buSzTx/>
              <a:buFontTx/>
              <a:buChar char="-"/>
            </a:pPr>
            <a:r>
              <a:rPr lang="ar-SA" sz="2400" dirty="0">
                <a:latin typeface="Simplified Arabic" pitchFamily="18" charset="-78"/>
                <a:cs typeface="Simplified Arabic" pitchFamily="18" charset="-78"/>
              </a:rPr>
              <a:t>زيادة عمل المؤسسات غير الحكومية المدعومة من جهات أوروبية</a:t>
            </a:r>
            <a:r>
              <a:rPr lang="ar-SA" sz="2400" dirty="0" smtClean="0">
                <a:latin typeface="Simplified Arabic" pitchFamily="18" charset="-78"/>
                <a:cs typeface="Simplified Arabic" pitchFamily="18" charset="-78"/>
              </a:rPr>
              <a:t>.</a:t>
            </a:r>
          </a:p>
          <a:p>
            <a:pPr marL="342900" lvl="0" indent="-342900" algn="just" eaLnBrk="0" fontAlgn="base" hangingPunct="0">
              <a:spcBef>
                <a:spcPct val="0"/>
              </a:spcBef>
              <a:spcAft>
                <a:spcPct val="0"/>
              </a:spcAft>
              <a:buClrTx/>
              <a:buSzTx/>
              <a:buFontTx/>
              <a:buChar char="-"/>
            </a:pPr>
            <a:r>
              <a:rPr lang="ar-SA" sz="2400" dirty="0" smtClean="0">
                <a:latin typeface="Simplified Arabic" pitchFamily="18" charset="-78"/>
                <a:cs typeface="Simplified Arabic" pitchFamily="18" charset="-78"/>
              </a:rPr>
              <a:t>معظم العمل داخل المخيم يقع ضمن دائرة «الخدمة الاجتماعية والصحة النفسية»</a:t>
            </a:r>
            <a:endParaRPr lang="ar-SA" sz="2400" dirty="0">
              <a:latin typeface="Simplified Arabic" pitchFamily="18" charset="-78"/>
              <a:cs typeface="Simplified Arabic" pitchFamily="18" charset="-78"/>
            </a:endParaRPr>
          </a:p>
          <a:p>
            <a:pPr marL="342900" lvl="0" indent="-342900" algn="just" eaLnBrk="0" fontAlgn="base" hangingPunct="0">
              <a:spcBef>
                <a:spcPct val="0"/>
              </a:spcBef>
              <a:spcAft>
                <a:spcPct val="0"/>
              </a:spcAft>
              <a:buClrTx/>
              <a:buSzTx/>
              <a:buFontTx/>
              <a:buChar char="-"/>
            </a:pPr>
            <a:r>
              <a:rPr lang="ar-SA" sz="2400" dirty="0">
                <a:latin typeface="Simplified Arabic" pitchFamily="18" charset="-78"/>
                <a:cs typeface="Simplified Arabic" pitchFamily="18" charset="-78"/>
              </a:rPr>
              <a:t>ترخيص بعض المؤسسات من السلطة الفلسطينية.</a:t>
            </a:r>
          </a:p>
          <a:p>
            <a:pPr marL="342900" lvl="0" indent="-342900" algn="just" eaLnBrk="0" fontAlgn="base" hangingPunct="0">
              <a:spcBef>
                <a:spcPct val="0"/>
              </a:spcBef>
              <a:spcAft>
                <a:spcPct val="0"/>
              </a:spcAft>
              <a:buClrTx/>
              <a:buSzTx/>
              <a:buFontTx/>
              <a:buChar char="-"/>
            </a:pPr>
            <a:r>
              <a:rPr lang="ar-SA" sz="2400" dirty="0">
                <a:latin typeface="Simplified Arabic" pitchFamily="18" charset="-78"/>
                <a:cs typeface="Simplified Arabic" pitchFamily="18" charset="-78"/>
              </a:rPr>
              <a:t>ترخيص بعض المؤسسات من بلدية الاحتلال (القدس).</a:t>
            </a:r>
          </a:p>
          <a:p>
            <a:pPr marL="342900" lvl="0" indent="-342900" algn="just" eaLnBrk="0" fontAlgn="base" hangingPunct="0">
              <a:spcBef>
                <a:spcPct val="0"/>
              </a:spcBef>
              <a:spcAft>
                <a:spcPct val="0"/>
              </a:spcAft>
              <a:buClrTx/>
              <a:buSzTx/>
              <a:buFontTx/>
              <a:buChar char="-"/>
            </a:pPr>
            <a:r>
              <a:rPr lang="ar-SA" sz="2400" dirty="0">
                <a:latin typeface="Simplified Arabic" pitchFamily="18" charset="-78"/>
                <a:cs typeface="Simplified Arabic" pitchFamily="18" charset="-78"/>
              </a:rPr>
              <a:t>التراخيص الممنوحة تعتمد على السلامة الأمنية لدى السلطة أكثر من الاحتلال.</a:t>
            </a:r>
          </a:p>
          <a:p>
            <a:pPr marL="342900" lvl="0" indent="-342900" algn="just" eaLnBrk="0" fontAlgn="base" hangingPunct="0">
              <a:spcBef>
                <a:spcPct val="0"/>
              </a:spcBef>
              <a:spcAft>
                <a:spcPct val="0"/>
              </a:spcAft>
              <a:buClrTx/>
              <a:buSzTx/>
              <a:buFontTx/>
              <a:buChar char="-"/>
            </a:pPr>
            <a:r>
              <a:rPr lang="ar-SA" sz="2400" dirty="0">
                <a:latin typeface="Simplified Arabic" pitchFamily="18" charset="-78"/>
                <a:cs typeface="Simplified Arabic" pitchFamily="18" charset="-78"/>
              </a:rPr>
              <a:t>عمل الفصائل الفلسطينية وساحة التجاذب السياسي (خدماتيًا/موسميًا</a:t>
            </a:r>
            <a:r>
              <a:rPr lang="ar-SA" sz="2400" dirty="0" smtClean="0">
                <a:latin typeface="Simplified Arabic" pitchFamily="18" charset="-78"/>
                <a:cs typeface="Simplified Arabic" pitchFamily="18" charset="-78"/>
              </a:rPr>
              <a:t>).</a:t>
            </a:r>
          </a:p>
          <a:p>
            <a:pPr marL="0" lvl="0" indent="0" algn="just" eaLnBrk="0" fontAlgn="base" hangingPunct="0">
              <a:spcBef>
                <a:spcPct val="0"/>
              </a:spcBef>
              <a:spcAft>
                <a:spcPct val="0"/>
              </a:spcAft>
              <a:buClrTx/>
              <a:buSzTx/>
              <a:buNone/>
            </a:pPr>
            <a:endParaRPr lang="ar-SA" sz="2800" dirty="0">
              <a:latin typeface="Simplified Arabic" pitchFamily="18" charset="-78"/>
              <a:cs typeface="Simplified Arabic" pitchFamily="18" charset="-78"/>
            </a:endParaRPr>
          </a:p>
          <a:p>
            <a:endParaRPr lang="ar-SA" sz="2800" dirty="0"/>
          </a:p>
        </p:txBody>
      </p:sp>
      <p:sp>
        <p:nvSpPr>
          <p:cNvPr id="4" name="عنصر نائب لرقم الشريحة 3"/>
          <p:cNvSpPr>
            <a:spLocks noGrp="1"/>
          </p:cNvSpPr>
          <p:nvPr>
            <p:ph type="sldNum" sz="quarter" idx="12"/>
          </p:nvPr>
        </p:nvSpPr>
        <p:spPr/>
        <p:txBody>
          <a:bodyPr/>
          <a:lstStyle/>
          <a:p>
            <a:fld id="{0B34F065-1154-456A-91E3-76DE8E75E17B}" type="slidenum">
              <a:rPr lang="ar-SA" smtClean="0"/>
              <a:pPr/>
              <a:t>18</a:t>
            </a:fld>
            <a:endParaRPr lang="ar-SA"/>
          </a:p>
        </p:txBody>
      </p:sp>
    </p:spTree>
    <p:extLst>
      <p:ext uri="{BB962C8B-B14F-4D97-AF65-F5344CB8AC3E}">
        <p14:creationId xmlns="" xmlns:p14="http://schemas.microsoft.com/office/powerpoint/2010/main" val="385650795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03648" y="548680"/>
            <a:ext cx="7498080" cy="1143000"/>
          </a:xfrm>
        </p:spPr>
        <p:txBody>
          <a:bodyPr>
            <a:normAutofit/>
          </a:bodyPr>
          <a:lstStyle/>
          <a:p>
            <a:pPr algn="ctr"/>
            <a:r>
              <a:rPr lang="ar-SA" sz="3600" dirty="0" smtClean="0">
                <a:solidFill>
                  <a:srgbClr val="FF0000"/>
                </a:solidFill>
              </a:rPr>
              <a:t>للنقاش</a:t>
            </a:r>
            <a:r>
              <a:rPr lang="ar-SA" sz="3600" dirty="0" smtClean="0"/>
              <a:t>: </a:t>
            </a:r>
            <a:r>
              <a:rPr lang="ar-JO" sz="3600" dirty="0" smtClean="0"/>
              <a:t>لماذا لا يطالب اللاجئون بحق العودة</a:t>
            </a:r>
            <a:endParaRPr lang="ar-JO" sz="3600" dirty="0"/>
          </a:p>
        </p:txBody>
      </p:sp>
      <p:sp>
        <p:nvSpPr>
          <p:cNvPr id="3" name="Content Placeholder 2"/>
          <p:cNvSpPr>
            <a:spLocks noGrp="1"/>
          </p:cNvSpPr>
          <p:nvPr>
            <p:ph idx="1"/>
          </p:nvPr>
        </p:nvSpPr>
        <p:spPr>
          <a:xfrm>
            <a:off x="1475656" y="2029683"/>
            <a:ext cx="7056784" cy="4800600"/>
          </a:xfrm>
        </p:spPr>
        <p:txBody>
          <a:bodyPr/>
          <a:lstStyle/>
          <a:p>
            <a:pPr algn="just"/>
            <a:r>
              <a:rPr lang="ar-JO" dirty="0" smtClean="0"/>
              <a:t>لماذا لا يتوجه اللاجئون في الضفة الغربية إلى المحاكم للمطالبة بحق العودة؟</a:t>
            </a:r>
          </a:p>
          <a:p>
            <a:pPr algn="just"/>
            <a:r>
              <a:rPr lang="ar-JO" dirty="0" smtClean="0"/>
              <a:t>ماذا لو تم تسيير مسيرات للعودة فهل هذا أمر ممكن ومجدي؟</a:t>
            </a:r>
          </a:p>
          <a:p>
            <a:pPr algn="just"/>
            <a:r>
              <a:rPr lang="ar-JO" dirty="0" smtClean="0"/>
              <a:t>هل انحصرت اهتمامات اللاجئين بإدارة شؤونهم اليومية؟</a:t>
            </a:r>
            <a:endParaRPr lang="ar-JO" dirty="0"/>
          </a:p>
        </p:txBody>
      </p:sp>
      <p:sp>
        <p:nvSpPr>
          <p:cNvPr id="4" name="Slide Number Placeholder 3"/>
          <p:cNvSpPr>
            <a:spLocks noGrp="1"/>
          </p:cNvSpPr>
          <p:nvPr>
            <p:ph type="sldNum" sz="quarter" idx="12"/>
          </p:nvPr>
        </p:nvSpPr>
        <p:spPr/>
        <p:txBody>
          <a:bodyPr/>
          <a:lstStyle/>
          <a:p>
            <a:fld id="{0B34F065-1154-456A-91E3-76DE8E75E17B}" type="slidenum">
              <a:rPr lang="ar-SA" smtClean="0"/>
              <a:pPr/>
              <a:t>19</a:t>
            </a:fld>
            <a:endParaRPr lang="ar-SA"/>
          </a:p>
        </p:txBody>
      </p:sp>
    </p:spTree>
    <p:extLst>
      <p:ext uri="{BB962C8B-B14F-4D97-AF65-F5344CB8AC3E}">
        <p14:creationId xmlns="" xmlns:p14="http://schemas.microsoft.com/office/powerpoint/2010/main" val="253893120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ctr"/>
            <a:r>
              <a:rPr lang="ar-SA" dirty="0" smtClean="0"/>
              <a:t>محاور المساق</a:t>
            </a:r>
            <a:endParaRPr lang="ar-SA" dirty="0"/>
          </a:p>
        </p:txBody>
      </p:sp>
      <p:sp>
        <p:nvSpPr>
          <p:cNvPr id="3" name="عنصر نائب للمحتوى 2"/>
          <p:cNvSpPr>
            <a:spLocks noGrp="1"/>
          </p:cNvSpPr>
          <p:nvPr>
            <p:ph idx="1"/>
          </p:nvPr>
        </p:nvSpPr>
        <p:spPr/>
        <p:txBody>
          <a:bodyPr>
            <a:normAutofit/>
          </a:bodyPr>
          <a:lstStyle/>
          <a:p>
            <a:r>
              <a:rPr lang="ar-SA" dirty="0" smtClean="0"/>
              <a:t>مدخل عام.</a:t>
            </a:r>
          </a:p>
          <a:p>
            <a:r>
              <a:rPr lang="ar-SA" dirty="0" smtClean="0"/>
              <a:t>دراسة </a:t>
            </a:r>
            <a:r>
              <a:rPr lang="ar-SA" dirty="0"/>
              <a:t>أ</a:t>
            </a:r>
            <a:r>
              <a:rPr lang="ar-SA" dirty="0" smtClean="0"/>
              <a:t>وضاع المخيمات في الضفة من خلال الجدول المعد لذلك</a:t>
            </a:r>
          </a:p>
          <a:p>
            <a:r>
              <a:rPr lang="ar-SA" dirty="0" smtClean="0"/>
              <a:t>الأوضاع الصحية والتعليمية في المخيمات</a:t>
            </a:r>
          </a:p>
          <a:p>
            <a:r>
              <a:rPr lang="ar-SA" dirty="0"/>
              <a:t>اللاجئون في 48</a:t>
            </a:r>
          </a:p>
          <a:p>
            <a:r>
              <a:rPr lang="ar-SA" dirty="0" smtClean="0"/>
              <a:t>خاتمه قصيرة </a:t>
            </a:r>
          </a:p>
          <a:p>
            <a:endParaRPr lang="ar-SA" dirty="0"/>
          </a:p>
        </p:txBody>
      </p:sp>
      <p:sp>
        <p:nvSpPr>
          <p:cNvPr id="4" name="عنصر نائب لرقم الشريحة 3"/>
          <p:cNvSpPr>
            <a:spLocks noGrp="1"/>
          </p:cNvSpPr>
          <p:nvPr>
            <p:ph type="sldNum" sz="quarter" idx="12"/>
          </p:nvPr>
        </p:nvSpPr>
        <p:spPr/>
        <p:txBody>
          <a:bodyPr/>
          <a:lstStyle/>
          <a:p>
            <a:fld id="{0B34F065-1154-456A-91E3-76DE8E75E17B}" type="slidenum">
              <a:rPr lang="ar-SA" smtClean="0"/>
              <a:pPr/>
              <a:t>2</a:t>
            </a:fld>
            <a:endParaRPr lang="ar-SA"/>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مستطيل 3"/>
          <p:cNvSpPr/>
          <p:nvPr/>
        </p:nvSpPr>
        <p:spPr>
          <a:xfrm>
            <a:off x="1000100" y="1357298"/>
            <a:ext cx="7500990" cy="4154984"/>
          </a:xfrm>
          <a:prstGeom prst="rect">
            <a:avLst/>
          </a:prstGeom>
        </p:spPr>
        <p:txBody>
          <a:bodyPr wrap="square">
            <a:spAutoFit/>
          </a:bodyPr>
          <a:lstStyle/>
          <a:p>
            <a:pPr lvl="0" algn="just" eaLnBrk="0" fontAlgn="base" hangingPunct="0">
              <a:spcBef>
                <a:spcPct val="0"/>
              </a:spcBef>
              <a:spcAft>
                <a:spcPct val="0"/>
              </a:spcAft>
            </a:pPr>
            <a:endParaRPr lang="en-US" sz="2400" dirty="0" smtClean="0">
              <a:latin typeface="Simplified Arabic" pitchFamily="18" charset="-78"/>
              <a:cs typeface="Simplified Arabic" pitchFamily="18" charset="-78"/>
            </a:endParaRPr>
          </a:p>
          <a:p>
            <a:pPr marL="342900" lvl="0" indent="-342900" algn="just" eaLnBrk="0" fontAlgn="base" hangingPunct="0">
              <a:spcBef>
                <a:spcPct val="0"/>
              </a:spcBef>
              <a:spcAft>
                <a:spcPct val="0"/>
              </a:spcAft>
              <a:buFont typeface="Wingdings" pitchFamily="2" charset="2"/>
              <a:buChar char="§"/>
            </a:pPr>
            <a:r>
              <a:rPr lang="ar-SA" sz="2400" dirty="0" smtClean="0">
                <a:latin typeface="Simplified Arabic" pitchFamily="18" charset="-78"/>
                <a:ea typeface="Times New Roman" pitchFamily="18" charset="0"/>
                <a:cs typeface="Simplified Arabic" pitchFamily="18" charset="-78"/>
              </a:rPr>
              <a:t>تأثر سكان المخيمات في الضفة الغربية بشكل كبير جراء حالة الإغلاق المفروضة على الضفة الغربية من قبل السلطات الإسرائيلية، حيث أنها تعتمد وبشكل كبير على المدخولات المتأتية من العمل داخل إسرائيل.</a:t>
            </a:r>
          </a:p>
          <a:p>
            <a:pPr marL="342900" lvl="0" indent="-342900" algn="just" eaLnBrk="0" fontAlgn="base" hangingPunct="0">
              <a:spcBef>
                <a:spcPct val="0"/>
              </a:spcBef>
              <a:spcAft>
                <a:spcPct val="0"/>
              </a:spcAft>
              <a:buFont typeface="Wingdings" pitchFamily="2" charset="2"/>
              <a:buChar char="§"/>
            </a:pPr>
            <a:r>
              <a:rPr lang="ar-SA" sz="2400" dirty="0" smtClean="0">
                <a:latin typeface="Simplified Arabic" pitchFamily="18" charset="-78"/>
                <a:ea typeface="Times New Roman" pitchFamily="18" charset="0"/>
                <a:cs typeface="Simplified Arabic" pitchFamily="18" charset="-78"/>
              </a:rPr>
              <a:t>تكتظ المخيمات بالسكان بدرجة كبيرة، وهناك نقص في المساحة، وخصوصا الحدائق والملاعب، المخصصة للأطفال ليلعبوا فيها.</a:t>
            </a:r>
          </a:p>
          <a:p>
            <a:pPr marL="342900" lvl="0" indent="-342900" algn="just" eaLnBrk="0" fontAlgn="base" hangingPunct="0">
              <a:spcBef>
                <a:spcPct val="0"/>
              </a:spcBef>
              <a:spcAft>
                <a:spcPct val="0"/>
              </a:spcAft>
              <a:buFont typeface="Wingdings" pitchFamily="2" charset="2"/>
              <a:buChar char="§"/>
            </a:pPr>
            <a:r>
              <a:rPr lang="ar-SA" sz="2400" dirty="0" smtClean="0">
                <a:latin typeface="Simplified Arabic" pitchFamily="18" charset="-78"/>
                <a:cs typeface="Simplified Arabic" pitchFamily="18" charset="-78"/>
              </a:rPr>
              <a:t>اكتظاظ في المدارس.</a:t>
            </a:r>
          </a:p>
          <a:p>
            <a:pPr marL="342900" lvl="0" indent="-342900" algn="just" eaLnBrk="0" fontAlgn="base" hangingPunct="0">
              <a:spcBef>
                <a:spcPct val="0"/>
              </a:spcBef>
              <a:spcAft>
                <a:spcPct val="0"/>
              </a:spcAft>
              <a:buFont typeface="Wingdings" pitchFamily="2" charset="2"/>
              <a:buChar char="§"/>
            </a:pPr>
            <a:r>
              <a:rPr lang="ar-SA" sz="2400" dirty="0" smtClean="0">
                <a:latin typeface="Simplified Arabic" pitchFamily="18" charset="-78"/>
                <a:cs typeface="Simplified Arabic" pitchFamily="18" charset="-78"/>
              </a:rPr>
              <a:t>رفض لقبول طلبة المخيمات في مدارس المدن أو التحفظ عليهم.</a:t>
            </a:r>
          </a:p>
          <a:p>
            <a:pPr marL="342900" lvl="0" indent="-342900" algn="just" eaLnBrk="0" fontAlgn="base" hangingPunct="0">
              <a:spcBef>
                <a:spcPct val="0"/>
              </a:spcBef>
              <a:spcAft>
                <a:spcPct val="0"/>
              </a:spcAft>
              <a:buFont typeface="Wingdings" pitchFamily="2" charset="2"/>
              <a:buChar char="§"/>
            </a:pPr>
            <a:r>
              <a:rPr lang="ar-SA" sz="2400" dirty="0" smtClean="0">
                <a:latin typeface="Simplified Arabic" pitchFamily="18" charset="-78"/>
                <a:cs typeface="Simplified Arabic" pitchFamily="18" charset="-78"/>
              </a:rPr>
              <a:t>وضع صحي منهار.</a:t>
            </a:r>
          </a:p>
          <a:p>
            <a:pPr marL="342900" lvl="0" indent="-342900" algn="just" eaLnBrk="0" fontAlgn="base" hangingPunct="0">
              <a:spcBef>
                <a:spcPct val="0"/>
              </a:spcBef>
              <a:spcAft>
                <a:spcPct val="0"/>
              </a:spcAft>
              <a:buFont typeface="Wingdings" pitchFamily="2" charset="2"/>
              <a:buChar char="§"/>
            </a:pPr>
            <a:r>
              <a:rPr lang="ar-SA" sz="2400" dirty="0" smtClean="0">
                <a:latin typeface="Simplified Arabic" pitchFamily="18" charset="-78"/>
                <a:cs typeface="Simplified Arabic" pitchFamily="18" charset="-78"/>
              </a:rPr>
              <a:t>استغلال الاحتلال لأوضاع معينة لتدمير مخيم (مخيم شعفاط </a:t>
            </a:r>
            <a:r>
              <a:rPr lang="ar-SA" sz="2400" dirty="0" err="1" smtClean="0">
                <a:latin typeface="Simplified Arabic" pitchFamily="18" charset="-78"/>
                <a:cs typeface="Simplified Arabic" pitchFamily="18" charset="-78"/>
              </a:rPr>
              <a:t>موذجًا</a:t>
            </a:r>
            <a:r>
              <a:rPr lang="ar-SA" sz="2400" dirty="0" smtClean="0">
                <a:latin typeface="Simplified Arabic" pitchFamily="18" charset="-78"/>
                <a:cs typeface="Simplified Arabic" pitchFamily="18" charset="-78"/>
              </a:rPr>
              <a:t>).</a:t>
            </a:r>
            <a:endParaRPr lang="en-US" sz="2400" dirty="0" smtClean="0">
              <a:latin typeface="Simplified Arabic" pitchFamily="18" charset="-78"/>
              <a:cs typeface="Simplified Arabic" pitchFamily="18" charset="-78"/>
            </a:endParaRPr>
          </a:p>
          <a:p>
            <a:pPr lvl="0" algn="just" eaLnBrk="0" fontAlgn="base" hangingPunct="0">
              <a:spcBef>
                <a:spcPct val="0"/>
              </a:spcBef>
              <a:spcAft>
                <a:spcPct val="0"/>
              </a:spcAft>
            </a:pPr>
            <a:r>
              <a:rPr lang="ar-SA" sz="2400" dirty="0" smtClean="0">
                <a:latin typeface="Simplified Arabic" pitchFamily="18" charset="-78"/>
                <a:ea typeface="Times New Roman" pitchFamily="18" charset="0"/>
                <a:cs typeface="Simplified Arabic" pitchFamily="18" charset="-78"/>
              </a:rPr>
              <a:t> </a:t>
            </a:r>
            <a:endParaRPr lang="en-US" sz="2400" dirty="0" smtClean="0">
              <a:latin typeface="Simplified Arabic" pitchFamily="18" charset="-78"/>
              <a:cs typeface="Simplified Arabic" pitchFamily="18" charset="-78"/>
            </a:endParaRPr>
          </a:p>
        </p:txBody>
      </p:sp>
      <p:sp>
        <p:nvSpPr>
          <p:cNvPr id="5" name="مستطيل 4"/>
          <p:cNvSpPr/>
          <p:nvPr/>
        </p:nvSpPr>
        <p:spPr>
          <a:xfrm>
            <a:off x="4279002" y="857232"/>
            <a:ext cx="1452641" cy="646331"/>
          </a:xfrm>
          <a:prstGeom prst="rect">
            <a:avLst/>
          </a:prstGeom>
        </p:spPr>
        <p:txBody>
          <a:bodyPr wrap="none">
            <a:spAutoFit/>
          </a:bodyPr>
          <a:lstStyle/>
          <a:p>
            <a:pPr lvl="0" eaLnBrk="0" fontAlgn="base" hangingPunct="0">
              <a:spcBef>
                <a:spcPct val="0"/>
              </a:spcBef>
              <a:spcAft>
                <a:spcPct val="0"/>
              </a:spcAft>
            </a:pPr>
            <a:r>
              <a:rPr lang="ar-SA" sz="3600" b="1" dirty="0" smtClean="0">
                <a:solidFill>
                  <a:schemeClr val="accent3">
                    <a:lumMod val="50000"/>
                  </a:schemeClr>
                </a:solidFill>
                <a:latin typeface="Simplified Arabic" pitchFamily="18" charset="-78"/>
                <a:ea typeface="Times New Roman" pitchFamily="18" charset="0"/>
                <a:cs typeface="Simplified Arabic" pitchFamily="18" charset="-78"/>
              </a:rPr>
              <a:t>التحديات</a:t>
            </a:r>
            <a:endParaRPr lang="en-US" sz="2800" dirty="0" smtClean="0">
              <a:solidFill>
                <a:schemeClr val="accent3">
                  <a:lumMod val="50000"/>
                </a:schemeClr>
              </a:solidFill>
              <a:latin typeface="Simplified Arabic" pitchFamily="18" charset="-78"/>
              <a:cs typeface="Simplified Arabic" pitchFamily="18" charset="-78"/>
            </a:endParaRPr>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20</a:t>
            </a:fld>
            <a:endParaRPr lang="ar-SA"/>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عنصر نائب للمحتوى 4"/>
          <p:cNvGraphicFramePr>
            <a:graphicFrameLocks noGrp="1"/>
          </p:cNvGraphicFramePr>
          <p:nvPr>
            <p:ph idx="1"/>
            <p:extLst>
              <p:ext uri="{D42A27DB-BD31-4B8C-83A1-F6EECF244321}">
                <p14:modId xmlns="" xmlns:p14="http://schemas.microsoft.com/office/powerpoint/2010/main" val="113885755"/>
              </p:ext>
            </p:extLst>
          </p:nvPr>
        </p:nvGraphicFramePr>
        <p:xfrm>
          <a:off x="1403350" y="1125538"/>
          <a:ext cx="7497763" cy="4800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عنصر نائب لرقم الشريحة 3"/>
          <p:cNvSpPr>
            <a:spLocks noGrp="1"/>
          </p:cNvSpPr>
          <p:nvPr>
            <p:ph type="sldNum" sz="quarter" idx="12"/>
          </p:nvPr>
        </p:nvSpPr>
        <p:spPr/>
        <p:txBody>
          <a:bodyPr/>
          <a:lstStyle/>
          <a:p>
            <a:fld id="{0B34F065-1154-456A-91E3-76DE8E75E17B}" type="slidenum">
              <a:rPr lang="ar-SA" smtClean="0"/>
              <a:pPr/>
              <a:t>21</a:t>
            </a:fld>
            <a:endParaRPr lang="ar-SA"/>
          </a:p>
        </p:txBody>
      </p:sp>
    </p:spTree>
    <p:extLst>
      <p:ext uri="{BB962C8B-B14F-4D97-AF65-F5344CB8AC3E}">
        <p14:creationId xmlns="" xmlns:p14="http://schemas.microsoft.com/office/powerpoint/2010/main" val="279414847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مستطيل 3"/>
          <p:cNvSpPr/>
          <p:nvPr/>
        </p:nvSpPr>
        <p:spPr>
          <a:xfrm>
            <a:off x="1043608" y="1196752"/>
            <a:ext cx="7642726" cy="4955203"/>
          </a:xfrm>
          <a:prstGeom prst="rect">
            <a:avLst/>
          </a:prstGeom>
        </p:spPr>
        <p:txBody>
          <a:bodyPr wrap="square">
            <a:spAutoFit/>
          </a:bodyPr>
          <a:lstStyle/>
          <a:p>
            <a:pPr lvl="0" eaLnBrk="0" fontAlgn="base" hangingPunct="0">
              <a:spcBef>
                <a:spcPct val="0"/>
              </a:spcBef>
              <a:spcAft>
                <a:spcPct val="0"/>
              </a:spcAft>
            </a:pPr>
            <a:r>
              <a:rPr lang="ar-SA" sz="2800" dirty="0" smtClean="0">
                <a:solidFill>
                  <a:srgbClr val="000000"/>
                </a:solidFill>
                <a:latin typeface="Simplified Arabic" pitchFamily="18" charset="-78"/>
                <a:ea typeface="Times New Roman" pitchFamily="18" charset="0"/>
                <a:cs typeface="Simplified Arabic" pitchFamily="18" charset="-78"/>
              </a:rPr>
              <a:t> </a:t>
            </a:r>
            <a:endParaRPr lang="en-US" sz="2000" dirty="0" smtClean="0">
              <a:latin typeface="Simplified Arabic" pitchFamily="18" charset="-78"/>
              <a:cs typeface="Simplified Arabic" pitchFamily="18" charset="-78"/>
            </a:endParaRPr>
          </a:p>
          <a:p>
            <a:pPr marL="342900" lvl="0" indent="-342900" algn="just" eaLnBrk="0" fontAlgn="base" hangingPunct="0">
              <a:spcBef>
                <a:spcPct val="0"/>
              </a:spcBef>
              <a:spcAft>
                <a:spcPct val="0"/>
              </a:spcAft>
              <a:buFont typeface="Wingdings" pitchFamily="2" charset="2"/>
              <a:buChar char="§"/>
            </a:pPr>
            <a:r>
              <a:rPr lang="ar-SA" sz="2400" dirty="0" smtClean="0">
                <a:solidFill>
                  <a:srgbClr val="000000"/>
                </a:solidFill>
                <a:latin typeface="Simplified Arabic" pitchFamily="18" charset="-78"/>
                <a:ea typeface="Times New Roman" pitchFamily="18" charset="0"/>
                <a:cs typeface="Simplified Arabic" pitchFamily="18" charset="-78"/>
              </a:rPr>
              <a:t>يعد الاكتظاظ مشكلة كبيرة في مدارس الأونروا، حيث يبلغ معدل عدد طلاب الصف الواحد 50 طالبًا، وتشترك عدد من المدارس بنفس المبنى المدرسي، فيما تعمل المدارس الأخرى في بنايات مستأجرة، ولا زال هناك نظام الدوام على فترتيْن.</a:t>
            </a:r>
          </a:p>
          <a:p>
            <a:pPr marL="342900" lvl="0" indent="-342900" algn="just" eaLnBrk="0" fontAlgn="base" hangingPunct="0">
              <a:spcBef>
                <a:spcPct val="0"/>
              </a:spcBef>
              <a:spcAft>
                <a:spcPct val="0"/>
              </a:spcAft>
              <a:buFont typeface="Wingdings" pitchFamily="2" charset="2"/>
              <a:buChar char="§"/>
            </a:pPr>
            <a:r>
              <a:rPr lang="ar-SA" sz="2400" dirty="0" smtClean="0">
                <a:solidFill>
                  <a:srgbClr val="000000"/>
                </a:solidFill>
                <a:latin typeface="Simplified Arabic" pitchFamily="18" charset="-78"/>
                <a:ea typeface="Times New Roman" pitchFamily="18" charset="0"/>
                <a:cs typeface="Simplified Arabic" pitchFamily="18" charset="-78"/>
              </a:rPr>
              <a:t>وقد تعرضت العديد من الم</a:t>
            </a:r>
            <a:r>
              <a:rPr lang="ar-JO" sz="2400" dirty="0">
                <a:solidFill>
                  <a:srgbClr val="000000"/>
                </a:solidFill>
                <a:latin typeface="Simplified Arabic" pitchFamily="18" charset="-78"/>
                <a:ea typeface="Times New Roman" pitchFamily="18" charset="0"/>
                <a:cs typeface="Simplified Arabic" pitchFamily="18" charset="-78"/>
              </a:rPr>
              <a:t>د</a:t>
            </a:r>
            <a:r>
              <a:rPr lang="ar-SA" sz="2400" dirty="0" smtClean="0">
                <a:solidFill>
                  <a:srgbClr val="000000"/>
                </a:solidFill>
                <a:latin typeface="Simplified Arabic" pitchFamily="18" charset="-78"/>
                <a:ea typeface="Times New Roman" pitchFamily="18" charset="0"/>
                <a:cs typeface="Simplified Arabic" pitchFamily="18" charset="-78"/>
              </a:rPr>
              <a:t>ارس أيضا للتدمير بسبب النشاطات العسكرية الإسرائيلية منذ أيلول من عام 2000.</a:t>
            </a:r>
          </a:p>
          <a:p>
            <a:pPr marL="342900" lvl="0" indent="-342900" algn="just" eaLnBrk="0" fontAlgn="base" hangingPunct="0">
              <a:spcBef>
                <a:spcPct val="0"/>
              </a:spcBef>
              <a:spcAft>
                <a:spcPct val="0"/>
              </a:spcAft>
              <a:buFont typeface="Wingdings" pitchFamily="2" charset="2"/>
              <a:buChar char="§"/>
            </a:pPr>
            <a:r>
              <a:rPr lang="ar-SA" sz="2400" dirty="0" smtClean="0">
                <a:solidFill>
                  <a:srgbClr val="000000"/>
                </a:solidFill>
                <a:latin typeface="Simplified Arabic" pitchFamily="18" charset="-78"/>
                <a:ea typeface="Times New Roman" pitchFamily="18" charset="0"/>
                <a:cs typeface="Simplified Arabic" pitchFamily="18" charset="-78"/>
              </a:rPr>
              <a:t>اختناق البيوت واكتظاظها رغم ضيقها والبناء عليها (اكتظاظ ذاتي).</a:t>
            </a:r>
          </a:p>
          <a:p>
            <a:pPr marL="342900" lvl="0" indent="-342900" algn="just" eaLnBrk="0" fontAlgn="base" hangingPunct="0">
              <a:spcBef>
                <a:spcPct val="0"/>
              </a:spcBef>
              <a:spcAft>
                <a:spcPct val="0"/>
              </a:spcAft>
              <a:buFont typeface="Wingdings" pitchFamily="2" charset="2"/>
              <a:buChar char="§"/>
            </a:pPr>
            <a:r>
              <a:rPr lang="ar-SA" sz="2400" dirty="0" smtClean="0">
                <a:solidFill>
                  <a:srgbClr val="000000"/>
                </a:solidFill>
                <a:latin typeface="Simplified Arabic" pitchFamily="18" charset="-78"/>
                <a:cs typeface="Simplified Arabic" pitchFamily="18" charset="-78"/>
              </a:rPr>
              <a:t>اكتظاظ غير ذاتي وذلك مثل ما يحصل في مخيم شعفاط، في كل المخيمات تتوجه الناس للخروج منها إلا هذا المخيم يتوافدون عليه (نعود لاحقًا إليه).</a:t>
            </a:r>
          </a:p>
          <a:p>
            <a:pPr marL="342900" lvl="0" indent="-342900" algn="just" eaLnBrk="0" fontAlgn="base" hangingPunct="0">
              <a:spcBef>
                <a:spcPct val="0"/>
              </a:spcBef>
              <a:spcAft>
                <a:spcPct val="0"/>
              </a:spcAft>
              <a:buFont typeface="Wingdings" pitchFamily="2" charset="2"/>
              <a:buChar char="§"/>
            </a:pPr>
            <a:r>
              <a:rPr lang="ar-SA" sz="2400" dirty="0" smtClean="0">
                <a:solidFill>
                  <a:srgbClr val="000000"/>
                </a:solidFill>
                <a:latin typeface="Simplified Arabic" pitchFamily="18" charset="-78"/>
                <a:cs typeface="Simplified Arabic" pitchFamily="18" charset="-78"/>
              </a:rPr>
              <a:t>عدم وجود مرافق عامة وخصوصًا مع عدم بقاء أراضٍ في مساحة المخيم لها.</a:t>
            </a:r>
            <a:endParaRPr lang="en-US" sz="2400" dirty="0" smtClean="0">
              <a:latin typeface="Simplified Arabic" pitchFamily="18" charset="-78"/>
              <a:cs typeface="Simplified Arabic" pitchFamily="18" charset="-78"/>
            </a:endParaRPr>
          </a:p>
        </p:txBody>
      </p:sp>
      <p:sp>
        <p:nvSpPr>
          <p:cNvPr id="5" name="مستطيل 4"/>
          <p:cNvSpPr/>
          <p:nvPr/>
        </p:nvSpPr>
        <p:spPr>
          <a:xfrm>
            <a:off x="6433794" y="715418"/>
            <a:ext cx="2252540" cy="707886"/>
          </a:xfrm>
          <a:prstGeom prst="rect">
            <a:avLst/>
          </a:prstGeom>
        </p:spPr>
        <p:txBody>
          <a:bodyPr wrap="none">
            <a:spAutoFit/>
          </a:bodyPr>
          <a:lstStyle/>
          <a:p>
            <a:pPr lvl="0" algn="just" eaLnBrk="0" fontAlgn="base" hangingPunct="0">
              <a:spcBef>
                <a:spcPct val="0"/>
              </a:spcBef>
              <a:spcAft>
                <a:spcPct val="0"/>
              </a:spcAft>
            </a:pPr>
            <a:r>
              <a:rPr lang="ar-SA" sz="4000" dirty="0" smtClean="0">
                <a:solidFill>
                  <a:schemeClr val="accent3">
                    <a:lumMod val="50000"/>
                  </a:schemeClr>
                </a:solidFill>
                <a:latin typeface="Segoe UI" pitchFamily="34" charset="0"/>
                <a:ea typeface="Segoe UI" pitchFamily="34" charset="0"/>
                <a:cs typeface="SKR HEAD1" pitchFamily="2" charset="-78"/>
              </a:rPr>
              <a:t>أولًا: الاكتظاظ</a:t>
            </a:r>
            <a:endParaRPr lang="en-US" sz="2000" dirty="0" smtClean="0">
              <a:solidFill>
                <a:schemeClr val="accent3">
                  <a:lumMod val="50000"/>
                </a:schemeClr>
              </a:solidFill>
              <a:latin typeface="Segoe UI" pitchFamily="34" charset="0"/>
              <a:ea typeface="Segoe UI" pitchFamily="34" charset="0"/>
              <a:cs typeface="SKR HEAD1" pitchFamily="2" charset="-78"/>
            </a:endParaRPr>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22</a:t>
            </a:fld>
            <a:endParaRPr lang="ar-SA"/>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عنصر نائب لرقم الشريحة 3"/>
          <p:cNvSpPr>
            <a:spLocks noGrp="1"/>
          </p:cNvSpPr>
          <p:nvPr>
            <p:ph type="sldNum" sz="quarter" idx="12"/>
          </p:nvPr>
        </p:nvSpPr>
        <p:spPr/>
        <p:txBody>
          <a:bodyPr/>
          <a:lstStyle/>
          <a:p>
            <a:fld id="{0B34F065-1154-456A-91E3-76DE8E75E17B}" type="slidenum">
              <a:rPr lang="ar-SA" smtClean="0"/>
              <a:pPr/>
              <a:t>23</a:t>
            </a:fld>
            <a:endParaRPr lang="ar-SA"/>
          </a:p>
        </p:txBody>
      </p:sp>
      <p:sp>
        <p:nvSpPr>
          <p:cNvPr id="52225" name="Rectangle 1"/>
          <p:cNvSpPr>
            <a:spLocks noChangeArrowheads="1"/>
          </p:cNvSpPr>
          <p:nvPr/>
        </p:nvSpPr>
        <p:spPr bwMode="auto">
          <a:xfrm>
            <a:off x="1043608" y="954108"/>
            <a:ext cx="7886110" cy="421653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1" eaLnBrk="1" fontAlgn="base" latinLnBrk="0" hangingPunct="1">
              <a:lnSpc>
                <a:spcPct val="100000"/>
              </a:lnSpc>
              <a:spcBef>
                <a:spcPct val="0"/>
              </a:spcBef>
              <a:spcAft>
                <a:spcPct val="0"/>
              </a:spcAft>
              <a:buClrTx/>
              <a:buSzTx/>
              <a:buFontTx/>
              <a:buNone/>
              <a:tabLst/>
            </a:pPr>
            <a:r>
              <a:rPr kumimoji="0" lang="ar-SA" sz="2800" i="0" u="none" strike="noStrike" cap="none" normalizeH="0" baseline="0" dirty="0" smtClean="0">
                <a:ln>
                  <a:noFill/>
                </a:ln>
                <a:solidFill>
                  <a:srgbClr val="FF0000"/>
                </a:solidFill>
                <a:effectLst/>
                <a:latin typeface="Simplified Arabic" pitchFamily="18" charset="-78"/>
                <a:ea typeface="Times New Roman" pitchFamily="18" charset="0"/>
                <a:cs typeface="Simplified Arabic" pitchFamily="18" charset="-78"/>
              </a:rPr>
              <a:t>معدلات الأمية (كلمحة عن واقع المخيمات رغم الظروف</a:t>
            </a:r>
            <a:r>
              <a:rPr kumimoji="0" lang="ar-SA" sz="2800" i="0" u="none" strike="noStrike" cap="none" normalizeH="0" dirty="0" smtClean="0">
                <a:ln>
                  <a:noFill/>
                </a:ln>
                <a:solidFill>
                  <a:srgbClr val="FF0000"/>
                </a:solidFill>
                <a:effectLst/>
                <a:latin typeface="Simplified Arabic" pitchFamily="18" charset="-78"/>
                <a:ea typeface="Times New Roman" pitchFamily="18" charset="0"/>
                <a:cs typeface="Simplified Arabic" pitchFamily="18" charset="-78"/>
              </a:rPr>
              <a:t> السيئة)</a:t>
            </a:r>
          </a:p>
          <a:p>
            <a:pPr marL="0" marR="0" lvl="0" indent="0" algn="just" defTabSz="914400" rtl="1" eaLnBrk="1" fontAlgn="base" latinLnBrk="0" hangingPunct="1">
              <a:lnSpc>
                <a:spcPct val="100000"/>
              </a:lnSpc>
              <a:spcBef>
                <a:spcPct val="0"/>
              </a:spcBef>
              <a:spcAft>
                <a:spcPct val="0"/>
              </a:spcAft>
              <a:buClrTx/>
              <a:buSzTx/>
              <a:buFontTx/>
              <a:buNone/>
              <a:tabLst/>
            </a:pPr>
            <a:endParaRPr kumimoji="0" lang="en-US" sz="2400" i="0" u="none" strike="noStrike" cap="none" normalizeH="0" baseline="0" dirty="0" smtClean="0">
              <a:ln>
                <a:noFill/>
              </a:ln>
              <a:solidFill>
                <a:schemeClr val="accent6">
                  <a:lumMod val="50000"/>
                </a:schemeClr>
              </a:solidFill>
              <a:effectLst/>
              <a:latin typeface="Simplified Arabic" pitchFamily="18" charset="-78"/>
              <a:cs typeface="Simplified Arabic" pitchFamily="18" charset="-78"/>
            </a:endParaRPr>
          </a:p>
          <a:p>
            <a:pPr marL="342900" marR="0" lvl="0" indent="-342900" algn="just" defTabSz="914400" rtl="1" eaLnBrk="0" fontAlgn="base" latinLnBrk="0" hangingPunct="0">
              <a:lnSpc>
                <a:spcPct val="100000"/>
              </a:lnSpc>
              <a:spcBef>
                <a:spcPct val="0"/>
              </a:spcBef>
              <a:spcAft>
                <a:spcPct val="0"/>
              </a:spcAft>
              <a:buClrTx/>
              <a:buSzTx/>
              <a:buFont typeface="Wingdings" pitchFamily="2" charset="2"/>
              <a:buChar char="§"/>
              <a:tabLst/>
            </a:pPr>
            <a:r>
              <a:rPr kumimoji="0" lang="ar-SA" sz="2400" i="0" u="none" strike="noStrike" cap="none" normalizeH="0" baseline="0" dirty="0" smtClean="0">
                <a:ln>
                  <a:noFill/>
                </a:ln>
                <a:solidFill>
                  <a:srgbClr val="000000"/>
                </a:solidFill>
                <a:effectLst/>
                <a:latin typeface="Simplified Arabic" pitchFamily="18" charset="-78"/>
                <a:ea typeface="Times New Roman" pitchFamily="18" charset="0"/>
                <a:cs typeface="Simplified Arabic" pitchFamily="18" charset="-78"/>
              </a:rPr>
              <a:t>انخفضت معدلات الأمية في الفئة العمرية ( 15-29 ) سنة بين 1997- 2004م، فحسب البيانات التي خرج بها الجهاز المركزي للإحصاء الفلسطيني في العام 2004م لواقع الشباب من زاوية معرفة القراءة والكتابة انخفضت نسبة الامية من 3.3% في عموم الضفة والقطاع الى 1.1%.</a:t>
            </a:r>
          </a:p>
          <a:p>
            <a:pPr marR="0" lvl="0" algn="just" defTabSz="914400" rtl="1" eaLnBrk="0" fontAlgn="base" latinLnBrk="0" hangingPunct="0">
              <a:lnSpc>
                <a:spcPct val="100000"/>
              </a:lnSpc>
              <a:spcBef>
                <a:spcPct val="0"/>
              </a:spcBef>
              <a:spcAft>
                <a:spcPct val="0"/>
              </a:spcAft>
              <a:buClrTx/>
              <a:buSzTx/>
              <a:tabLst/>
            </a:pPr>
            <a:endParaRPr kumimoji="0" lang="ar-SA" sz="2400" i="0" u="none" strike="noStrike" cap="none" normalizeH="0" baseline="0" dirty="0" smtClean="0">
              <a:ln>
                <a:noFill/>
              </a:ln>
              <a:solidFill>
                <a:srgbClr val="000000"/>
              </a:solidFill>
              <a:effectLst/>
              <a:latin typeface="Simplified Arabic" pitchFamily="18" charset="-78"/>
              <a:ea typeface="Times New Roman" pitchFamily="18" charset="0"/>
              <a:cs typeface="Simplified Arabic" pitchFamily="18" charset="-78"/>
            </a:endParaRPr>
          </a:p>
          <a:p>
            <a:pPr marL="342900" marR="0" lvl="0" indent="-342900" algn="just" defTabSz="914400" rtl="1" eaLnBrk="0" fontAlgn="base" latinLnBrk="0" hangingPunct="0">
              <a:lnSpc>
                <a:spcPct val="100000"/>
              </a:lnSpc>
              <a:spcBef>
                <a:spcPct val="0"/>
              </a:spcBef>
              <a:spcAft>
                <a:spcPct val="0"/>
              </a:spcAft>
              <a:buClrTx/>
              <a:buSzTx/>
              <a:buFont typeface="Wingdings" pitchFamily="2" charset="2"/>
              <a:buChar char="§"/>
              <a:tabLst/>
            </a:pPr>
            <a:r>
              <a:rPr kumimoji="0" lang="ar-SA" sz="2400" i="0" u="none" strike="noStrike" cap="none" normalizeH="0" baseline="0" dirty="0" smtClean="0">
                <a:ln>
                  <a:noFill/>
                </a:ln>
                <a:solidFill>
                  <a:srgbClr val="000000"/>
                </a:solidFill>
                <a:effectLst/>
                <a:latin typeface="Simplified Arabic" pitchFamily="18" charset="-78"/>
                <a:ea typeface="Times New Roman" pitchFamily="18" charset="0"/>
                <a:cs typeface="Simplified Arabic" pitchFamily="18" charset="-78"/>
              </a:rPr>
              <a:t>أما المخيمات في الأراضي الفلسطينية المحتلة عام 1967م فقد كانت نسبة الامية سنة1997م 2.6% حيث انخفضت في العام 2004م إلى 0.9% فقط، وهي نسبة أقل من نظيرتها في الريف والمدن حيث بلغت على التوالي 1.6% و1.2%. </a:t>
            </a:r>
            <a:endParaRPr kumimoji="0" lang="en-US" sz="2400" i="0" u="none" strike="noStrike" cap="none" normalizeH="0" baseline="0" dirty="0" smtClean="0">
              <a:ln>
                <a:noFill/>
              </a:ln>
              <a:solidFill>
                <a:schemeClr val="tx1"/>
              </a:solidFill>
              <a:effectLst/>
              <a:latin typeface="Simplified Arabic" pitchFamily="18" charset="-78"/>
              <a:cs typeface="Simplified Arabic" pitchFamily="18" charset="-78"/>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مستطيل 3"/>
          <p:cNvSpPr/>
          <p:nvPr/>
        </p:nvSpPr>
        <p:spPr>
          <a:xfrm>
            <a:off x="1043608" y="1643050"/>
            <a:ext cx="7886110" cy="4031873"/>
          </a:xfrm>
          <a:prstGeom prst="rect">
            <a:avLst/>
          </a:prstGeom>
        </p:spPr>
        <p:txBody>
          <a:bodyPr wrap="square">
            <a:spAutoFit/>
          </a:bodyPr>
          <a:lstStyle/>
          <a:p>
            <a:pPr marL="457200" lvl="0" indent="-457200" algn="just" eaLnBrk="0" fontAlgn="base" hangingPunct="0">
              <a:spcBef>
                <a:spcPct val="0"/>
              </a:spcBef>
              <a:spcAft>
                <a:spcPct val="0"/>
              </a:spcAft>
              <a:buFont typeface="Wingdings" pitchFamily="2" charset="2"/>
              <a:buChar char="§"/>
            </a:pPr>
            <a:r>
              <a:rPr lang="ar-SA" sz="3200" dirty="0" smtClean="0">
                <a:latin typeface="Simplified Arabic" pitchFamily="18" charset="-78"/>
                <a:ea typeface="Times New Roman" pitchFamily="18" charset="0"/>
                <a:cs typeface="Simplified Arabic" pitchFamily="18" charset="-78"/>
              </a:rPr>
              <a:t> </a:t>
            </a:r>
            <a:r>
              <a:rPr lang="ar-SA" sz="3200" dirty="0" smtClean="0">
                <a:latin typeface="Simplified Arabic" pitchFamily="18" charset="-78"/>
                <a:ea typeface="Segoe UI" pitchFamily="34" charset="0"/>
                <a:cs typeface="Simplified Arabic" pitchFamily="18" charset="-78"/>
              </a:rPr>
              <a:t>تعد مستويات البطالة عالية بشكل كبير بين سكان مخيمات الضفة الغربية.</a:t>
            </a:r>
          </a:p>
          <a:p>
            <a:pPr marL="457200" lvl="0" indent="-457200" algn="just" eaLnBrk="0" fontAlgn="base" hangingPunct="0">
              <a:spcBef>
                <a:spcPct val="0"/>
              </a:spcBef>
              <a:spcAft>
                <a:spcPct val="0"/>
              </a:spcAft>
              <a:buFont typeface="Wingdings" pitchFamily="2" charset="2"/>
              <a:buChar char="§"/>
            </a:pPr>
            <a:r>
              <a:rPr lang="ar-SA" sz="3200" dirty="0" smtClean="0">
                <a:latin typeface="Simplified Arabic" pitchFamily="18" charset="-78"/>
                <a:ea typeface="Segoe UI" pitchFamily="34" charset="0"/>
                <a:cs typeface="Simplified Arabic" pitchFamily="18" charset="-78"/>
              </a:rPr>
              <a:t>تنفق البيوت المعيشية ما معدله نصف دخلها على الطعام، الأمر الذي يترك لهم القليل جدًا لينفقوه على الضرورات الأخرى كالمسكن والتعليم.</a:t>
            </a:r>
          </a:p>
          <a:p>
            <a:pPr marL="457200" lvl="0" indent="-457200" algn="just" eaLnBrk="0" fontAlgn="base" hangingPunct="0">
              <a:spcBef>
                <a:spcPct val="0"/>
              </a:spcBef>
              <a:spcAft>
                <a:spcPct val="0"/>
              </a:spcAft>
              <a:buFont typeface="Wingdings" pitchFamily="2" charset="2"/>
              <a:buChar char="§"/>
            </a:pPr>
            <a:r>
              <a:rPr lang="ar-SA" sz="3200" dirty="0" smtClean="0">
                <a:latin typeface="Simplified Arabic" pitchFamily="18" charset="-78"/>
                <a:ea typeface="Segoe UI" pitchFamily="34" charset="0"/>
                <a:cs typeface="Simplified Arabic" pitchFamily="18" charset="-78"/>
              </a:rPr>
              <a:t>هذا يشجع على حدوث دورة من المديونية ويعمل على زيادة وتعميق الفقر بشكل أكبر، وخصوصًا أن نسبة التعليم بين الرجال منخفضة مقارنة بالنساء.</a:t>
            </a:r>
            <a:endParaRPr lang="en-US" sz="3200" dirty="0" smtClean="0">
              <a:latin typeface="Simplified Arabic" pitchFamily="18" charset="-78"/>
              <a:ea typeface="Segoe UI" pitchFamily="34" charset="0"/>
              <a:cs typeface="Simplified Arabic" pitchFamily="18" charset="-78"/>
            </a:endParaRPr>
          </a:p>
        </p:txBody>
      </p:sp>
      <p:sp>
        <p:nvSpPr>
          <p:cNvPr id="5" name="مستطيل 4"/>
          <p:cNvSpPr/>
          <p:nvPr/>
        </p:nvSpPr>
        <p:spPr>
          <a:xfrm>
            <a:off x="6804248" y="620688"/>
            <a:ext cx="1904689" cy="646331"/>
          </a:xfrm>
          <a:prstGeom prst="rect">
            <a:avLst/>
          </a:prstGeom>
        </p:spPr>
        <p:txBody>
          <a:bodyPr wrap="none">
            <a:spAutoFit/>
          </a:bodyPr>
          <a:lstStyle/>
          <a:p>
            <a:pPr lvl="0" eaLnBrk="0" fontAlgn="base" hangingPunct="0">
              <a:spcBef>
                <a:spcPct val="0"/>
              </a:spcBef>
              <a:spcAft>
                <a:spcPct val="0"/>
              </a:spcAft>
            </a:pPr>
            <a:r>
              <a:rPr lang="ar-SA" sz="3600" b="1" dirty="0" smtClean="0">
                <a:solidFill>
                  <a:schemeClr val="accent3">
                    <a:lumMod val="50000"/>
                  </a:schemeClr>
                </a:solidFill>
                <a:latin typeface="SimSun-ExtB" pitchFamily="49" charset="-122"/>
                <a:ea typeface="SimSun-ExtB" pitchFamily="49" charset="-122"/>
                <a:cs typeface="SKR HEAD1" pitchFamily="2" charset="-78"/>
              </a:rPr>
              <a:t>ثانيًا: البطالة</a:t>
            </a:r>
            <a:endParaRPr lang="en-US" sz="2800" dirty="0" smtClean="0">
              <a:solidFill>
                <a:schemeClr val="accent3">
                  <a:lumMod val="50000"/>
                </a:schemeClr>
              </a:solidFill>
              <a:latin typeface="SimSun-ExtB" pitchFamily="49" charset="-122"/>
              <a:ea typeface="SimSun-ExtB" pitchFamily="49" charset="-122"/>
              <a:cs typeface="SKR HEAD1" pitchFamily="2" charset="-78"/>
            </a:endParaRPr>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24</a:t>
            </a:fld>
            <a:endParaRPr lang="ar-SA"/>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مستطيل 3"/>
          <p:cNvSpPr/>
          <p:nvPr/>
        </p:nvSpPr>
        <p:spPr>
          <a:xfrm>
            <a:off x="1134238" y="1484784"/>
            <a:ext cx="7598787" cy="4401205"/>
          </a:xfrm>
          <a:prstGeom prst="rect">
            <a:avLst/>
          </a:prstGeom>
        </p:spPr>
        <p:txBody>
          <a:bodyPr wrap="square">
            <a:spAutoFit/>
          </a:bodyPr>
          <a:lstStyle/>
          <a:p>
            <a:pPr marL="285750" lvl="0" indent="-285750" algn="just" eaLnBrk="0" fontAlgn="base" hangingPunct="0">
              <a:spcBef>
                <a:spcPct val="0"/>
              </a:spcBef>
              <a:spcAft>
                <a:spcPct val="0"/>
              </a:spcAft>
              <a:buFont typeface="Wingdings" pitchFamily="2" charset="2"/>
              <a:buChar char="§"/>
            </a:pPr>
            <a:r>
              <a:rPr lang="ar-SA" sz="2800" dirty="0" smtClean="0">
                <a:solidFill>
                  <a:srgbClr val="000000"/>
                </a:solidFill>
                <a:latin typeface="Simplified Arabic" pitchFamily="18" charset="-78"/>
                <a:ea typeface="Times New Roman" pitchFamily="18" charset="0"/>
                <a:cs typeface="Simplified Arabic" pitchFamily="18" charset="-78"/>
              </a:rPr>
              <a:t>المخيمات ليس فيها بنية تحتية جيدة.</a:t>
            </a:r>
          </a:p>
          <a:p>
            <a:pPr marL="285750" lvl="0" indent="-285750" algn="just" eaLnBrk="0" fontAlgn="base" hangingPunct="0">
              <a:spcBef>
                <a:spcPct val="0"/>
              </a:spcBef>
              <a:spcAft>
                <a:spcPct val="0"/>
              </a:spcAft>
              <a:buFont typeface="Wingdings" pitchFamily="2" charset="2"/>
              <a:buChar char="§"/>
            </a:pPr>
            <a:r>
              <a:rPr lang="ar-SA" sz="2800" dirty="0" smtClean="0">
                <a:solidFill>
                  <a:srgbClr val="000000"/>
                </a:solidFill>
                <a:latin typeface="Simplified Arabic" pitchFamily="18" charset="-78"/>
                <a:ea typeface="Times New Roman" pitchFamily="18" charset="0"/>
                <a:cs typeface="Simplified Arabic" pitchFamily="18" charset="-78"/>
              </a:rPr>
              <a:t>الكثافة السكانية العالية والنمو المتزايد لعدد السكان قد عمل على التأثير كثيرًا بالبنية التحتية في المخيم. </a:t>
            </a:r>
          </a:p>
          <a:p>
            <a:pPr marL="285750" lvl="0" indent="-285750" algn="just" eaLnBrk="0" fontAlgn="base" hangingPunct="0">
              <a:spcBef>
                <a:spcPct val="0"/>
              </a:spcBef>
              <a:spcAft>
                <a:spcPct val="0"/>
              </a:spcAft>
              <a:buFont typeface="Wingdings" pitchFamily="2" charset="2"/>
              <a:buChar char="§"/>
            </a:pPr>
            <a:r>
              <a:rPr lang="ar-SA" sz="2800" dirty="0" smtClean="0">
                <a:solidFill>
                  <a:srgbClr val="000000"/>
                </a:solidFill>
                <a:latin typeface="Simplified Arabic" pitchFamily="18" charset="-78"/>
                <a:ea typeface="Times New Roman" pitchFamily="18" charset="0"/>
                <a:cs typeface="Simplified Arabic" pitchFamily="18" charset="-78"/>
              </a:rPr>
              <a:t>ويقوم السكان وبشكل متكرر بتوسعة بيوتهم بدون تخطيط ملائم لدرجة أصبحت معها شبكات الصرف الصحي غير قادرة على التأقلم مع هذه الزيادة، ولهذا حتى مشاريع الطرق والصرف لا تبقى على حالها (كعادتنا نبني اليوم ونهدم غدًا)</a:t>
            </a:r>
          </a:p>
          <a:p>
            <a:pPr marL="285750" lvl="0" indent="-285750" algn="just" eaLnBrk="0" fontAlgn="base" hangingPunct="0">
              <a:spcBef>
                <a:spcPct val="0"/>
              </a:spcBef>
              <a:spcAft>
                <a:spcPct val="0"/>
              </a:spcAft>
              <a:buFont typeface="Wingdings" pitchFamily="2" charset="2"/>
              <a:buChar char="§"/>
            </a:pPr>
            <a:r>
              <a:rPr lang="ar-SA" sz="2800" dirty="0" smtClean="0">
                <a:latin typeface="Simplified Arabic" pitchFamily="18" charset="-78"/>
                <a:cs typeface="Simplified Arabic" pitchFamily="18" charset="-78"/>
              </a:rPr>
              <a:t>الخدمات الصحية في المخيم: عيادة الأونروا للمسجلين فقط، وبالتالي كان لا بد من وجود مراكز أخرى حكومية.</a:t>
            </a:r>
            <a:endParaRPr lang="en-US" sz="2800" dirty="0" smtClean="0">
              <a:latin typeface="Simplified Arabic" pitchFamily="18" charset="-78"/>
              <a:cs typeface="Simplified Arabic" pitchFamily="18" charset="-78"/>
            </a:endParaRPr>
          </a:p>
          <a:p>
            <a:pPr lvl="0" algn="just" rtl="0" eaLnBrk="0" fontAlgn="base" hangingPunct="0">
              <a:spcBef>
                <a:spcPct val="0"/>
              </a:spcBef>
              <a:spcAft>
                <a:spcPct val="0"/>
              </a:spcAft>
            </a:pPr>
            <a:endParaRPr lang="en-US" sz="2800" dirty="0" smtClean="0">
              <a:latin typeface="Simplified Arabic" pitchFamily="18" charset="-78"/>
              <a:cs typeface="Simplified Arabic" pitchFamily="18" charset="-78"/>
            </a:endParaRPr>
          </a:p>
        </p:txBody>
      </p:sp>
      <p:sp>
        <p:nvSpPr>
          <p:cNvPr id="5" name="مستطيل 4"/>
          <p:cNvSpPr/>
          <p:nvPr/>
        </p:nvSpPr>
        <p:spPr>
          <a:xfrm>
            <a:off x="4434064" y="692696"/>
            <a:ext cx="4280339" cy="646331"/>
          </a:xfrm>
          <a:prstGeom prst="rect">
            <a:avLst/>
          </a:prstGeom>
        </p:spPr>
        <p:txBody>
          <a:bodyPr wrap="none">
            <a:spAutoFit/>
          </a:bodyPr>
          <a:lstStyle/>
          <a:p>
            <a:pPr lvl="0" eaLnBrk="0" fontAlgn="base" hangingPunct="0">
              <a:spcBef>
                <a:spcPct val="0"/>
              </a:spcBef>
              <a:spcAft>
                <a:spcPct val="0"/>
              </a:spcAft>
            </a:pPr>
            <a:r>
              <a:rPr lang="ar-SA" sz="3600" b="1" dirty="0" smtClean="0">
                <a:solidFill>
                  <a:schemeClr val="accent3">
                    <a:lumMod val="50000"/>
                  </a:schemeClr>
                </a:solidFill>
                <a:latin typeface="Simplified Arabic" pitchFamily="18" charset="-78"/>
                <a:ea typeface="Segoe UI" pitchFamily="34" charset="0"/>
                <a:cs typeface="Simplified Arabic" pitchFamily="18" charset="-78"/>
              </a:rPr>
              <a:t>ثالثًا: الصحة والبنية التحتية</a:t>
            </a:r>
            <a:endParaRPr lang="en-US" sz="3600" dirty="0" smtClean="0">
              <a:solidFill>
                <a:schemeClr val="accent3">
                  <a:lumMod val="50000"/>
                </a:schemeClr>
              </a:solidFill>
              <a:latin typeface="Simplified Arabic" pitchFamily="18" charset="-78"/>
              <a:ea typeface="Segoe UI" pitchFamily="34" charset="0"/>
              <a:cs typeface="Simplified Arabic" pitchFamily="18" charset="-78"/>
            </a:endParaRPr>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25</a:t>
            </a:fld>
            <a:endParaRPr lang="ar-SA"/>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03648" y="404664"/>
            <a:ext cx="7498080" cy="1143000"/>
          </a:xfrm>
        </p:spPr>
        <p:txBody>
          <a:bodyPr>
            <a:normAutofit/>
          </a:bodyPr>
          <a:lstStyle/>
          <a:p>
            <a:pPr algn="r"/>
            <a:r>
              <a:rPr lang="ar-SA" sz="3600" dirty="0" smtClean="0"/>
              <a:t>رابعًا: </a:t>
            </a:r>
            <a:r>
              <a:rPr lang="ar-JO" sz="3600" dirty="0" smtClean="0"/>
              <a:t>الهجرة إلى خارج المخيمات</a:t>
            </a:r>
            <a:r>
              <a:rPr lang="ar-SA" sz="3600" dirty="0" smtClean="0"/>
              <a:t> (الإقامة)</a:t>
            </a:r>
            <a:endParaRPr lang="ar-JO" sz="3600" dirty="0"/>
          </a:p>
        </p:txBody>
      </p:sp>
      <p:sp>
        <p:nvSpPr>
          <p:cNvPr id="3" name="Content Placeholder 2"/>
          <p:cNvSpPr>
            <a:spLocks noGrp="1"/>
          </p:cNvSpPr>
          <p:nvPr>
            <p:ph idx="1"/>
          </p:nvPr>
        </p:nvSpPr>
        <p:spPr>
          <a:xfrm>
            <a:off x="1403648" y="1628800"/>
            <a:ext cx="7498080" cy="4800600"/>
          </a:xfrm>
        </p:spPr>
        <p:txBody>
          <a:bodyPr>
            <a:normAutofit/>
          </a:bodyPr>
          <a:lstStyle/>
          <a:p>
            <a:pPr algn="just"/>
            <a:r>
              <a:rPr lang="ar-JO" dirty="0" smtClean="0">
                <a:latin typeface="Simplified Arabic" pitchFamily="18" charset="-78"/>
                <a:cs typeface="Simplified Arabic" pitchFamily="18" charset="-78"/>
              </a:rPr>
              <a:t>غالبية اللاجئين في الضفة الغربية يعيشون خارج المخيمات، وهنالك حركة خروج م</a:t>
            </a:r>
            <a:r>
              <a:rPr lang="ar-SA" dirty="0" smtClean="0">
                <a:latin typeface="Simplified Arabic" pitchFamily="18" charset="-78"/>
                <a:cs typeface="Simplified Arabic" pitchFamily="18" charset="-78"/>
              </a:rPr>
              <a:t>نها</a:t>
            </a:r>
            <a:r>
              <a:rPr lang="ar-JO" dirty="0" smtClean="0">
                <a:latin typeface="Simplified Arabic" pitchFamily="18" charset="-78"/>
                <a:cs typeface="Simplified Arabic" pitchFamily="18" charset="-78"/>
              </a:rPr>
              <a:t>.</a:t>
            </a:r>
          </a:p>
          <a:p>
            <a:pPr marL="356616" lvl="1" indent="0" algn="just">
              <a:buNone/>
            </a:pPr>
            <a:endParaRPr lang="ar-SA" sz="3200" dirty="0" smtClean="0">
              <a:solidFill>
                <a:srgbClr val="FF0000"/>
              </a:solidFill>
              <a:latin typeface="Simplified Arabic" pitchFamily="18" charset="-78"/>
              <a:cs typeface="Simplified Arabic" pitchFamily="18" charset="-78"/>
            </a:endParaRPr>
          </a:p>
          <a:p>
            <a:pPr marL="356616" lvl="1" indent="0" algn="just">
              <a:buNone/>
            </a:pPr>
            <a:r>
              <a:rPr lang="ar-SA" sz="3200" dirty="0" smtClean="0">
                <a:solidFill>
                  <a:srgbClr val="FF0000"/>
                </a:solidFill>
                <a:latin typeface="Simplified Arabic" pitchFamily="18" charset="-78"/>
                <a:cs typeface="Simplified Arabic" pitchFamily="18" charset="-78"/>
              </a:rPr>
              <a:t>ما رأيكم: </a:t>
            </a:r>
          </a:p>
          <a:p>
            <a:pPr marL="356616" lvl="1" indent="0" algn="just">
              <a:buNone/>
            </a:pPr>
            <a:r>
              <a:rPr lang="ar-JO" sz="3200" dirty="0" smtClean="0">
                <a:latin typeface="Simplified Arabic" pitchFamily="18" charset="-78"/>
                <a:cs typeface="Simplified Arabic" pitchFamily="18" charset="-78"/>
              </a:rPr>
              <a:t>هل هذا يضر بحق العودة وقضية اللاجئين؟ أم مجرد تحسين لظروف الحياة؟</a:t>
            </a:r>
            <a:endParaRPr lang="ar-JO" sz="3200" dirty="0">
              <a:latin typeface="Simplified Arabic" pitchFamily="18" charset="-78"/>
              <a:cs typeface="Simplified Arabic" pitchFamily="18" charset="-78"/>
            </a:endParaRPr>
          </a:p>
        </p:txBody>
      </p:sp>
      <p:sp>
        <p:nvSpPr>
          <p:cNvPr id="4" name="Slide Number Placeholder 3"/>
          <p:cNvSpPr>
            <a:spLocks noGrp="1"/>
          </p:cNvSpPr>
          <p:nvPr>
            <p:ph type="sldNum" sz="quarter" idx="12"/>
          </p:nvPr>
        </p:nvSpPr>
        <p:spPr/>
        <p:txBody>
          <a:bodyPr/>
          <a:lstStyle/>
          <a:p>
            <a:fld id="{0B34F065-1154-456A-91E3-76DE8E75E17B}" type="slidenum">
              <a:rPr lang="ar-SA" smtClean="0"/>
              <a:pPr/>
              <a:t>26</a:t>
            </a:fld>
            <a:endParaRPr lang="ar-SA"/>
          </a:p>
        </p:txBody>
      </p:sp>
    </p:spTree>
    <p:extLst>
      <p:ext uri="{BB962C8B-B14F-4D97-AF65-F5344CB8AC3E}">
        <p14:creationId xmlns="" xmlns:p14="http://schemas.microsoft.com/office/powerpoint/2010/main" val="191922555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ctr"/>
            <a:r>
              <a:rPr lang="ar-SA" dirty="0" smtClean="0"/>
              <a:t>مخيم شعفاط (كحالة استثنائية)</a:t>
            </a:r>
            <a:endParaRPr lang="ar-SA" dirty="0"/>
          </a:p>
        </p:txBody>
      </p:sp>
      <p:sp>
        <p:nvSpPr>
          <p:cNvPr id="3" name="عنصر نائب للمحتوى 2"/>
          <p:cNvSpPr>
            <a:spLocks noGrp="1"/>
          </p:cNvSpPr>
          <p:nvPr>
            <p:ph idx="1"/>
          </p:nvPr>
        </p:nvSpPr>
        <p:spPr/>
        <p:txBody>
          <a:bodyPr>
            <a:normAutofit fontScale="77500" lnSpcReduction="20000"/>
          </a:bodyPr>
          <a:lstStyle/>
          <a:p>
            <a:pPr algn="just">
              <a:buFont typeface="Arial" pitchFamily="34" charset="0"/>
              <a:buChar char="•"/>
            </a:pPr>
            <a:r>
              <a:rPr lang="ar-SA" sz="2400" dirty="0" smtClean="0"/>
              <a:t>تحت سيطرة الاحتلال.</a:t>
            </a:r>
          </a:p>
          <a:p>
            <a:pPr algn="just">
              <a:buFont typeface="Arial" pitchFamily="34" charset="0"/>
              <a:buChar char="•"/>
            </a:pPr>
            <a:r>
              <a:rPr lang="ar-SA" sz="2400" dirty="0" smtClean="0"/>
              <a:t>الإقامة المقدسية سبب في تكدسه. (على خلاف المخيمات يضم آلاف الساكنين من غير اللاجئين لأغراض كثيرة)</a:t>
            </a:r>
          </a:p>
          <a:p>
            <a:pPr algn="just">
              <a:buFont typeface="Arial" pitchFamily="34" charset="0"/>
              <a:buChar char="•"/>
            </a:pPr>
            <a:r>
              <a:rPr lang="ar-SA" sz="2400" dirty="0" smtClean="0"/>
              <a:t>الخدمات داخله تابعة لحكومة الاحتلال، الصحية خصوصًا، أما التعليمية ولهدف عزله عن القدس تم توفير مدارس للذكور والإناث بإشراف البلدية داخله وأعطيت كثير من المؤسسات تراخيص فقط لإتمام عزله، إلى جانب توفير مكاتب الداخلية على مدخل المخيم.</a:t>
            </a:r>
          </a:p>
          <a:p>
            <a:pPr algn="just">
              <a:buFont typeface="Arial" pitchFamily="34" charset="0"/>
              <a:buChar char="•"/>
            </a:pPr>
            <a:r>
              <a:rPr lang="ar-SA" sz="2400" dirty="0" smtClean="0"/>
              <a:t>مدارس بدوام الفترتين!</a:t>
            </a:r>
          </a:p>
          <a:p>
            <a:pPr algn="just">
              <a:buFont typeface="Arial" pitchFamily="34" charset="0"/>
              <a:buChar char="•"/>
            </a:pPr>
            <a:r>
              <a:rPr lang="ar-SA" sz="2400" dirty="0" smtClean="0"/>
              <a:t>المعبر والجدار والمستوطنات والصرف الصحي.</a:t>
            </a:r>
          </a:p>
          <a:p>
            <a:pPr algn="just">
              <a:buFont typeface="Arial" pitchFamily="34" charset="0"/>
              <a:buChar char="•"/>
            </a:pPr>
            <a:r>
              <a:rPr lang="ar-SA" sz="2400" dirty="0" smtClean="0"/>
              <a:t>انعدام الأماكن العامة.</a:t>
            </a:r>
          </a:p>
          <a:p>
            <a:pPr algn="just">
              <a:buFont typeface="Arial" pitchFamily="34" charset="0"/>
              <a:buChar char="•"/>
            </a:pPr>
            <a:r>
              <a:rPr lang="ar-SA" sz="2400" dirty="0" smtClean="0"/>
              <a:t>التنافس على حجز الممتلكات وتفتيت الثروة الخدماتية لمصالح بعض المؤسسات.</a:t>
            </a:r>
          </a:p>
          <a:p>
            <a:pPr algn="just">
              <a:buFont typeface="Arial" pitchFamily="34" charset="0"/>
              <a:buChar char="•"/>
            </a:pPr>
            <a:r>
              <a:rPr lang="ar-SA" sz="2400" dirty="0" smtClean="0"/>
              <a:t>الشؤون وعمل النساء! </a:t>
            </a:r>
          </a:p>
          <a:p>
            <a:pPr algn="just">
              <a:buFont typeface="Arial" pitchFamily="34" charset="0"/>
              <a:buChar char="•"/>
            </a:pPr>
            <a:r>
              <a:rPr lang="ar-SA" sz="2400" dirty="0" smtClean="0"/>
              <a:t>المخدرات ومؤسسات المخدرات.</a:t>
            </a:r>
          </a:p>
          <a:p>
            <a:pPr algn="just">
              <a:buFont typeface="Arial" pitchFamily="34" charset="0"/>
              <a:buChar char="•"/>
            </a:pPr>
            <a:r>
              <a:rPr lang="ar-SA" sz="2400" dirty="0" smtClean="0"/>
              <a:t>ابتلاء التأمين.</a:t>
            </a:r>
          </a:p>
          <a:p>
            <a:pPr algn="just">
              <a:buFont typeface="Arial" pitchFamily="34" charset="0"/>
              <a:buChar char="•"/>
            </a:pPr>
            <a:r>
              <a:rPr lang="ar-SA" sz="2400" dirty="0" smtClean="0"/>
              <a:t>الاحتكاك المستمر واستخدام المياه العادمة وغاز الأعصاب.</a:t>
            </a:r>
          </a:p>
          <a:p>
            <a:pPr algn="just">
              <a:buFont typeface="Arial" pitchFamily="34" charset="0"/>
              <a:buChar char="•"/>
            </a:pPr>
            <a:r>
              <a:rPr lang="ar-SA" sz="2400" dirty="0" smtClean="0"/>
              <a:t>السلاح والثأر وخلافات تسببها ضيق المساحة المخصصة للإقامة.</a:t>
            </a:r>
          </a:p>
          <a:p>
            <a:pPr algn="just">
              <a:buFont typeface="Arial" pitchFamily="34" charset="0"/>
              <a:buChar char="•"/>
            </a:pPr>
            <a:endParaRPr lang="ar-SA" sz="2400" dirty="0"/>
          </a:p>
        </p:txBody>
      </p:sp>
      <p:sp>
        <p:nvSpPr>
          <p:cNvPr id="4" name="عنصر نائب لرقم الشريحة 3"/>
          <p:cNvSpPr>
            <a:spLocks noGrp="1"/>
          </p:cNvSpPr>
          <p:nvPr>
            <p:ph type="sldNum" sz="quarter" idx="12"/>
          </p:nvPr>
        </p:nvSpPr>
        <p:spPr/>
        <p:txBody>
          <a:bodyPr/>
          <a:lstStyle/>
          <a:p>
            <a:fld id="{0B34F065-1154-456A-91E3-76DE8E75E17B}" type="slidenum">
              <a:rPr lang="ar-SA" smtClean="0"/>
              <a:pPr/>
              <a:t>27</a:t>
            </a:fld>
            <a:endParaRPr lang="ar-SA"/>
          </a:p>
        </p:txBody>
      </p:sp>
    </p:spTree>
    <p:extLst>
      <p:ext uri="{BB962C8B-B14F-4D97-AF65-F5344CB8AC3E}">
        <p14:creationId xmlns="" xmlns:p14="http://schemas.microsoft.com/office/powerpoint/2010/main" val="229979750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259632" y="2204864"/>
            <a:ext cx="7498080" cy="2088232"/>
          </a:xfrm>
        </p:spPr>
        <p:txBody>
          <a:bodyPr>
            <a:normAutofit fontScale="90000"/>
          </a:bodyPr>
          <a:lstStyle/>
          <a:p>
            <a:pPr algn="ctr"/>
            <a:r>
              <a:rPr lang="ar-SA" dirty="0" smtClean="0"/>
              <a:t>المخيمات وتسميتها</a:t>
            </a:r>
            <a:br>
              <a:rPr lang="ar-SA" dirty="0" smtClean="0"/>
            </a:br>
            <a:r>
              <a:rPr lang="ar-SA" dirty="0" smtClean="0"/>
              <a:t/>
            </a:r>
            <a:br>
              <a:rPr lang="ar-SA" dirty="0" smtClean="0"/>
            </a:br>
            <a:r>
              <a:rPr lang="ar-SA" sz="3600" dirty="0" smtClean="0">
                <a:solidFill>
                  <a:schemeClr val="tx1"/>
                </a:solidFill>
              </a:rPr>
              <a:t>لكل مخيم حكاية يلخصها اسم وموقع وواقع!</a:t>
            </a:r>
            <a:br>
              <a:rPr lang="ar-SA" sz="3600" dirty="0" smtClean="0">
                <a:solidFill>
                  <a:schemeClr val="tx1"/>
                </a:solidFill>
              </a:rPr>
            </a:br>
            <a:r>
              <a:rPr lang="ar-SA" sz="3600" dirty="0" smtClean="0">
                <a:solidFill>
                  <a:schemeClr val="tx1"/>
                </a:solidFill>
              </a:rPr>
              <a:t>جاءت أسماؤها إما من موقعها المقامة عليه أو نسبة لقربها من مدينة أو لوجود نبع ماء فيها أو انتماءً لقرية هُجروا منها.</a:t>
            </a:r>
            <a:r>
              <a:rPr lang="ar-SA" dirty="0" smtClean="0">
                <a:solidFill>
                  <a:schemeClr val="tx1"/>
                </a:solidFill>
              </a:rPr>
              <a:t/>
            </a:r>
            <a:br>
              <a:rPr lang="ar-SA" dirty="0" smtClean="0">
                <a:solidFill>
                  <a:schemeClr val="tx1"/>
                </a:solidFill>
              </a:rPr>
            </a:br>
            <a:endParaRPr lang="ar-SA" dirty="0">
              <a:solidFill>
                <a:schemeClr val="tx1"/>
              </a:solidFill>
            </a:endParaRPr>
          </a:p>
        </p:txBody>
      </p:sp>
      <p:sp>
        <p:nvSpPr>
          <p:cNvPr id="4" name="عنصر نائب لرقم الشريحة 3"/>
          <p:cNvSpPr>
            <a:spLocks noGrp="1"/>
          </p:cNvSpPr>
          <p:nvPr>
            <p:ph type="sldNum" sz="quarter" idx="12"/>
          </p:nvPr>
        </p:nvSpPr>
        <p:spPr/>
        <p:txBody>
          <a:bodyPr/>
          <a:lstStyle/>
          <a:p>
            <a:fld id="{0B34F065-1154-456A-91E3-76DE8E75E17B}" type="slidenum">
              <a:rPr lang="ar-SA" smtClean="0"/>
              <a:pPr/>
              <a:t>28</a:t>
            </a:fld>
            <a:endParaRPr lang="ar-SA"/>
          </a:p>
        </p:txBody>
      </p:sp>
    </p:spTree>
    <p:extLst>
      <p:ext uri="{BB962C8B-B14F-4D97-AF65-F5344CB8AC3E}">
        <p14:creationId xmlns="" xmlns:p14="http://schemas.microsoft.com/office/powerpoint/2010/main" val="223461652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عنصر نائب للمحتوى 3"/>
          <p:cNvGraphicFramePr>
            <a:graphicFrameLocks noGrp="1"/>
          </p:cNvGraphicFramePr>
          <p:nvPr>
            <p:ph idx="1"/>
          </p:nvPr>
        </p:nvGraphicFramePr>
        <p:xfrm>
          <a:off x="285720" y="785794"/>
          <a:ext cx="8401080" cy="5053567"/>
        </p:xfrm>
        <a:graphic>
          <a:graphicData uri="http://schemas.openxmlformats.org/drawingml/2006/table">
            <a:tbl>
              <a:tblPr rtl="1"/>
              <a:tblGrid>
                <a:gridCol w="395371"/>
                <a:gridCol w="691899"/>
                <a:gridCol w="1238279"/>
                <a:gridCol w="540889"/>
                <a:gridCol w="889584"/>
                <a:gridCol w="460717"/>
                <a:gridCol w="1184465"/>
                <a:gridCol w="483232"/>
                <a:gridCol w="768776"/>
                <a:gridCol w="830278"/>
                <a:gridCol w="917590"/>
              </a:tblGrid>
              <a:tr h="467668">
                <a:tc>
                  <a:txBody>
                    <a:bodyPr/>
                    <a:lstStyle/>
                    <a:p>
                      <a:pPr algn="ctr" rtl="1">
                        <a:spcAft>
                          <a:spcPts val="0"/>
                        </a:spcAft>
                      </a:pPr>
                      <a:r>
                        <a:rPr lang="ar-SA" sz="1200" dirty="0">
                          <a:latin typeface="Times New Roman"/>
                          <a:ea typeface="Times New Roman"/>
                          <a:cs typeface="SKR HEAD1"/>
                        </a:rPr>
                        <a:t>الرقم</a:t>
                      </a:r>
                      <a:endParaRPr lang="en-US" sz="800" dirty="0">
                        <a:latin typeface="Times New Roman"/>
                        <a:ea typeface="Times New Roman"/>
                        <a:cs typeface="Traditional Arabic"/>
                      </a:endParaRPr>
                    </a:p>
                  </a:txBody>
                  <a:tcPr marL="58091" marR="58091" marT="0" marB="0">
                    <a:lnL w="3810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38100" cap="flat" cmpd="dbl" algn="ctr">
                      <a:solidFill>
                        <a:srgbClr val="000000"/>
                      </a:solidFill>
                      <a:prstDash val="solid"/>
                      <a:round/>
                      <a:headEnd type="none" w="med" len="med"/>
                      <a:tailEnd type="none" w="med" len="med"/>
                    </a:lnT>
                    <a:lnB w="38100" cap="flat" cmpd="dbl" algn="ctr">
                      <a:solidFill>
                        <a:srgbClr val="000000"/>
                      </a:solidFill>
                      <a:prstDash val="solid"/>
                      <a:round/>
                      <a:headEnd type="none" w="med" len="med"/>
                      <a:tailEnd type="none" w="med" len="med"/>
                    </a:lnB>
                    <a:solidFill>
                      <a:srgbClr val="D9D9D9"/>
                    </a:solidFill>
                  </a:tcPr>
                </a:tc>
                <a:tc>
                  <a:txBody>
                    <a:bodyPr/>
                    <a:lstStyle/>
                    <a:p>
                      <a:pPr algn="ctr" rtl="1">
                        <a:spcAft>
                          <a:spcPts val="0"/>
                        </a:spcAft>
                      </a:pPr>
                      <a:r>
                        <a:rPr lang="ar-SA" sz="1200">
                          <a:latin typeface="Times New Roman"/>
                          <a:ea typeface="Times New Roman"/>
                          <a:cs typeface="SKR HEAD1"/>
                        </a:rPr>
                        <a:t>اسم المخيم</a:t>
                      </a:r>
                      <a:endParaRPr lang="en-US" sz="800">
                        <a:latin typeface="Times New Roman"/>
                        <a:ea typeface="Times New Roman"/>
                        <a:cs typeface="Traditional Arabic"/>
                      </a:endParaRPr>
                    </a:p>
                  </a:txBody>
                  <a:tcPr marL="58091" marR="580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38100" cap="flat" cmpd="dbl" algn="ctr">
                      <a:solidFill>
                        <a:srgbClr val="000000"/>
                      </a:solidFill>
                      <a:prstDash val="solid"/>
                      <a:round/>
                      <a:headEnd type="none" w="med" len="med"/>
                      <a:tailEnd type="none" w="med" len="med"/>
                    </a:lnT>
                    <a:lnB w="38100" cap="flat" cmpd="dbl" algn="ctr">
                      <a:solidFill>
                        <a:srgbClr val="000000"/>
                      </a:solidFill>
                      <a:prstDash val="solid"/>
                      <a:round/>
                      <a:headEnd type="none" w="med" len="med"/>
                      <a:tailEnd type="none" w="med" len="med"/>
                    </a:lnB>
                    <a:solidFill>
                      <a:srgbClr val="D9D9D9"/>
                    </a:solidFill>
                  </a:tcPr>
                </a:tc>
                <a:tc>
                  <a:txBody>
                    <a:bodyPr/>
                    <a:lstStyle/>
                    <a:p>
                      <a:pPr algn="ctr" rtl="1">
                        <a:spcAft>
                          <a:spcPts val="0"/>
                        </a:spcAft>
                      </a:pPr>
                      <a:r>
                        <a:rPr lang="ar-SA" sz="1200">
                          <a:latin typeface="Times New Roman"/>
                          <a:ea typeface="Times New Roman"/>
                          <a:cs typeface="SKR HEAD1"/>
                        </a:rPr>
                        <a:t>سبب التسمية</a:t>
                      </a:r>
                      <a:endParaRPr lang="en-US" sz="800">
                        <a:latin typeface="Times New Roman"/>
                        <a:ea typeface="Times New Roman"/>
                        <a:cs typeface="Traditional Arabic"/>
                      </a:endParaRPr>
                    </a:p>
                  </a:txBody>
                  <a:tcPr marL="58091" marR="580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38100" cap="flat" cmpd="dbl" algn="ctr">
                      <a:solidFill>
                        <a:srgbClr val="000000"/>
                      </a:solidFill>
                      <a:prstDash val="solid"/>
                      <a:round/>
                      <a:headEnd type="none" w="med" len="med"/>
                      <a:tailEnd type="none" w="med" len="med"/>
                    </a:lnT>
                    <a:lnB w="38100" cap="flat" cmpd="dbl" algn="ctr">
                      <a:solidFill>
                        <a:srgbClr val="000000"/>
                      </a:solidFill>
                      <a:prstDash val="solid"/>
                      <a:round/>
                      <a:headEnd type="none" w="med" len="med"/>
                      <a:tailEnd type="none" w="med" len="med"/>
                    </a:lnB>
                    <a:solidFill>
                      <a:srgbClr val="D9D9D9"/>
                    </a:solidFill>
                  </a:tcPr>
                </a:tc>
                <a:tc>
                  <a:txBody>
                    <a:bodyPr/>
                    <a:lstStyle/>
                    <a:p>
                      <a:pPr algn="ctr" rtl="1">
                        <a:spcAft>
                          <a:spcPts val="0"/>
                        </a:spcAft>
                      </a:pPr>
                      <a:r>
                        <a:rPr lang="ar-SA" sz="1200">
                          <a:latin typeface="Times New Roman"/>
                          <a:ea typeface="Times New Roman"/>
                          <a:cs typeface="SKR HEAD1"/>
                        </a:rPr>
                        <a:t>سنة التأسيس</a:t>
                      </a:r>
                      <a:endParaRPr lang="en-US" sz="800">
                        <a:latin typeface="Times New Roman"/>
                        <a:ea typeface="Times New Roman"/>
                        <a:cs typeface="Traditional Arabic"/>
                      </a:endParaRPr>
                    </a:p>
                  </a:txBody>
                  <a:tcPr marL="58091" marR="580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38100" cap="flat" cmpd="dbl" algn="ctr">
                      <a:solidFill>
                        <a:srgbClr val="000000"/>
                      </a:solidFill>
                      <a:prstDash val="solid"/>
                      <a:round/>
                      <a:headEnd type="none" w="med" len="med"/>
                      <a:tailEnd type="none" w="med" len="med"/>
                    </a:lnT>
                    <a:lnB w="38100" cap="flat" cmpd="dbl" algn="ctr">
                      <a:solidFill>
                        <a:srgbClr val="000000"/>
                      </a:solidFill>
                      <a:prstDash val="solid"/>
                      <a:round/>
                      <a:headEnd type="none" w="med" len="med"/>
                      <a:tailEnd type="none" w="med" len="med"/>
                    </a:lnB>
                    <a:solidFill>
                      <a:srgbClr val="D9D9D9"/>
                    </a:solidFill>
                  </a:tcPr>
                </a:tc>
                <a:tc>
                  <a:txBody>
                    <a:bodyPr/>
                    <a:lstStyle/>
                    <a:p>
                      <a:pPr algn="ctr" rtl="1">
                        <a:spcAft>
                          <a:spcPts val="0"/>
                        </a:spcAft>
                      </a:pPr>
                      <a:r>
                        <a:rPr lang="ar-SA" sz="1200">
                          <a:latin typeface="Times New Roman"/>
                          <a:ea typeface="Times New Roman"/>
                          <a:cs typeface="SKR HEAD1"/>
                        </a:rPr>
                        <a:t>الموقع</a:t>
                      </a:r>
                      <a:endParaRPr lang="en-US" sz="800">
                        <a:latin typeface="Times New Roman"/>
                        <a:ea typeface="Times New Roman"/>
                        <a:cs typeface="Traditional Arabic"/>
                      </a:endParaRPr>
                    </a:p>
                  </a:txBody>
                  <a:tcPr marL="58091" marR="580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38100" cap="flat" cmpd="dbl" algn="ctr">
                      <a:solidFill>
                        <a:srgbClr val="000000"/>
                      </a:solidFill>
                      <a:prstDash val="solid"/>
                      <a:round/>
                      <a:headEnd type="none" w="med" len="med"/>
                      <a:tailEnd type="none" w="med" len="med"/>
                    </a:lnT>
                    <a:lnB w="38100" cap="flat" cmpd="dbl" algn="ctr">
                      <a:solidFill>
                        <a:srgbClr val="000000"/>
                      </a:solidFill>
                      <a:prstDash val="solid"/>
                      <a:round/>
                      <a:headEnd type="none" w="med" len="med"/>
                      <a:tailEnd type="none" w="med" len="med"/>
                    </a:lnB>
                    <a:solidFill>
                      <a:srgbClr val="D9D9D9"/>
                    </a:solidFill>
                  </a:tcPr>
                </a:tc>
                <a:tc>
                  <a:txBody>
                    <a:bodyPr/>
                    <a:lstStyle/>
                    <a:p>
                      <a:pPr algn="ctr" rtl="1">
                        <a:spcAft>
                          <a:spcPts val="0"/>
                        </a:spcAft>
                      </a:pPr>
                      <a:r>
                        <a:rPr lang="ar-SA" sz="1200">
                          <a:latin typeface="Times New Roman"/>
                          <a:ea typeface="Times New Roman"/>
                          <a:cs typeface="SKR HEAD1"/>
                        </a:rPr>
                        <a:t>عدد السكان</a:t>
                      </a:r>
                      <a:endParaRPr lang="en-US" sz="800">
                        <a:latin typeface="Times New Roman"/>
                        <a:ea typeface="Times New Roman"/>
                        <a:cs typeface="Traditional Arabic"/>
                      </a:endParaRPr>
                    </a:p>
                  </a:txBody>
                  <a:tcPr marL="58091" marR="580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38100" cap="flat" cmpd="dbl" algn="ctr">
                      <a:solidFill>
                        <a:srgbClr val="000000"/>
                      </a:solidFill>
                      <a:prstDash val="solid"/>
                      <a:round/>
                      <a:headEnd type="none" w="med" len="med"/>
                      <a:tailEnd type="none" w="med" len="med"/>
                    </a:lnT>
                    <a:lnB w="38100" cap="flat" cmpd="dbl" algn="ctr">
                      <a:solidFill>
                        <a:srgbClr val="000000"/>
                      </a:solidFill>
                      <a:prstDash val="solid"/>
                      <a:round/>
                      <a:headEnd type="none" w="med" len="med"/>
                      <a:tailEnd type="none" w="med" len="med"/>
                    </a:lnB>
                    <a:solidFill>
                      <a:srgbClr val="D9D9D9"/>
                    </a:solidFill>
                  </a:tcPr>
                </a:tc>
                <a:tc>
                  <a:txBody>
                    <a:bodyPr/>
                    <a:lstStyle/>
                    <a:p>
                      <a:pPr algn="ctr" rtl="1">
                        <a:spcAft>
                          <a:spcPts val="0"/>
                        </a:spcAft>
                      </a:pPr>
                      <a:r>
                        <a:rPr lang="ar-SA" sz="1200">
                          <a:latin typeface="Times New Roman"/>
                          <a:ea typeface="Times New Roman"/>
                          <a:cs typeface="SKR HEAD1"/>
                        </a:rPr>
                        <a:t>أصول السكان</a:t>
                      </a:r>
                      <a:endParaRPr lang="en-US" sz="800">
                        <a:latin typeface="Times New Roman"/>
                        <a:ea typeface="Times New Roman"/>
                        <a:cs typeface="Traditional Arabic"/>
                      </a:endParaRPr>
                    </a:p>
                  </a:txBody>
                  <a:tcPr marL="58091" marR="580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38100" cap="flat" cmpd="dbl" algn="ctr">
                      <a:solidFill>
                        <a:srgbClr val="000000"/>
                      </a:solidFill>
                      <a:prstDash val="solid"/>
                      <a:round/>
                      <a:headEnd type="none" w="med" len="med"/>
                      <a:tailEnd type="none" w="med" len="med"/>
                    </a:lnT>
                    <a:lnB w="38100" cap="flat" cmpd="dbl" algn="ctr">
                      <a:solidFill>
                        <a:srgbClr val="000000"/>
                      </a:solidFill>
                      <a:prstDash val="solid"/>
                      <a:round/>
                      <a:headEnd type="none" w="med" len="med"/>
                      <a:tailEnd type="none" w="med" len="med"/>
                    </a:lnB>
                    <a:solidFill>
                      <a:srgbClr val="D9D9D9"/>
                    </a:solidFill>
                  </a:tcPr>
                </a:tc>
                <a:tc>
                  <a:txBody>
                    <a:bodyPr/>
                    <a:lstStyle/>
                    <a:p>
                      <a:pPr algn="ctr" rtl="1">
                        <a:spcAft>
                          <a:spcPts val="0"/>
                        </a:spcAft>
                      </a:pPr>
                      <a:r>
                        <a:rPr lang="ar-SA" sz="1200">
                          <a:latin typeface="Times New Roman"/>
                          <a:ea typeface="Times New Roman"/>
                          <a:cs typeface="SKR HEAD1"/>
                        </a:rPr>
                        <a:t>الجهة المشرفة</a:t>
                      </a:r>
                      <a:endParaRPr lang="en-US" sz="800">
                        <a:latin typeface="Times New Roman"/>
                        <a:ea typeface="Times New Roman"/>
                        <a:cs typeface="Traditional Arabic"/>
                      </a:endParaRPr>
                    </a:p>
                  </a:txBody>
                  <a:tcPr marL="58091" marR="580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38100" cap="flat" cmpd="dbl" algn="ctr">
                      <a:solidFill>
                        <a:srgbClr val="000000"/>
                      </a:solidFill>
                      <a:prstDash val="solid"/>
                      <a:round/>
                      <a:headEnd type="none" w="med" len="med"/>
                      <a:tailEnd type="none" w="med" len="med"/>
                    </a:lnT>
                    <a:lnB w="38100" cap="flat" cmpd="dbl" algn="ctr">
                      <a:solidFill>
                        <a:srgbClr val="000000"/>
                      </a:solidFill>
                      <a:prstDash val="solid"/>
                      <a:round/>
                      <a:headEnd type="none" w="med" len="med"/>
                      <a:tailEnd type="none" w="med" len="med"/>
                    </a:lnB>
                    <a:solidFill>
                      <a:srgbClr val="D9D9D9"/>
                    </a:solidFill>
                  </a:tcPr>
                </a:tc>
                <a:tc>
                  <a:txBody>
                    <a:bodyPr/>
                    <a:lstStyle/>
                    <a:p>
                      <a:pPr algn="ctr" rtl="1">
                        <a:spcAft>
                          <a:spcPts val="0"/>
                        </a:spcAft>
                      </a:pPr>
                      <a:r>
                        <a:rPr lang="ar-SA" sz="1200">
                          <a:latin typeface="Times New Roman"/>
                          <a:ea typeface="Times New Roman"/>
                          <a:cs typeface="SKR HEAD1"/>
                        </a:rPr>
                        <a:t>التعليم</a:t>
                      </a:r>
                      <a:endParaRPr lang="en-US" sz="800">
                        <a:latin typeface="Times New Roman"/>
                        <a:ea typeface="Times New Roman"/>
                        <a:cs typeface="Traditional Arabic"/>
                      </a:endParaRPr>
                    </a:p>
                  </a:txBody>
                  <a:tcPr marL="58091" marR="580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38100" cap="flat" cmpd="dbl" algn="ctr">
                      <a:solidFill>
                        <a:srgbClr val="000000"/>
                      </a:solidFill>
                      <a:prstDash val="solid"/>
                      <a:round/>
                      <a:headEnd type="none" w="med" len="med"/>
                      <a:tailEnd type="none" w="med" len="med"/>
                    </a:lnT>
                    <a:lnB w="38100" cap="flat" cmpd="dbl" algn="ctr">
                      <a:solidFill>
                        <a:srgbClr val="000000"/>
                      </a:solidFill>
                      <a:prstDash val="solid"/>
                      <a:round/>
                      <a:headEnd type="none" w="med" len="med"/>
                      <a:tailEnd type="none" w="med" len="med"/>
                    </a:lnB>
                    <a:solidFill>
                      <a:srgbClr val="D9D9D9"/>
                    </a:solidFill>
                  </a:tcPr>
                </a:tc>
                <a:tc>
                  <a:txBody>
                    <a:bodyPr/>
                    <a:lstStyle/>
                    <a:p>
                      <a:pPr algn="ctr" rtl="1">
                        <a:spcAft>
                          <a:spcPts val="0"/>
                        </a:spcAft>
                      </a:pPr>
                      <a:r>
                        <a:rPr lang="ar-SA" sz="1200">
                          <a:latin typeface="Times New Roman"/>
                          <a:ea typeface="Times New Roman"/>
                          <a:cs typeface="SKR HEAD1"/>
                        </a:rPr>
                        <a:t>الصحة</a:t>
                      </a:r>
                      <a:endParaRPr lang="en-US" sz="800">
                        <a:latin typeface="Times New Roman"/>
                        <a:ea typeface="Times New Roman"/>
                        <a:cs typeface="Traditional Arabic"/>
                      </a:endParaRPr>
                    </a:p>
                  </a:txBody>
                  <a:tcPr marL="58091" marR="580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38100" cap="flat" cmpd="dbl" algn="ctr">
                      <a:solidFill>
                        <a:srgbClr val="000000"/>
                      </a:solidFill>
                      <a:prstDash val="solid"/>
                      <a:round/>
                      <a:headEnd type="none" w="med" len="med"/>
                      <a:tailEnd type="none" w="med" len="med"/>
                    </a:lnT>
                    <a:lnB w="38100" cap="flat" cmpd="dbl" algn="ctr">
                      <a:solidFill>
                        <a:srgbClr val="000000"/>
                      </a:solidFill>
                      <a:prstDash val="solid"/>
                      <a:round/>
                      <a:headEnd type="none" w="med" len="med"/>
                      <a:tailEnd type="none" w="med" len="med"/>
                    </a:lnB>
                    <a:solidFill>
                      <a:srgbClr val="D9D9D9"/>
                    </a:solidFill>
                  </a:tcPr>
                </a:tc>
                <a:tc>
                  <a:txBody>
                    <a:bodyPr/>
                    <a:lstStyle/>
                    <a:p>
                      <a:pPr algn="ctr" rtl="1">
                        <a:spcAft>
                          <a:spcPts val="0"/>
                        </a:spcAft>
                      </a:pPr>
                      <a:r>
                        <a:rPr lang="ar-SA" sz="1200">
                          <a:latin typeface="Times New Roman"/>
                          <a:ea typeface="Times New Roman"/>
                          <a:cs typeface="SKR HEAD1"/>
                        </a:rPr>
                        <a:t>الخدمات</a:t>
                      </a:r>
                      <a:endParaRPr lang="en-US" sz="800">
                        <a:latin typeface="Times New Roman"/>
                        <a:ea typeface="Times New Roman"/>
                        <a:cs typeface="Traditional Arabic"/>
                      </a:endParaRPr>
                    </a:p>
                  </a:txBody>
                  <a:tcPr marL="58091" marR="58091" marT="0" marB="0">
                    <a:lnL w="12700" cap="flat" cmpd="sng" algn="ctr">
                      <a:solidFill>
                        <a:srgbClr val="000000"/>
                      </a:solidFill>
                      <a:prstDash val="solid"/>
                      <a:round/>
                      <a:headEnd type="none" w="med" len="med"/>
                      <a:tailEnd type="none" w="med" len="med"/>
                    </a:lnL>
                    <a:lnR w="38100" cap="flat" cmpd="dbl" algn="ctr">
                      <a:solidFill>
                        <a:srgbClr val="000000"/>
                      </a:solidFill>
                      <a:prstDash val="solid"/>
                      <a:round/>
                      <a:headEnd type="none" w="med" len="med"/>
                      <a:tailEnd type="none" w="med" len="med"/>
                    </a:lnR>
                    <a:lnT w="38100" cap="flat" cmpd="dbl" algn="ctr">
                      <a:solidFill>
                        <a:srgbClr val="000000"/>
                      </a:solidFill>
                      <a:prstDash val="solid"/>
                      <a:round/>
                      <a:headEnd type="none" w="med" len="med"/>
                      <a:tailEnd type="none" w="med" len="med"/>
                    </a:lnT>
                    <a:lnB w="38100" cap="flat" cmpd="dbl" algn="ctr">
                      <a:solidFill>
                        <a:srgbClr val="000000"/>
                      </a:solidFill>
                      <a:prstDash val="solid"/>
                      <a:round/>
                      <a:headEnd type="none" w="med" len="med"/>
                      <a:tailEnd type="none" w="med" len="med"/>
                    </a:lnB>
                    <a:solidFill>
                      <a:srgbClr val="D9D9D9"/>
                    </a:solidFill>
                  </a:tcPr>
                </a:tc>
              </a:tr>
              <a:tr h="701502">
                <a:tc>
                  <a:txBody>
                    <a:bodyPr/>
                    <a:lstStyle/>
                    <a:p>
                      <a:pPr algn="ctr" rtl="1">
                        <a:spcAft>
                          <a:spcPts val="0"/>
                        </a:spcAft>
                      </a:pPr>
                      <a:r>
                        <a:rPr lang="ar-SA" sz="1200" b="1">
                          <a:latin typeface="Times New Roman"/>
                          <a:ea typeface="Times New Roman"/>
                          <a:cs typeface="Akhbar MT"/>
                        </a:rPr>
                        <a:t>1</a:t>
                      </a:r>
                      <a:endParaRPr lang="en-US" sz="800">
                        <a:latin typeface="Times New Roman"/>
                        <a:ea typeface="Times New Roman"/>
                        <a:cs typeface="Traditional Arabic"/>
                      </a:endParaRPr>
                    </a:p>
                  </a:txBody>
                  <a:tcPr marL="58091" marR="58091" marT="0" marB="0">
                    <a:lnL w="3810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381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1200" b="1">
                          <a:latin typeface="Times New Roman"/>
                          <a:ea typeface="Times New Roman"/>
                          <a:cs typeface="Akhbar MT"/>
                        </a:rPr>
                        <a:t>الفوار</a:t>
                      </a:r>
                      <a:endParaRPr lang="en-US" sz="800">
                        <a:latin typeface="Times New Roman"/>
                        <a:ea typeface="Times New Roman"/>
                        <a:cs typeface="Traditional Arabic"/>
                      </a:endParaRPr>
                    </a:p>
                  </a:txBody>
                  <a:tcPr marL="58091" marR="580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381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1200" b="1">
                          <a:latin typeface="Times New Roman"/>
                          <a:ea typeface="Times New Roman"/>
                          <a:cs typeface="Akhbar MT"/>
                        </a:rPr>
                        <a:t>نسبه ل 7 عيون ماء /فار الماء</a:t>
                      </a:r>
                      <a:endParaRPr lang="en-US" sz="800">
                        <a:latin typeface="Times New Roman"/>
                        <a:ea typeface="Times New Roman"/>
                        <a:cs typeface="Traditional Arabic"/>
                      </a:endParaRPr>
                    </a:p>
                  </a:txBody>
                  <a:tcPr marL="58091" marR="580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381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1200" b="1">
                          <a:latin typeface="Times New Roman"/>
                          <a:ea typeface="Times New Roman"/>
                          <a:cs typeface="Akhbar MT"/>
                        </a:rPr>
                        <a:t>1949</a:t>
                      </a:r>
                      <a:endParaRPr lang="en-US" sz="800">
                        <a:latin typeface="Times New Roman"/>
                        <a:ea typeface="Times New Roman"/>
                        <a:cs typeface="Traditional Arabic"/>
                      </a:endParaRPr>
                    </a:p>
                  </a:txBody>
                  <a:tcPr marL="58091" marR="580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381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1200" b="1">
                          <a:latin typeface="Times New Roman"/>
                          <a:ea typeface="Times New Roman"/>
                          <a:cs typeface="Akhbar MT"/>
                        </a:rPr>
                        <a:t>10كم جنوب الخليل</a:t>
                      </a:r>
                      <a:endParaRPr lang="en-US" sz="800">
                        <a:latin typeface="Times New Roman"/>
                        <a:ea typeface="Times New Roman"/>
                        <a:cs typeface="Traditional Arabic"/>
                      </a:endParaRPr>
                    </a:p>
                  </a:txBody>
                  <a:tcPr marL="58091" marR="580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381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1200" b="1">
                          <a:latin typeface="Times New Roman"/>
                          <a:ea typeface="Times New Roman"/>
                          <a:cs typeface="Akhbar MT"/>
                        </a:rPr>
                        <a:t>7967</a:t>
                      </a:r>
                      <a:endParaRPr lang="en-US" sz="800">
                        <a:latin typeface="Times New Roman"/>
                        <a:ea typeface="Times New Roman"/>
                        <a:cs typeface="Traditional Arabic"/>
                      </a:endParaRPr>
                    </a:p>
                    <a:p>
                      <a:pPr algn="ctr" rtl="1">
                        <a:spcAft>
                          <a:spcPts val="0"/>
                        </a:spcAft>
                      </a:pPr>
                      <a:r>
                        <a:rPr lang="ar-SA" sz="1200" b="1">
                          <a:latin typeface="Times New Roman"/>
                          <a:ea typeface="Times New Roman"/>
                          <a:cs typeface="Akhbar MT"/>
                        </a:rPr>
                        <a:t>(2007)</a:t>
                      </a:r>
                      <a:endParaRPr lang="en-US" sz="800">
                        <a:latin typeface="Times New Roman"/>
                        <a:ea typeface="Times New Roman"/>
                        <a:cs typeface="Traditional Arabic"/>
                      </a:endParaRPr>
                    </a:p>
                  </a:txBody>
                  <a:tcPr marL="58091" marR="580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381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1200" b="1">
                          <a:latin typeface="Times New Roman"/>
                          <a:ea typeface="Times New Roman"/>
                          <a:cs typeface="Akhbar MT"/>
                        </a:rPr>
                        <a:t>من 18 قريه :الخليل,غزه وبئر السبع</a:t>
                      </a:r>
                      <a:endParaRPr lang="en-US" sz="800">
                        <a:latin typeface="Times New Roman"/>
                        <a:ea typeface="Times New Roman"/>
                        <a:cs typeface="Traditional Arabic"/>
                      </a:endParaRPr>
                    </a:p>
                  </a:txBody>
                  <a:tcPr marL="58091" marR="580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381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1200" b="1">
                          <a:latin typeface="Times New Roman"/>
                          <a:ea typeface="Times New Roman"/>
                          <a:cs typeface="Akhbar MT"/>
                        </a:rPr>
                        <a:t>وكالة الاونروا</a:t>
                      </a:r>
                      <a:endParaRPr lang="en-US" sz="800">
                        <a:latin typeface="Times New Roman"/>
                        <a:ea typeface="Times New Roman"/>
                        <a:cs typeface="Traditional Arabic"/>
                      </a:endParaRPr>
                    </a:p>
                  </a:txBody>
                  <a:tcPr marL="58091" marR="580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381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1200" b="1">
                          <a:latin typeface="Times New Roman"/>
                          <a:ea typeface="Times New Roman"/>
                          <a:cs typeface="Akhbar MT"/>
                        </a:rPr>
                        <a:t>4 مدارس</a:t>
                      </a:r>
                      <a:endParaRPr lang="en-US" sz="800">
                        <a:latin typeface="Times New Roman"/>
                        <a:ea typeface="Times New Roman"/>
                        <a:cs typeface="Traditional Arabic"/>
                      </a:endParaRPr>
                    </a:p>
                  </a:txBody>
                  <a:tcPr marL="58091" marR="580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381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1200" b="1">
                          <a:latin typeface="Times New Roman"/>
                          <a:ea typeface="Times New Roman"/>
                          <a:cs typeface="Akhbar MT"/>
                        </a:rPr>
                        <a:t>5 مركز صحيه</a:t>
                      </a:r>
                      <a:endParaRPr lang="en-US" sz="800">
                        <a:latin typeface="Times New Roman"/>
                        <a:ea typeface="Times New Roman"/>
                        <a:cs typeface="Traditional Arabic"/>
                      </a:endParaRPr>
                    </a:p>
                  </a:txBody>
                  <a:tcPr marL="58091" marR="580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381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1200" b="1">
                          <a:latin typeface="Times New Roman"/>
                          <a:ea typeface="Times New Roman"/>
                          <a:cs typeface="Akhbar MT"/>
                        </a:rPr>
                        <a:t>مرتبط بالبنية التحتية للكهرباء والمياه العامة</a:t>
                      </a:r>
                      <a:endParaRPr lang="en-US" sz="800">
                        <a:latin typeface="Times New Roman"/>
                        <a:ea typeface="Times New Roman"/>
                        <a:cs typeface="Traditional Arabic"/>
                      </a:endParaRPr>
                    </a:p>
                  </a:txBody>
                  <a:tcPr marL="58091" marR="58091" marT="0" marB="0">
                    <a:lnL w="12700" cap="flat" cmpd="sng" algn="ctr">
                      <a:solidFill>
                        <a:srgbClr val="000000"/>
                      </a:solidFill>
                      <a:prstDash val="solid"/>
                      <a:round/>
                      <a:headEnd type="none" w="med" len="med"/>
                      <a:tailEnd type="none" w="med" len="med"/>
                    </a:lnL>
                    <a:lnR w="38100" cap="flat" cmpd="dbl" algn="ctr">
                      <a:solidFill>
                        <a:srgbClr val="000000"/>
                      </a:solidFill>
                      <a:prstDash val="solid"/>
                      <a:round/>
                      <a:headEnd type="none" w="med" len="med"/>
                      <a:tailEnd type="none" w="med" len="med"/>
                    </a:lnR>
                    <a:lnT w="381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25297">
                <a:tc>
                  <a:txBody>
                    <a:bodyPr/>
                    <a:lstStyle/>
                    <a:p>
                      <a:pPr algn="ctr" rtl="1">
                        <a:spcAft>
                          <a:spcPts val="0"/>
                        </a:spcAft>
                      </a:pPr>
                      <a:r>
                        <a:rPr lang="ar-SA" sz="1200" b="1">
                          <a:latin typeface="Times New Roman"/>
                          <a:ea typeface="Times New Roman"/>
                          <a:cs typeface="Akhbar MT"/>
                        </a:rPr>
                        <a:t>2</a:t>
                      </a:r>
                      <a:endParaRPr lang="en-US" sz="800">
                        <a:latin typeface="Times New Roman"/>
                        <a:ea typeface="Times New Roman"/>
                        <a:cs typeface="Traditional Arabic"/>
                      </a:endParaRPr>
                    </a:p>
                  </a:txBody>
                  <a:tcPr marL="58091" marR="58091" marT="0" marB="0">
                    <a:lnL w="3810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1200" b="1">
                          <a:latin typeface="Times New Roman"/>
                          <a:ea typeface="Times New Roman"/>
                          <a:cs typeface="Akhbar MT"/>
                        </a:rPr>
                        <a:t>العروب</a:t>
                      </a:r>
                      <a:endParaRPr lang="en-US" sz="800">
                        <a:latin typeface="Times New Roman"/>
                        <a:ea typeface="Times New Roman"/>
                        <a:cs typeface="Traditional Arabic"/>
                      </a:endParaRPr>
                    </a:p>
                  </a:txBody>
                  <a:tcPr marL="58091" marR="580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1000" b="1">
                          <a:latin typeface="Times New Roman"/>
                          <a:ea typeface="Times New Roman"/>
                          <a:cs typeface="Akhbar MT"/>
                        </a:rPr>
                        <a:t>عين ماء اسمها العروب/او قرية العروب</a:t>
                      </a:r>
                      <a:endParaRPr lang="en-US" sz="800">
                        <a:latin typeface="Times New Roman"/>
                        <a:ea typeface="Times New Roman"/>
                        <a:cs typeface="Traditional Arabic"/>
                      </a:endParaRPr>
                    </a:p>
                  </a:txBody>
                  <a:tcPr marL="58091" marR="580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1200" b="1">
                          <a:latin typeface="Times New Roman"/>
                          <a:ea typeface="Times New Roman"/>
                          <a:cs typeface="Akhbar MT"/>
                        </a:rPr>
                        <a:t>1949</a:t>
                      </a:r>
                      <a:endParaRPr lang="en-US" sz="800">
                        <a:latin typeface="Times New Roman"/>
                        <a:ea typeface="Times New Roman"/>
                        <a:cs typeface="Traditional Arabic"/>
                      </a:endParaRPr>
                    </a:p>
                  </a:txBody>
                  <a:tcPr marL="58091" marR="580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1000" b="1">
                          <a:latin typeface="Times New Roman"/>
                          <a:ea typeface="Times New Roman"/>
                          <a:cs typeface="Akhbar MT"/>
                        </a:rPr>
                        <a:t>15كم جنوب بيت لحم</a:t>
                      </a:r>
                      <a:endParaRPr lang="en-US" sz="800">
                        <a:latin typeface="Times New Roman"/>
                        <a:ea typeface="Times New Roman"/>
                        <a:cs typeface="Traditional Arabic"/>
                      </a:endParaRPr>
                    </a:p>
                  </a:txBody>
                  <a:tcPr marL="58091" marR="580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1200" b="1">
                          <a:latin typeface="Times New Roman"/>
                          <a:ea typeface="Times New Roman"/>
                          <a:cs typeface="Akhbar MT"/>
                        </a:rPr>
                        <a:t>10229</a:t>
                      </a:r>
                      <a:endParaRPr lang="en-US" sz="800">
                        <a:latin typeface="Times New Roman"/>
                        <a:ea typeface="Times New Roman"/>
                        <a:cs typeface="Traditional Arabic"/>
                      </a:endParaRPr>
                    </a:p>
                    <a:p>
                      <a:pPr algn="ctr" rtl="1">
                        <a:spcAft>
                          <a:spcPts val="0"/>
                        </a:spcAft>
                      </a:pPr>
                      <a:r>
                        <a:rPr lang="ar-SA" sz="1200" b="1">
                          <a:latin typeface="Times New Roman"/>
                          <a:ea typeface="Times New Roman"/>
                          <a:cs typeface="Akhbar MT"/>
                        </a:rPr>
                        <a:t>(2007)</a:t>
                      </a:r>
                      <a:endParaRPr lang="en-US" sz="800">
                        <a:latin typeface="Times New Roman"/>
                        <a:ea typeface="Times New Roman"/>
                        <a:cs typeface="Traditional Arabic"/>
                      </a:endParaRPr>
                    </a:p>
                  </a:txBody>
                  <a:tcPr marL="58091" marR="580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1000" b="1">
                          <a:latin typeface="Times New Roman"/>
                          <a:ea typeface="Times New Roman"/>
                          <a:cs typeface="Akhbar MT"/>
                        </a:rPr>
                        <a:t>من 33 قرية :اللد,الرمله,الخليل وغزه</a:t>
                      </a:r>
                      <a:endParaRPr lang="en-US" sz="800">
                        <a:latin typeface="Times New Roman"/>
                        <a:ea typeface="Times New Roman"/>
                        <a:cs typeface="Traditional Arabic"/>
                      </a:endParaRPr>
                    </a:p>
                  </a:txBody>
                  <a:tcPr marL="58091" marR="580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1000" b="1">
                          <a:latin typeface="Times New Roman"/>
                          <a:ea typeface="Times New Roman"/>
                          <a:cs typeface="Akhbar MT"/>
                        </a:rPr>
                        <a:t>وكالة الاونرو</a:t>
                      </a:r>
                      <a:r>
                        <a:rPr lang="ar-SA" sz="1200" b="1">
                          <a:latin typeface="Times New Roman"/>
                          <a:ea typeface="Times New Roman"/>
                          <a:cs typeface="Akhbar MT"/>
                        </a:rPr>
                        <a:t>ا</a:t>
                      </a:r>
                      <a:endParaRPr lang="en-US" sz="800">
                        <a:latin typeface="Times New Roman"/>
                        <a:ea typeface="Times New Roman"/>
                        <a:cs typeface="Traditional Arabic"/>
                      </a:endParaRPr>
                    </a:p>
                  </a:txBody>
                  <a:tcPr marL="58091" marR="580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1000" b="1">
                          <a:latin typeface="Times New Roman"/>
                          <a:ea typeface="Times New Roman"/>
                          <a:cs typeface="Akhbar MT"/>
                        </a:rPr>
                        <a:t>2 مدارس بنين</a:t>
                      </a:r>
                      <a:endParaRPr lang="en-US" sz="800">
                        <a:latin typeface="Times New Roman"/>
                        <a:ea typeface="Times New Roman"/>
                        <a:cs typeface="Traditional Arabic"/>
                      </a:endParaRPr>
                    </a:p>
                    <a:p>
                      <a:pPr algn="ctr" rtl="1">
                        <a:spcAft>
                          <a:spcPts val="0"/>
                        </a:spcAft>
                      </a:pPr>
                      <a:r>
                        <a:rPr lang="ar-SA" sz="1000" b="1">
                          <a:latin typeface="Times New Roman"/>
                          <a:ea typeface="Times New Roman"/>
                          <a:cs typeface="Akhbar MT"/>
                        </a:rPr>
                        <a:t>2 مدارس بنات</a:t>
                      </a:r>
                      <a:endParaRPr lang="en-US" sz="800">
                        <a:latin typeface="Times New Roman"/>
                        <a:ea typeface="Times New Roman"/>
                        <a:cs typeface="Traditional Arabic"/>
                      </a:endParaRPr>
                    </a:p>
                    <a:p>
                      <a:pPr algn="ctr" rtl="1">
                        <a:spcAft>
                          <a:spcPts val="0"/>
                        </a:spcAft>
                      </a:pPr>
                      <a:r>
                        <a:rPr lang="ar-SA" sz="1000" b="1">
                          <a:latin typeface="Times New Roman"/>
                          <a:ea typeface="Times New Roman"/>
                          <a:cs typeface="Akhbar MT"/>
                        </a:rPr>
                        <a:t>"ابتدايه واعداديه</a:t>
                      </a:r>
                      <a:r>
                        <a:rPr lang="ar-SA" sz="1200" b="1">
                          <a:latin typeface="Times New Roman"/>
                          <a:ea typeface="Times New Roman"/>
                          <a:cs typeface="Akhbar MT"/>
                        </a:rPr>
                        <a:t>"</a:t>
                      </a:r>
                      <a:endParaRPr lang="en-US" sz="800">
                        <a:latin typeface="Times New Roman"/>
                        <a:ea typeface="Times New Roman"/>
                        <a:cs typeface="Traditional Arabic"/>
                      </a:endParaRPr>
                    </a:p>
                  </a:txBody>
                  <a:tcPr marL="58091" marR="580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1000" b="1">
                          <a:latin typeface="Times New Roman"/>
                          <a:ea typeface="Times New Roman"/>
                          <a:cs typeface="Akhbar MT"/>
                        </a:rPr>
                        <a:t>عياده+مركز صحي,ومركز تغذيه</a:t>
                      </a:r>
                      <a:endParaRPr lang="en-US" sz="800">
                        <a:latin typeface="Times New Roman"/>
                        <a:ea typeface="Times New Roman"/>
                        <a:cs typeface="Traditional Arabic"/>
                      </a:endParaRPr>
                    </a:p>
                  </a:txBody>
                  <a:tcPr marL="58091" marR="580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1000" b="1">
                          <a:latin typeface="Times New Roman"/>
                          <a:ea typeface="Times New Roman"/>
                          <a:cs typeface="Akhbar MT"/>
                        </a:rPr>
                        <a:t>كهرباء:بلدية القدس</a:t>
                      </a:r>
                      <a:endParaRPr lang="en-US" sz="800">
                        <a:latin typeface="Times New Roman"/>
                        <a:ea typeface="Times New Roman"/>
                        <a:cs typeface="Traditional Arabic"/>
                      </a:endParaRPr>
                    </a:p>
                    <a:p>
                      <a:pPr algn="ctr" rtl="1">
                        <a:spcAft>
                          <a:spcPts val="0"/>
                        </a:spcAft>
                      </a:pPr>
                      <a:r>
                        <a:rPr lang="ar-SA" sz="1000" b="1">
                          <a:latin typeface="Times New Roman"/>
                          <a:ea typeface="Times New Roman"/>
                          <a:cs typeface="Akhbar MT"/>
                        </a:rPr>
                        <a:t>ماء:انابيب من تفوح</a:t>
                      </a:r>
                      <a:endParaRPr lang="en-US" sz="800">
                        <a:latin typeface="Times New Roman"/>
                        <a:ea typeface="Times New Roman"/>
                        <a:cs typeface="Traditional Arabic"/>
                      </a:endParaRPr>
                    </a:p>
                  </a:txBody>
                  <a:tcPr marL="58091" marR="58091" marT="0" marB="0">
                    <a:lnL w="12700" cap="flat" cmpd="sng" algn="ctr">
                      <a:solidFill>
                        <a:srgbClr val="000000"/>
                      </a:solidFill>
                      <a:prstDash val="solid"/>
                      <a:round/>
                      <a:headEnd type="none" w="med" len="med"/>
                      <a:tailEnd type="none" w="med" len="med"/>
                    </a:lnL>
                    <a:lnR w="3810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935336">
                <a:tc>
                  <a:txBody>
                    <a:bodyPr/>
                    <a:lstStyle/>
                    <a:p>
                      <a:pPr algn="ctr" rtl="1">
                        <a:spcAft>
                          <a:spcPts val="0"/>
                        </a:spcAft>
                      </a:pPr>
                      <a:r>
                        <a:rPr lang="ar-SA" sz="1200" b="1">
                          <a:latin typeface="Times New Roman"/>
                          <a:ea typeface="Times New Roman"/>
                          <a:cs typeface="Akhbar MT"/>
                        </a:rPr>
                        <a:t>3</a:t>
                      </a:r>
                      <a:endParaRPr lang="en-US" sz="800">
                        <a:latin typeface="Times New Roman"/>
                        <a:ea typeface="Times New Roman"/>
                        <a:cs typeface="Traditional Arabic"/>
                      </a:endParaRPr>
                    </a:p>
                  </a:txBody>
                  <a:tcPr marL="58091" marR="58091" marT="0" marB="0">
                    <a:lnL w="3810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1200" b="1">
                          <a:latin typeface="Times New Roman"/>
                          <a:ea typeface="Times New Roman"/>
                          <a:cs typeface="Akhbar MT"/>
                        </a:rPr>
                        <a:t>بيت جبرين (العزة)</a:t>
                      </a:r>
                      <a:endParaRPr lang="en-US" sz="800">
                        <a:latin typeface="Times New Roman"/>
                        <a:ea typeface="Times New Roman"/>
                        <a:cs typeface="Traditional Arabic"/>
                      </a:endParaRPr>
                    </a:p>
                  </a:txBody>
                  <a:tcPr marL="58091" marR="580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1200" b="1">
                          <a:latin typeface="Times New Roman"/>
                          <a:ea typeface="Times New Roman"/>
                          <a:cs typeface="Akhbar MT"/>
                        </a:rPr>
                        <a:t>نسبة الى أغلبية سكانه الذين ينحدرون من عائلة العزة وبيت جبرين المهجره</a:t>
                      </a:r>
                      <a:endParaRPr lang="en-US" sz="800">
                        <a:latin typeface="Times New Roman"/>
                        <a:ea typeface="Times New Roman"/>
                        <a:cs typeface="Traditional Arabic"/>
                      </a:endParaRPr>
                    </a:p>
                  </a:txBody>
                  <a:tcPr marL="58091" marR="580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1200" b="1">
                          <a:latin typeface="Times New Roman"/>
                          <a:ea typeface="Times New Roman"/>
                          <a:cs typeface="Akhbar MT"/>
                        </a:rPr>
                        <a:t>1950</a:t>
                      </a:r>
                      <a:endParaRPr lang="en-US" sz="800">
                        <a:latin typeface="Times New Roman"/>
                        <a:ea typeface="Times New Roman"/>
                        <a:cs typeface="Traditional Arabic"/>
                      </a:endParaRPr>
                    </a:p>
                  </a:txBody>
                  <a:tcPr marL="58091" marR="580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1200" b="1">
                          <a:latin typeface="Times New Roman"/>
                          <a:ea typeface="Times New Roman"/>
                          <a:cs typeface="Akhbar MT"/>
                        </a:rPr>
                        <a:t>جنوب مدينة بيت لحم</a:t>
                      </a:r>
                      <a:endParaRPr lang="en-US" sz="800">
                        <a:latin typeface="Times New Roman"/>
                        <a:ea typeface="Times New Roman"/>
                        <a:cs typeface="Traditional Arabic"/>
                      </a:endParaRPr>
                    </a:p>
                  </a:txBody>
                  <a:tcPr marL="58091" marR="580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1200" b="1">
                          <a:latin typeface="Times New Roman"/>
                          <a:ea typeface="Times New Roman"/>
                          <a:cs typeface="Akhbar MT"/>
                        </a:rPr>
                        <a:t>2058</a:t>
                      </a:r>
                      <a:endParaRPr lang="en-US" sz="800">
                        <a:latin typeface="Times New Roman"/>
                        <a:ea typeface="Times New Roman"/>
                        <a:cs typeface="Traditional Arabic"/>
                      </a:endParaRPr>
                    </a:p>
                    <a:p>
                      <a:pPr algn="ctr" rtl="1">
                        <a:spcAft>
                          <a:spcPts val="0"/>
                        </a:spcAft>
                      </a:pPr>
                      <a:r>
                        <a:rPr lang="ar-SA" sz="1200" b="1">
                          <a:latin typeface="Times New Roman"/>
                          <a:ea typeface="Times New Roman"/>
                          <a:cs typeface="Akhbar MT"/>
                        </a:rPr>
                        <a:t>(2007)</a:t>
                      </a:r>
                      <a:endParaRPr lang="en-US" sz="800">
                        <a:latin typeface="Times New Roman"/>
                        <a:ea typeface="Times New Roman"/>
                        <a:cs typeface="Traditional Arabic"/>
                      </a:endParaRPr>
                    </a:p>
                  </a:txBody>
                  <a:tcPr marL="58091" marR="580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1200" b="1">
                          <a:solidFill>
                            <a:srgbClr val="000000"/>
                          </a:solidFill>
                          <a:latin typeface="Tahoma"/>
                          <a:ea typeface="Times New Roman"/>
                          <a:cs typeface="Akhbar MT"/>
                        </a:rPr>
                        <a:t>من القرى المدمرة لبيت جبرين</a:t>
                      </a:r>
                      <a:r>
                        <a:rPr lang="ar-SA" sz="1200" b="1">
                          <a:latin typeface="Times New Roman"/>
                          <a:ea typeface="Times New Roman"/>
                          <a:cs typeface="Akhbar MT"/>
                        </a:rPr>
                        <a:t> </a:t>
                      </a:r>
                      <a:r>
                        <a:rPr lang="ar-SA" sz="1200" b="1">
                          <a:solidFill>
                            <a:srgbClr val="000000"/>
                          </a:solidFill>
                          <a:latin typeface="Tahoma"/>
                          <a:ea typeface="Times New Roman"/>
                          <a:cs typeface="Akhbar MT"/>
                        </a:rPr>
                        <a:t>التي تقع على التلال الغربية لمدينة الخليل.</a:t>
                      </a:r>
                      <a:endParaRPr lang="en-US" sz="800">
                        <a:latin typeface="Times New Roman"/>
                        <a:ea typeface="Times New Roman"/>
                        <a:cs typeface="Traditional Arabic"/>
                      </a:endParaRPr>
                    </a:p>
                  </a:txBody>
                  <a:tcPr marL="58091" marR="580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1200" b="1">
                          <a:latin typeface="Times New Roman"/>
                          <a:ea typeface="Times New Roman"/>
                          <a:cs typeface="Akhbar MT"/>
                        </a:rPr>
                        <a:t>وكالة الاونروا</a:t>
                      </a:r>
                      <a:endParaRPr lang="en-US" sz="800">
                        <a:latin typeface="Times New Roman"/>
                        <a:ea typeface="Times New Roman"/>
                        <a:cs typeface="Traditional Arabic"/>
                      </a:endParaRPr>
                    </a:p>
                  </a:txBody>
                  <a:tcPr marL="58091" marR="580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1200" b="1">
                          <a:latin typeface="Times New Roman"/>
                          <a:ea typeface="Times New Roman"/>
                          <a:cs typeface="Akhbar MT"/>
                        </a:rPr>
                        <a:t>يتعلم الطلاب في مخيمي عايده والدهيشه</a:t>
                      </a:r>
                      <a:endParaRPr lang="en-US" sz="800">
                        <a:latin typeface="Times New Roman"/>
                        <a:ea typeface="Times New Roman"/>
                        <a:cs typeface="Traditional Arabic"/>
                      </a:endParaRPr>
                    </a:p>
                  </a:txBody>
                  <a:tcPr marL="58091" marR="580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1200" b="1">
                          <a:latin typeface="Times New Roman"/>
                          <a:ea typeface="Times New Roman"/>
                          <a:cs typeface="Akhbar MT"/>
                        </a:rPr>
                        <a:t>يستخدمون المراكز الصحيه في الدهيشه</a:t>
                      </a:r>
                      <a:endParaRPr lang="en-US" sz="800">
                        <a:latin typeface="Times New Roman"/>
                        <a:ea typeface="Times New Roman"/>
                        <a:cs typeface="Traditional Arabic"/>
                      </a:endParaRPr>
                    </a:p>
                  </a:txBody>
                  <a:tcPr marL="58091" marR="580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1200" b="1">
                          <a:latin typeface="Times New Roman"/>
                          <a:ea typeface="Times New Roman"/>
                          <a:cs typeface="Akhbar MT"/>
                        </a:rPr>
                        <a:t>مرتبط بالبنية التحتية للكهرباء والمياه العامة</a:t>
                      </a:r>
                      <a:endParaRPr lang="en-US" sz="800">
                        <a:latin typeface="Times New Roman"/>
                        <a:ea typeface="Times New Roman"/>
                        <a:cs typeface="Traditional Arabic"/>
                      </a:endParaRPr>
                    </a:p>
                  </a:txBody>
                  <a:tcPr marL="58091" marR="58091" marT="0" marB="0">
                    <a:lnL w="12700" cap="flat" cmpd="sng" algn="ctr">
                      <a:solidFill>
                        <a:srgbClr val="000000"/>
                      </a:solidFill>
                      <a:prstDash val="solid"/>
                      <a:round/>
                      <a:headEnd type="none" w="med" len="med"/>
                      <a:tailEnd type="none" w="med" len="med"/>
                    </a:lnL>
                    <a:lnR w="3810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935336">
                <a:tc>
                  <a:txBody>
                    <a:bodyPr/>
                    <a:lstStyle/>
                    <a:p>
                      <a:pPr algn="ctr" rtl="1">
                        <a:spcAft>
                          <a:spcPts val="0"/>
                        </a:spcAft>
                      </a:pPr>
                      <a:r>
                        <a:rPr lang="ar-SA" sz="1200" b="1">
                          <a:latin typeface="Times New Roman"/>
                          <a:ea typeface="Times New Roman"/>
                          <a:cs typeface="Akhbar MT"/>
                        </a:rPr>
                        <a:t>4</a:t>
                      </a:r>
                      <a:endParaRPr lang="en-US" sz="800">
                        <a:latin typeface="Times New Roman"/>
                        <a:ea typeface="Times New Roman"/>
                        <a:cs typeface="Traditional Arabic"/>
                      </a:endParaRPr>
                    </a:p>
                  </a:txBody>
                  <a:tcPr marL="58091" marR="58091" marT="0" marB="0">
                    <a:lnL w="3810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1200" b="1">
                          <a:latin typeface="Times New Roman"/>
                          <a:ea typeface="Times New Roman"/>
                          <a:cs typeface="Akhbar MT"/>
                        </a:rPr>
                        <a:t>الدهيشه</a:t>
                      </a:r>
                      <a:endParaRPr lang="en-US" sz="800">
                        <a:latin typeface="Times New Roman"/>
                        <a:ea typeface="Times New Roman"/>
                        <a:cs typeface="Traditional Arabic"/>
                      </a:endParaRPr>
                    </a:p>
                  </a:txBody>
                  <a:tcPr marL="58091" marR="580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1200" b="1">
                          <a:latin typeface="Times New Roman"/>
                          <a:ea typeface="Times New Roman"/>
                          <a:cs typeface="Akhbar MT"/>
                        </a:rPr>
                        <a:t>مقوله للجيش المصري"ابراهيم باشا":دي هيشه</a:t>
                      </a:r>
                      <a:endParaRPr lang="en-US" sz="800">
                        <a:latin typeface="Times New Roman"/>
                        <a:ea typeface="Times New Roman"/>
                        <a:cs typeface="Traditional Arabic"/>
                      </a:endParaRPr>
                    </a:p>
                  </a:txBody>
                  <a:tcPr marL="58091" marR="580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1200" b="1">
                          <a:latin typeface="Times New Roman"/>
                          <a:ea typeface="Times New Roman"/>
                          <a:cs typeface="Akhbar MT"/>
                        </a:rPr>
                        <a:t>1949</a:t>
                      </a:r>
                      <a:endParaRPr lang="en-US" sz="800">
                        <a:latin typeface="Times New Roman"/>
                        <a:ea typeface="Times New Roman"/>
                        <a:cs typeface="Traditional Arabic"/>
                      </a:endParaRPr>
                    </a:p>
                  </a:txBody>
                  <a:tcPr marL="58091" marR="580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1200" b="1">
                          <a:latin typeface="Times New Roman"/>
                          <a:ea typeface="Times New Roman"/>
                          <a:cs typeface="Akhbar MT"/>
                        </a:rPr>
                        <a:t>3كم جنوب بيت لحم</a:t>
                      </a:r>
                      <a:endParaRPr lang="en-US" sz="800">
                        <a:latin typeface="Times New Roman"/>
                        <a:ea typeface="Times New Roman"/>
                        <a:cs typeface="Traditional Arabic"/>
                      </a:endParaRPr>
                    </a:p>
                  </a:txBody>
                  <a:tcPr marL="58091" marR="580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1200" b="1">
                          <a:latin typeface="Times New Roman"/>
                          <a:ea typeface="Times New Roman"/>
                          <a:cs typeface="Akhbar MT"/>
                        </a:rPr>
                        <a:t>12836</a:t>
                      </a:r>
                      <a:endParaRPr lang="en-US" sz="800">
                        <a:latin typeface="Times New Roman"/>
                        <a:ea typeface="Times New Roman"/>
                        <a:cs typeface="Traditional Arabic"/>
                      </a:endParaRPr>
                    </a:p>
                  </a:txBody>
                  <a:tcPr marL="58091" marR="580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1200" b="1">
                          <a:latin typeface="Times New Roman"/>
                          <a:ea typeface="Times New Roman"/>
                          <a:cs typeface="Akhbar MT"/>
                        </a:rPr>
                        <a:t>من 47 قريه :غربي القدس والخليل</a:t>
                      </a:r>
                      <a:endParaRPr lang="en-US" sz="800">
                        <a:latin typeface="Times New Roman"/>
                        <a:ea typeface="Times New Roman"/>
                        <a:cs typeface="Traditional Arabic"/>
                      </a:endParaRPr>
                    </a:p>
                  </a:txBody>
                  <a:tcPr marL="58091" marR="580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1200" b="1">
                          <a:latin typeface="Times New Roman"/>
                          <a:ea typeface="Times New Roman"/>
                          <a:cs typeface="Akhbar MT"/>
                        </a:rPr>
                        <a:t>وكالة الاونروا</a:t>
                      </a:r>
                      <a:endParaRPr lang="en-US" sz="800">
                        <a:latin typeface="Times New Roman"/>
                        <a:ea typeface="Times New Roman"/>
                        <a:cs typeface="Traditional Arabic"/>
                      </a:endParaRPr>
                    </a:p>
                  </a:txBody>
                  <a:tcPr marL="58091" marR="580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1000" b="1">
                          <a:latin typeface="Times New Roman"/>
                          <a:ea typeface="Times New Roman"/>
                          <a:cs typeface="Akhbar MT"/>
                        </a:rPr>
                        <a:t>2 مدارس بنين</a:t>
                      </a:r>
                      <a:endParaRPr lang="en-US" sz="800">
                        <a:latin typeface="Times New Roman"/>
                        <a:ea typeface="Times New Roman"/>
                        <a:cs typeface="Traditional Arabic"/>
                      </a:endParaRPr>
                    </a:p>
                    <a:p>
                      <a:pPr algn="ctr" rtl="1">
                        <a:spcAft>
                          <a:spcPts val="0"/>
                        </a:spcAft>
                      </a:pPr>
                      <a:r>
                        <a:rPr lang="ar-SA" sz="1000" b="1">
                          <a:latin typeface="Times New Roman"/>
                          <a:ea typeface="Times New Roman"/>
                          <a:cs typeface="Akhbar MT"/>
                        </a:rPr>
                        <a:t>2 مدارس بنات</a:t>
                      </a:r>
                      <a:endParaRPr lang="en-US" sz="800">
                        <a:latin typeface="Times New Roman"/>
                        <a:ea typeface="Times New Roman"/>
                        <a:cs typeface="Traditional Arabic"/>
                      </a:endParaRPr>
                    </a:p>
                    <a:p>
                      <a:pPr algn="ctr" rtl="1">
                        <a:spcAft>
                          <a:spcPts val="0"/>
                        </a:spcAft>
                      </a:pPr>
                      <a:r>
                        <a:rPr lang="ar-SA" sz="1000" b="1">
                          <a:latin typeface="Times New Roman"/>
                          <a:ea typeface="Times New Roman"/>
                          <a:cs typeface="Akhbar MT"/>
                        </a:rPr>
                        <a:t>"ابتدايه واعداديه</a:t>
                      </a:r>
                      <a:r>
                        <a:rPr lang="ar-SA" sz="1200" b="1">
                          <a:latin typeface="Times New Roman"/>
                          <a:ea typeface="Times New Roman"/>
                          <a:cs typeface="Akhbar MT"/>
                        </a:rPr>
                        <a:t>"</a:t>
                      </a:r>
                      <a:endParaRPr lang="en-US" sz="800">
                        <a:latin typeface="Times New Roman"/>
                        <a:ea typeface="Times New Roman"/>
                        <a:cs typeface="Traditional Arabic"/>
                      </a:endParaRPr>
                    </a:p>
                  </a:txBody>
                  <a:tcPr marL="58091" marR="580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1200" b="1">
                          <a:latin typeface="Times New Roman"/>
                          <a:ea typeface="Times New Roman"/>
                          <a:cs typeface="Akhbar MT"/>
                        </a:rPr>
                        <a:t>3 مراكز صحيه</a:t>
                      </a:r>
                      <a:endParaRPr lang="en-US" sz="800">
                        <a:latin typeface="Times New Roman"/>
                        <a:ea typeface="Times New Roman"/>
                        <a:cs typeface="Traditional Arabic"/>
                      </a:endParaRPr>
                    </a:p>
                    <a:p>
                      <a:pPr algn="ctr" rtl="1">
                        <a:spcAft>
                          <a:spcPts val="0"/>
                        </a:spcAft>
                      </a:pPr>
                      <a:r>
                        <a:rPr lang="ar-SA" sz="1200" b="1">
                          <a:latin typeface="Times New Roman"/>
                          <a:ea typeface="Times New Roman"/>
                          <a:cs typeface="Akhbar MT"/>
                        </a:rPr>
                        <a:t>واحده منها للوكاله</a:t>
                      </a:r>
                      <a:endParaRPr lang="en-US" sz="800">
                        <a:latin typeface="Times New Roman"/>
                        <a:ea typeface="Times New Roman"/>
                        <a:cs typeface="Traditional Arabic"/>
                      </a:endParaRPr>
                    </a:p>
                  </a:txBody>
                  <a:tcPr marL="58091" marR="580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1200">
                          <a:solidFill>
                            <a:srgbClr val="000000"/>
                          </a:solidFill>
                          <a:latin typeface="Tahoma"/>
                          <a:ea typeface="Times New Roman"/>
                          <a:cs typeface="Akhbar MT"/>
                        </a:rPr>
                        <a:t>شبكة المياه والكهرباء العامة التابعة لبلدية</a:t>
                      </a:r>
                      <a:r>
                        <a:rPr lang="ar-SA" sz="1200" b="1">
                          <a:latin typeface="Times New Roman"/>
                          <a:ea typeface="Times New Roman"/>
                          <a:cs typeface="Akhbar MT"/>
                        </a:rPr>
                        <a:t> بيت لحم</a:t>
                      </a:r>
                      <a:endParaRPr lang="en-US" sz="800">
                        <a:latin typeface="Times New Roman"/>
                        <a:ea typeface="Times New Roman"/>
                        <a:cs typeface="Traditional Arabic"/>
                      </a:endParaRPr>
                    </a:p>
                  </a:txBody>
                  <a:tcPr marL="58091" marR="58091" marT="0" marB="0">
                    <a:lnL w="12700" cap="flat" cmpd="sng" algn="ctr">
                      <a:solidFill>
                        <a:srgbClr val="000000"/>
                      </a:solidFill>
                      <a:prstDash val="solid"/>
                      <a:round/>
                      <a:headEnd type="none" w="med" len="med"/>
                      <a:tailEnd type="none" w="med" len="med"/>
                    </a:lnL>
                    <a:lnR w="3810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188428">
                <a:tc>
                  <a:txBody>
                    <a:bodyPr/>
                    <a:lstStyle/>
                    <a:p>
                      <a:pPr algn="ctr" rtl="1">
                        <a:spcAft>
                          <a:spcPts val="0"/>
                        </a:spcAft>
                      </a:pPr>
                      <a:r>
                        <a:rPr lang="ar-SA" sz="1200" b="1">
                          <a:latin typeface="Times New Roman"/>
                          <a:ea typeface="Times New Roman"/>
                          <a:cs typeface="Akhbar MT"/>
                        </a:rPr>
                        <a:t>5</a:t>
                      </a:r>
                      <a:endParaRPr lang="en-US" sz="800">
                        <a:latin typeface="Times New Roman"/>
                        <a:ea typeface="Times New Roman"/>
                        <a:cs typeface="Traditional Arabic"/>
                      </a:endParaRPr>
                    </a:p>
                  </a:txBody>
                  <a:tcPr marL="58091" marR="58091" marT="0" marB="0">
                    <a:lnL w="3810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38100" cap="flat" cmpd="dbl" algn="ctr">
                      <a:solidFill>
                        <a:srgbClr val="000000"/>
                      </a:solidFill>
                      <a:prstDash val="solid"/>
                      <a:round/>
                      <a:headEnd type="none" w="med" len="med"/>
                      <a:tailEnd type="none" w="med" len="med"/>
                    </a:lnB>
                  </a:tcPr>
                </a:tc>
                <a:tc>
                  <a:txBody>
                    <a:bodyPr/>
                    <a:lstStyle/>
                    <a:p>
                      <a:pPr algn="ctr" rtl="1">
                        <a:spcAft>
                          <a:spcPts val="0"/>
                        </a:spcAft>
                      </a:pPr>
                      <a:r>
                        <a:rPr lang="ar-SA" sz="1200" b="1">
                          <a:latin typeface="Times New Roman"/>
                          <a:ea typeface="Times New Roman"/>
                          <a:cs typeface="Akhbar MT"/>
                        </a:rPr>
                        <a:t>عايدة</a:t>
                      </a:r>
                      <a:endParaRPr lang="en-US" sz="800">
                        <a:latin typeface="Times New Roman"/>
                        <a:ea typeface="Times New Roman"/>
                        <a:cs typeface="Traditional Arabic"/>
                      </a:endParaRPr>
                    </a:p>
                  </a:txBody>
                  <a:tcPr marL="58091" marR="580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38100" cap="flat" cmpd="dbl" algn="ctr">
                      <a:solidFill>
                        <a:srgbClr val="000000"/>
                      </a:solidFill>
                      <a:prstDash val="solid"/>
                      <a:round/>
                      <a:headEnd type="none" w="med" len="med"/>
                      <a:tailEnd type="none" w="med" len="med"/>
                    </a:lnB>
                  </a:tcPr>
                </a:tc>
                <a:tc>
                  <a:txBody>
                    <a:bodyPr/>
                    <a:lstStyle/>
                    <a:p>
                      <a:pPr algn="ctr" rtl="1">
                        <a:spcAft>
                          <a:spcPts val="0"/>
                        </a:spcAft>
                      </a:pPr>
                      <a:endParaRPr lang="en-US" sz="800" dirty="0">
                        <a:latin typeface="Times New Roman"/>
                        <a:ea typeface="Times New Roman"/>
                        <a:cs typeface="Traditional Arabic"/>
                      </a:endParaRPr>
                    </a:p>
                  </a:txBody>
                  <a:tcPr marL="58091" marR="580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38100" cap="flat" cmpd="dbl" algn="ctr">
                      <a:solidFill>
                        <a:srgbClr val="000000"/>
                      </a:solidFill>
                      <a:prstDash val="solid"/>
                      <a:round/>
                      <a:headEnd type="none" w="med" len="med"/>
                      <a:tailEnd type="none" w="med" len="med"/>
                    </a:lnB>
                  </a:tcPr>
                </a:tc>
                <a:tc>
                  <a:txBody>
                    <a:bodyPr/>
                    <a:lstStyle/>
                    <a:p>
                      <a:pPr algn="ctr" rtl="1">
                        <a:spcAft>
                          <a:spcPts val="0"/>
                        </a:spcAft>
                      </a:pPr>
                      <a:r>
                        <a:rPr lang="ar-SA" sz="1200" b="1">
                          <a:latin typeface="Times New Roman"/>
                          <a:ea typeface="Times New Roman"/>
                          <a:cs typeface="Akhbar MT"/>
                        </a:rPr>
                        <a:t>1950</a:t>
                      </a:r>
                      <a:endParaRPr lang="en-US" sz="800">
                        <a:latin typeface="Times New Roman"/>
                        <a:ea typeface="Times New Roman"/>
                        <a:cs typeface="Traditional Arabic"/>
                      </a:endParaRPr>
                    </a:p>
                  </a:txBody>
                  <a:tcPr marL="58091" marR="580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38100" cap="flat" cmpd="dbl" algn="ctr">
                      <a:solidFill>
                        <a:srgbClr val="000000"/>
                      </a:solidFill>
                      <a:prstDash val="solid"/>
                      <a:round/>
                      <a:headEnd type="none" w="med" len="med"/>
                      <a:tailEnd type="none" w="med" len="med"/>
                    </a:lnB>
                  </a:tcPr>
                </a:tc>
                <a:tc>
                  <a:txBody>
                    <a:bodyPr/>
                    <a:lstStyle/>
                    <a:p>
                      <a:pPr algn="ctr" rtl="1">
                        <a:spcAft>
                          <a:spcPts val="0"/>
                        </a:spcAft>
                      </a:pPr>
                      <a:r>
                        <a:rPr lang="ar-SA" sz="1200" b="1">
                          <a:latin typeface="Times New Roman"/>
                          <a:ea typeface="Times New Roman"/>
                          <a:cs typeface="Akhbar MT"/>
                        </a:rPr>
                        <a:t>بين بيت لحم وبيت جالا</a:t>
                      </a:r>
                      <a:endParaRPr lang="en-US" sz="800">
                        <a:latin typeface="Times New Roman"/>
                        <a:ea typeface="Times New Roman"/>
                        <a:cs typeface="Traditional Arabic"/>
                      </a:endParaRPr>
                    </a:p>
                  </a:txBody>
                  <a:tcPr marL="58091" marR="580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38100" cap="flat" cmpd="dbl" algn="ctr">
                      <a:solidFill>
                        <a:srgbClr val="000000"/>
                      </a:solidFill>
                      <a:prstDash val="solid"/>
                      <a:round/>
                      <a:headEnd type="none" w="med" len="med"/>
                      <a:tailEnd type="none" w="med" len="med"/>
                    </a:lnB>
                  </a:tcPr>
                </a:tc>
                <a:tc>
                  <a:txBody>
                    <a:bodyPr/>
                    <a:lstStyle/>
                    <a:p>
                      <a:pPr algn="ctr" rtl="1">
                        <a:spcAft>
                          <a:spcPts val="0"/>
                        </a:spcAft>
                      </a:pPr>
                      <a:r>
                        <a:rPr lang="ar-SA" sz="1200" b="1">
                          <a:latin typeface="Times New Roman"/>
                          <a:ea typeface="Times New Roman"/>
                          <a:cs typeface="Akhbar MT"/>
                        </a:rPr>
                        <a:t>4700</a:t>
                      </a:r>
                      <a:endParaRPr lang="en-US" sz="800">
                        <a:latin typeface="Times New Roman"/>
                        <a:ea typeface="Times New Roman"/>
                        <a:cs typeface="Traditional Arabic"/>
                      </a:endParaRPr>
                    </a:p>
                    <a:p>
                      <a:pPr algn="ctr" rtl="1">
                        <a:spcAft>
                          <a:spcPts val="0"/>
                        </a:spcAft>
                      </a:pPr>
                      <a:r>
                        <a:rPr lang="ar-SA" sz="1200" b="1">
                          <a:latin typeface="Times New Roman"/>
                          <a:ea typeface="Times New Roman"/>
                          <a:cs typeface="Akhbar MT"/>
                        </a:rPr>
                        <a:t>(2007)</a:t>
                      </a:r>
                      <a:endParaRPr lang="en-US" sz="800">
                        <a:latin typeface="Times New Roman"/>
                        <a:ea typeface="Times New Roman"/>
                        <a:cs typeface="Traditional Arabic"/>
                      </a:endParaRPr>
                    </a:p>
                  </a:txBody>
                  <a:tcPr marL="58091" marR="580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38100" cap="flat" cmpd="dbl" algn="ctr">
                      <a:solidFill>
                        <a:srgbClr val="000000"/>
                      </a:solidFill>
                      <a:prstDash val="solid"/>
                      <a:round/>
                      <a:headEnd type="none" w="med" len="med"/>
                      <a:tailEnd type="none" w="med" len="med"/>
                    </a:lnB>
                  </a:tcPr>
                </a:tc>
                <a:tc>
                  <a:txBody>
                    <a:bodyPr/>
                    <a:lstStyle/>
                    <a:p>
                      <a:pPr algn="ctr" rtl="1">
                        <a:spcAft>
                          <a:spcPts val="0"/>
                        </a:spcAft>
                      </a:pPr>
                      <a:r>
                        <a:rPr lang="ar-SA" sz="1200" b="1">
                          <a:latin typeface="Times New Roman"/>
                          <a:ea typeface="Times New Roman"/>
                          <a:cs typeface="Akhbar MT"/>
                        </a:rPr>
                        <a:t>17 قرية من غربي القدس والخليل</a:t>
                      </a:r>
                      <a:endParaRPr lang="en-US" sz="800">
                        <a:latin typeface="Times New Roman"/>
                        <a:ea typeface="Times New Roman"/>
                        <a:cs typeface="Traditional Arabic"/>
                      </a:endParaRPr>
                    </a:p>
                  </a:txBody>
                  <a:tcPr marL="58091" marR="580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38100" cap="flat" cmpd="dbl" algn="ctr">
                      <a:solidFill>
                        <a:srgbClr val="000000"/>
                      </a:solidFill>
                      <a:prstDash val="solid"/>
                      <a:round/>
                      <a:headEnd type="none" w="med" len="med"/>
                      <a:tailEnd type="none" w="med" len="med"/>
                    </a:lnB>
                  </a:tcPr>
                </a:tc>
                <a:tc>
                  <a:txBody>
                    <a:bodyPr/>
                    <a:lstStyle/>
                    <a:p>
                      <a:pPr algn="ctr" rtl="1">
                        <a:spcAft>
                          <a:spcPts val="0"/>
                        </a:spcAft>
                      </a:pPr>
                      <a:r>
                        <a:rPr lang="ar-SA" sz="1200" b="1">
                          <a:latin typeface="Times New Roman"/>
                          <a:ea typeface="Times New Roman"/>
                          <a:cs typeface="Akhbar MT"/>
                        </a:rPr>
                        <a:t>وكالة الاونروا</a:t>
                      </a:r>
                      <a:endParaRPr lang="en-US" sz="800">
                        <a:latin typeface="Times New Roman"/>
                        <a:ea typeface="Times New Roman"/>
                        <a:cs typeface="Traditional Arabic"/>
                      </a:endParaRPr>
                    </a:p>
                  </a:txBody>
                  <a:tcPr marL="58091" marR="580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38100" cap="flat" cmpd="dbl" algn="ctr">
                      <a:solidFill>
                        <a:srgbClr val="000000"/>
                      </a:solidFill>
                      <a:prstDash val="solid"/>
                      <a:round/>
                      <a:headEnd type="none" w="med" len="med"/>
                      <a:tailEnd type="none" w="med" len="med"/>
                    </a:lnB>
                  </a:tcPr>
                </a:tc>
                <a:tc>
                  <a:txBody>
                    <a:bodyPr/>
                    <a:lstStyle/>
                    <a:p>
                      <a:pPr algn="ctr" rtl="1">
                        <a:spcAft>
                          <a:spcPts val="0"/>
                        </a:spcAft>
                      </a:pPr>
                      <a:r>
                        <a:rPr lang="ar-SA" sz="1000" b="1">
                          <a:latin typeface="Times New Roman"/>
                          <a:ea typeface="Times New Roman"/>
                          <a:cs typeface="Traditional Arabic"/>
                        </a:rPr>
                        <a:t>مدرسة واحدة للبنات تعمل بنظام الفترة الواحدة، أما البنين فهم يدرسون في مدارس بيت جالا</a:t>
                      </a:r>
                      <a:endParaRPr lang="en-US" sz="800">
                        <a:latin typeface="Times New Roman"/>
                        <a:ea typeface="Times New Roman"/>
                        <a:cs typeface="Traditional Arabic"/>
                      </a:endParaRPr>
                    </a:p>
                  </a:txBody>
                  <a:tcPr marL="58091" marR="580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38100" cap="flat" cmpd="dbl" algn="ctr">
                      <a:solidFill>
                        <a:srgbClr val="000000"/>
                      </a:solidFill>
                      <a:prstDash val="solid"/>
                      <a:round/>
                      <a:headEnd type="none" w="med" len="med"/>
                      <a:tailEnd type="none" w="med" len="med"/>
                    </a:lnB>
                  </a:tcPr>
                </a:tc>
                <a:tc>
                  <a:txBody>
                    <a:bodyPr/>
                    <a:lstStyle/>
                    <a:p>
                      <a:pPr algn="ctr" rtl="1">
                        <a:spcAft>
                          <a:spcPts val="0"/>
                        </a:spcAft>
                      </a:pPr>
                      <a:r>
                        <a:rPr lang="ar-SA" sz="1200" b="1">
                          <a:latin typeface="Times New Roman"/>
                          <a:ea typeface="Times New Roman"/>
                          <a:cs typeface="Traditional Arabic"/>
                        </a:rPr>
                        <a:t>وحدة علاج طبيعي طارئ واحدة</a:t>
                      </a:r>
                      <a:endParaRPr lang="en-US" sz="800">
                        <a:latin typeface="Times New Roman"/>
                        <a:ea typeface="Times New Roman"/>
                        <a:cs typeface="Traditional Arabic"/>
                      </a:endParaRPr>
                    </a:p>
                  </a:txBody>
                  <a:tcPr marL="58091" marR="580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38100" cap="flat" cmpd="dbl" algn="ctr">
                      <a:solidFill>
                        <a:srgbClr val="000000"/>
                      </a:solidFill>
                      <a:prstDash val="solid"/>
                      <a:round/>
                      <a:headEnd type="none" w="med" len="med"/>
                      <a:tailEnd type="none" w="med" len="med"/>
                    </a:lnB>
                  </a:tcPr>
                </a:tc>
                <a:tc>
                  <a:txBody>
                    <a:bodyPr/>
                    <a:lstStyle/>
                    <a:p>
                      <a:pPr algn="ctr" rtl="1">
                        <a:spcAft>
                          <a:spcPts val="0"/>
                        </a:spcAft>
                      </a:pPr>
                      <a:r>
                        <a:rPr lang="ar-SA" sz="1000" b="1" dirty="0">
                          <a:latin typeface="Times New Roman"/>
                          <a:ea typeface="Times New Roman"/>
                          <a:cs typeface="Akhbar MT"/>
                        </a:rPr>
                        <a:t>المخيم مرتبط بشكل كامل بشبكة الكهرباء والمياه التابعة للبلدية</a:t>
                      </a:r>
                      <a:endParaRPr lang="en-US" sz="800" dirty="0">
                        <a:latin typeface="Times New Roman"/>
                        <a:ea typeface="Times New Roman"/>
                        <a:cs typeface="Traditional Arabic"/>
                      </a:endParaRPr>
                    </a:p>
                  </a:txBody>
                  <a:tcPr marL="58091" marR="58091" marT="0" marB="0">
                    <a:lnL w="12700" cap="flat" cmpd="sng" algn="ctr">
                      <a:solidFill>
                        <a:srgbClr val="000000"/>
                      </a:solidFill>
                      <a:prstDash val="solid"/>
                      <a:round/>
                      <a:headEnd type="none" w="med" len="med"/>
                      <a:tailEnd type="none" w="med" len="med"/>
                    </a:lnL>
                    <a:lnR w="3810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38100" cap="flat" cmpd="dbl" algn="ctr">
                      <a:solidFill>
                        <a:srgbClr val="000000"/>
                      </a:solidFill>
                      <a:prstDash val="solid"/>
                      <a:round/>
                      <a:headEnd type="none" w="med" len="med"/>
                      <a:tailEnd type="none" w="med" len="med"/>
                    </a:lnB>
                  </a:tcPr>
                </a:tc>
              </a:tr>
            </a:tbl>
          </a:graphicData>
        </a:graphic>
      </p:graphicFrame>
      <p:sp>
        <p:nvSpPr>
          <p:cNvPr id="5" name="عنصر نائب لرقم الشريحة 4"/>
          <p:cNvSpPr>
            <a:spLocks noGrp="1"/>
          </p:cNvSpPr>
          <p:nvPr>
            <p:ph type="sldNum" sz="quarter" idx="12"/>
          </p:nvPr>
        </p:nvSpPr>
        <p:spPr/>
        <p:txBody>
          <a:bodyPr/>
          <a:lstStyle/>
          <a:p>
            <a:fld id="{0B34F065-1154-456A-91E3-76DE8E75E17B}" type="slidenum">
              <a:rPr lang="ar-SA" smtClean="0"/>
              <a:pPr/>
              <a:t>29</a:t>
            </a:fld>
            <a:endParaRPr lang="ar-SA"/>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5852" name="Picture 12" descr="http://khm1.google.com/kh/v=75&amp;x=151&amp;y=103&amp;z=8&amp;s=Gali&amp;token=75327"/>
          <p:cNvPicPr>
            <a:picLocks noChangeAspect="1" noChangeArrowheads="1"/>
          </p:cNvPicPr>
          <p:nvPr/>
        </p:nvPicPr>
        <p:blipFill>
          <a:blip r:embed="rId2" r:link="rId3" cstate="print"/>
          <a:srcRect/>
          <a:stretch>
            <a:fillRect/>
          </a:stretch>
        </p:blipFill>
        <p:spPr bwMode="auto">
          <a:xfrm>
            <a:off x="0" y="457200"/>
            <a:ext cx="9525" cy="9525"/>
          </a:xfrm>
          <a:prstGeom prst="rect">
            <a:avLst/>
          </a:prstGeom>
          <a:noFill/>
        </p:spPr>
      </p:pic>
      <p:pic>
        <p:nvPicPr>
          <p:cNvPr id="35851" name="Picture 11" descr="http://khm1.google.com/kh/v=75&amp;x=151&amp;y=104&amp;z=8&amp;s=Galil&amp;token=24473"/>
          <p:cNvPicPr>
            <a:picLocks noChangeAspect="1" noChangeArrowheads="1"/>
          </p:cNvPicPr>
          <p:nvPr/>
        </p:nvPicPr>
        <p:blipFill>
          <a:blip r:embed="rId4" r:link="rId5" cstate="print"/>
          <a:srcRect/>
          <a:stretch>
            <a:fillRect/>
          </a:stretch>
        </p:blipFill>
        <p:spPr bwMode="auto">
          <a:xfrm>
            <a:off x="0" y="466725"/>
            <a:ext cx="9525" cy="9525"/>
          </a:xfrm>
          <a:prstGeom prst="rect">
            <a:avLst/>
          </a:prstGeom>
          <a:noFill/>
        </p:spPr>
      </p:pic>
      <p:pic>
        <p:nvPicPr>
          <p:cNvPr id="35850" name="Picture 10" descr="http://khm1.google.com/kh/v=75&amp;x=151&amp;y=105&amp;z=8&amp;s=Galile&amp;token=23125"/>
          <p:cNvPicPr>
            <a:picLocks noChangeAspect="1" noChangeArrowheads="1"/>
          </p:cNvPicPr>
          <p:nvPr/>
        </p:nvPicPr>
        <p:blipFill>
          <a:blip r:embed="rId6" r:link="rId7" cstate="print"/>
          <a:srcRect/>
          <a:stretch>
            <a:fillRect/>
          </a:stretch>
        </p:blipFill>
        <p:spPr bwMode="auto">
          <a:xfrm>
            <a:off x="0" y="476250"/>
            <a:ext cx="9525" cy="9525"/>
          </a:xfrm>
          <a:prstGeom prst="rect">
            <a:avLst/>
          </a:prstGeom>
          <a:noFill/>
        </p:spPr>
      </p:pic>
      <p:pic>
        <p:nvPicPr>
          <p:cNvPr id="35849" name="Picture 9" descr="http://khm0.google.com/kh/v=75&amp;x=152&amp;y=103&amp;z=8&amp;s=Galileo&amp;token=97478"/>
          <p:cNvPicPr>
            <a:picLocks noChangeAspect="1" noChangeArrowheads="1"/>
          </p:cNvPicPr>
          <p:nvPr/>
        </p:nvPicPr>
        <p:blipFill>
          <a:blip r:embed="rId8" r:link="rId9" cstate="print"/>
          <a:srcRect/>
          <a:stretch>
            <a:fillRect/>
          </a:stretch>
        </p:blipFill>
        <p:spPr bwMode="auto">
          <a:xfrm>
            <a:off x="0" y="485775"/>
            <a:ext cx="9525" cy="9525"/>
          </a:xfrm>
          <a:prstGeom prst="rect">
            <a:avLst/>
          </a:prstGeom>
          <a:noFill/>
        </p:spPr>
      </p:pic>
      <p:pic>
        <p:nvPicPr>
          <p:cNvPr id="35848" name="Picture 8" descr="http://khm0.google.com/kh/v=75&amp;x=152&amp;y=104&amp;z=8&amp;s=&amp;token=93273"/>
          <p:cNvPicPr>
            <a:picLocks noChangeAspect="1" noChangeArrowheads="1"/>
          </p:cNvPicPr>
          <p:nvPr/>
        </p:nvPicPr>
        <p:blipFill>
          <a:blip r:embed="rId10" r:link="rId11" cstate="print"/>
          <a:srcRect/>
          <a:stretch>
            <a:fillRect/>
          </a:stretch>
        </p:blipFill>
        <p:spPr bwMode="auto">
          <a:xfrm>
            <a:off x="0" y="495300"/>
            <a:ext cx="9525" cy="9525"/>
          </a:xfrm>
          <a:prstGeom prst="rect">
            <a:avLst/>
          </a:prstGeom>
          <a:noFill/>
        </p:spPr>
      </p:pic>
      <p:pic>
        <p:nvPicPr>
          <p:cNvPr id="35847" name="Picture 7" descr="http://khm0.google.com/kh/v=75&amp;x=152&amp;y=105&amp;z=8&amp;s=G&amp;token=22385"/>
          <p:cNvPicPr>
            <a:picLocks noChangeAspect="1" noChangeArrowheads="1"/>
          </p:cNvPicPr>
          <p:nvPr/>
        </p:nvPicPr>
        <p:blipFill>
          <a:blip r:embed="rId12" r:link="rId13" cstate="print"/>
          <a:srcRect/>
          <a:stretch>
            <a:fillRect/>
          </a:stretch>
        </p:blipFill>
        <p:spPr bwMode="auto">
          <a:xfrm>
            <a:off x="0" y="504825"/>
            <a:ext cx="9525" cy="9525"/>
          </a:xfrm>
          <a:prstGeom prst="rect">
            <a:avLst/>
          </a:prstGeom>
          <a:noFill/>
        </p:spPr>
      </p:pic>
      <p:pic>
        <p:nvPicPr>
          <p:cNvPr id="35846" name="Picture 6" descr="http://khm1.google.com/kh/v=75&amp;x=153&amp;y=103&amp;z=8&amp;s=Ga&amp;token=34742"/>
          <p:cNvPicPr>
            <a:picLocks noChangeAspect="1" noChangeArrowheads="1"/>
          </p:cNvPicPr>
          <p:nvPr/>
        </p:nvPicPr>
        <p:blipFill>
          <a:blip r:embed="rId14" r:link="rId15" cstate="print"/>
          <a:srcRect/>
          <a:stretch>
            <a:fillRect/>
          </a:stretch>
        </p:blipFill>
        <p:spPr bwMode="auto">
          <a:xfrm>
            <a:off x="0" y="514350"/>
            <a:ext cx="9525" cy="9525"/>
          </a:xfrm>
          <a:prstGeom prst="rect">
            <a:avLst/>
          </a:prstGeom>
          <a:noFill/>
        </p:spPr>
      </p:pic>
      <p:pic>
        <p:nvPicPr>
          <p:cNvPr id="35845" name="Picture 5" descr="http://khm1.google.com/kh/v=75&amp;x=153&amp;y=104&amp;z=8&amp;s=Gal&amp;token=107329"/>
          <p:cNvPicPr>
            <a:picLocks noChangeAspect="1" noChangeArrowheads="1"/>
          </p:cNvPicPr>
          <p:nvPr/>
        </p:nvPicPr>
        <p:blipFill>
          <a:blip r:embed="rId16" r:link="rId17" cstate="print"/>
          <a:srcRect/>
          <a:stretch>
            <a:fillRect/>
          </a:stretch>
        </p:blipFill>
        <p:spPr bwMode="auto">
          <a:xfrm>
            <a:off x="0" y="523875"/>
            <a:ext cx="9525" cy="9525"/>
          </a:xfrm>
          <a:prstGeom prst="rect">
            <a:avLst/>
          </a:prstGeom>
          <a:noFill/>
        </p:spPr>
      </p:pic>
      <p:pic>
        <p:nvPicPr>
          <p:cNvPr id="35844" name="Picture 4" descr="http://khm1.google.com/kh/v=75&amp;x=153&amp;y=105&amp;z=8&amp;s=Gali&amp;token=85522"/>
          <p:cNvPicPr>
            <a:picLocks noChangeAspect="1" noChangeArrowheads="1"/>
          </p:cNvPicPr>
          <p:nvPr/>
        </p:nvPicPr>
        <p:blipFill>
          <a:blip r:embed="rId18" r:link="rId19" cstate="print"/>
          <a:srcRect/>
          <a:stretch>
            <a:fillRect/>
          </a:stretch>
        </p:blipFill>
        <p:spPr bwMode="auto">
          <a:xfrm>
            <a:off x="0" y="533400"/>
            <a:ext cx="9525" cy="9525"/>
          </a:xfrm>
          <a:prstGeom prst="rect">
            <a:avLst/>
          </a:prstGeom>
          <a:noFill/>
        </p:spPr>
      </p:pic>
      <p:pic>
        <p:nvPicPr>
          <p:cNvPr id="35843" name="Picture 3" descr="http://khm0.google.com/kh/v=75&amp;x=154&amp;y=103&amp;z=8&amp;s=Galil&amp;token=42317"/>
          <p:cNvPicPr>
            <a:picLocks noChangeAspect="1" noChangeArrowheads="1"/>
          </p:cNvPicPr>
          <p:nvPr/>
        </p:nvPicPr>
        <p:blipFill>
          <a:blip r:embed="rId20" r:link="rId21" cstate="print"/>
          <a:srcRect/>
          <a:stretch>
            <a:fillRect/>
          </a:stretch>
        </p:blipFill>
        <p:spPr bwMode="auto">
          <a:xfrm>
            <a:off x="0" y="542925"/>
            <a:ext cx="9525" cy="9525"/>
          </a:xfrm>
          <a:prstGeom prst="rect">
            <a:avLst/>
          </a:prstGeom>
          <a:noFill/>
        </p:spPr>
      </p:pic>
      <p:pic>
        <p:nvPicPr>
          <p:cNvPr id="35842" name="Picture 2" descr="http://khm0.google.com/kh/v=75&amp;x=154&amp;y=104&amp;z=8&amp;s=Galile&amp;token=73716"/>
          <p:cNvPicPr>
            <a:picLocks noChangeAspect="1" noChangeArrowheads="1"/>
          </p:cNvPicPr>
          <p:nvPr/>
        </p:nvPicPr>
        <p:blipFill>
          <a:blip r:embed="rId22" r:link="rId23" cstate="print"/>
          <a:srcRect/>
          <a:stretch>
            <a:fillRect/>
          </a:stretch>
        </p:blipFill>
        <p:spPr bwMode="auto">
          <a:xfrm>
            <a:off x="0" y="552450"/>
            <a:ext cx="9525" cy="9525"/>
          </a:xfrm>
          <a:prstGeom prst="rect">
            <a:avLst/>
          </a:prstGeom>
          <a:noFill/>
        </p:spPr>
      </p:pic>
      <p:pic>
        <p:nvPicPr>
          <p:cNvPr id="35841" name="Picture 1" descr="http://khm0.google.com/kh/v=75&amp;x=154&amp;y=105&amp;z=8&amp;s=Galileo&amp;token=113878"/>
          <p:cNvPicPr>
            <a:picLocks noChangeAspect="1" noChangeArrowheads="1"/>
          </p:cNvPicPr>
          <p:nvPr/>
        </p:nvPicPr>
        <p:blipFill>
          <a:blip r:embed="rId24" r:link="rId25" cstate="print"/>
          <a:srcRect/>
          <a:stretch>
            <a:fillRect/>
          </a:stretch>
        </p:blipFill>
        <p:spPr bwMode="auto">
          <a:xfrm>
            <a:off x="0" y="561975"/>
            <a:ext cx="9525" cy="9525"/>
          </a:xfrm>
          <a:prstGeom prst="rect">
            <a:avLst/>
          </a:prstGeom>
          <a:noFill/>
        </p:spPr>
      </p:pic>
      <p:sp>
        <p:nvSpPr>
          <p:cNvPr id="35853" name="Rectangle 13"/>
          <p:cNvSpPr>
            <a:spLocks noChangeArrowheads="1"/>
          </p:cNvSpPr>
          <p:nvPr/>
        </p:nvSpPr>
        <p:spPr bwMode="auto">
          <a:xfrm>
            <a:off x="971600" y="1633662"/>
            <a:ext cx="7999346" cy="526297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457200" marR="0" lvl="0" indent="-457200" algn="just" defTabSz="914400" eaLnBrk="0" fontAlgn="base" latinLnBrk="0" hangingPunct="0">
              <a:lnSpc>
                <a:spcPct val="100000"/>
              </a:lnSpc>
              <a:spcBef>
                <a:spcPct val="0"/>
              </a:spcBef>
              <a:spcAft>
                <a:spcPct val="0"/>
              </a:spcAft>
              <a:buClrTx/>
              <a:buSzTx/>
              <a:buFontTx/>
              <a:buChar char="-"/>
              <a:tabLst/>
            </a:pPr>
            <a:r>
              <a:rPr kumimoji="0" lang="ar-SA" sz="2400" i="0" u="none" strike="noStrike" cap="none" normalizeH="0" baseline="0" dirty="0" smtClean="0">
                <a:ln>
                  <a:noFill/>
                </a:ln>
                <a:effectLst/>
                <a:latin typeface="Simplified Arabic" pitchFamily="18" charset="-78"/>
                <a:ea typeface="Times New Roman" pitchFamily="18" charset="0"/>
                <a:cs typeface="Simplified Arabic" pitchFamily="18" charset="-78"/>
              </a:rPr>
              <a:t>تحتضن الضفة الغربية ما مجموعه </a:t>
            </a:r>
            <a:r>
              <a:rPr lang="en-US" sz="2400" dirty="0" smtClean="0">
                <a:ln w="1905"/>
                <a:effectLst>
                  <a:innerShdw blurRad="69850" dist="43180" dir="5400000">
                    <a:srgbClr val="000000">
                      <a:alpha val="65000"/>
                    </a:srgbClr>
                  </a:innerShdw>
                </a:effectLst>
                <a:latin typeface="Simplified Arabic" pitchFamily="18" charset="-78"/>
                <a:ea typeface="Times New Roman" pitchFamily="18" charset="0"/>
                <a:cs typeface="Simplified Arabic" pitchFamily="18" charset="-78"/>
              </a:rPr>
              <a:t>771,000</a:t>
            </a:r>
            <a:r>
              <a:rPr kumimoji="0" lang="ar-SA" sz="2400" i="0" u="none" strike="noStrike" cap="none" normalizeH="0" baseline="0" dirty="0" smtClean="0">
                <a:ln>
                  <a:noFill/>
                </a:ln>
                <a:effectLst/>
                <a:latin typeface="Simplified Arabic" pitchFamily="18" charset="-78"/>
                <a:ea typeface="Times New Roman" pitchFamily="18" charset="0"/>
                <a:cs typeface="Simplified Arabic" pitchFamily="18" charset="-78"/>
              </a:rPr>
              <a:t> لاجئًا مسجلًا، يعيش حوالي الربع منهم في 19 مخيم رسمي، بينما يعيش الباقون في مدن وقرى الضفة الغربية. </a:t>
            </a:r>
          </a:p>
          <a:p>
            <a:pPr marL="457200" marR="0" lvl="0" indent="-457200" algn="just" defTabSz="914400" rtl="1" eaLnBrk="0" fontAlgn="base" latinLnBrk="0" hangingPunct="0">
              <a:lnSpc>
                <a:spcPct val="100000"/>
              </a:lnSpc>
              <a:spcBef>
                <a:spcPct val="0"/>
              </a:spcBef>
              <a:spcAft>
                <a:spcPct val="0"/>
              </a:spcAft>
              <a:buClrTx/>
              <a:buSzTx/>
              <a:buFontTx/>
              <a:buChar char="-"/>
              <a:tabLst/>
            </a:pPr>
            <a:r>
              <a:rPr kumimoji="0" lang="ar-SA" sz="2400" i="0" u="none" strike="noStrike" cap="none" normalizeH="0" baseline="0" dirty="0" smtClean="0">
                <a:ln>
                  <a:noFill/>
                </a:ln>
                <a:effectLst/>
                <a:latin typeface="Simplified Arabic" pitchFamily="18" charset="-78"/>
                <a:ea typeface="Times New Roman" pitchFamily="18" charset="0"/>
                <a:cs typeface="Simplified Arabic" pitchFamily="18" charset="-78"/>
              </a:rPr>
              <a:t>تقع بعض المخيمات بالقرب من المدن الرئيسة فيما يقع البعض الآخر منها في المناطق الريفية.</a:t>
            </a:r>
          </a:p>
          <a:p>
            <a:pPr marL="457200" marR="0" lvl="0" indent="-457200" algn="just" defTabSz="914400" rtl="1" eaLnBrk="0" fontAlgn="base" latinLnBrk="0" hangingPunct="0">
              <a:lnSpc>
                <a:spcPct val="100000"/>
              </a:lnSpc>
              <a:spcBef>
                <a:spcPct val="0"/>
              </a:spcBef>
              <a:spcAft>
                <a:spcPct val="0"/>
              </a:spcAft>
              <a:buClrTx/>
              <a:buSzTx/>
              <a:buFontTx/>
              <a:buChar char="-"/>
              <a:tabLst/>
            </a:pPr>
            <a:r>
              <a:rPr kumimoji="0" lang="ar-SA" sz="2400" i="0" u="none" strike="noStrike" cap="none" normalizeH="0" baseline="0" dirty="0" smtClean="0">
                <a:ln>
                  <a:noFill/>
                </a:ln>
                <a:effectLst/>
                <a:latin typeface="Simplified Arabic" pitchFamily="18" charset="-78"/>
                <a:ea typeface="Times New Roman" pitchFamily="18" charset="0"/>
                <a:cs typeface="Simplified Arabic" pitchFamily="18" charset="-78"/>
              </a:rPr>
              <a:t>في الوقت الذي تعد فيه الضفة الغربية الأكثر من حيث عدد المخيمات من بين مناطق عمليات </a:t>
            </a:r>
            <a:r>
              <a:rPr kumimoji="0" lang="ar-SA" sz="2400" i="0" u="none" strike="noStrike" cap="none" normalizeH="0" baseline="0" dirty="0" err="1" smtClean="0">
                <a:ln>
                  <a:noFill/>
                </a:ln>
                <a:effectLst/>
                <a:latin typeface="Simplified Arabic" pitchFamily="18" charset="-78"/>
                <a:ea typeface="Times New Roman" pitchFamily="18" charset="0"/>
                <a:cs typeface="Simplified Arabic" pitchFamily="18" charset="-78"/>
              </a:rPr>
              <a:t>الأنروا</a:t>
            </a:r>
            <a:r>
              <a:rPr kumimoji="0" lang="ar-SA" sz="2400" i="0" u="none" strike="noStrike" cap="none" normalizeH="0" baseline="0" dirty="0" smtClean="0">
                <a:ln>
                  <a:noFill/>
                </a:ln>
                <a:effectLst/>
                <a:latin typeface="Simplified Arabic" pitchFamily="18" charset="-78"/>
                <a:ea typeface="Times New Roman" pitchFamily="18" charset="0"/>
                <a:cs typeface="Simplified Arabic" pitchFamily="18" charset="-78"/>
              </a:rPr>
              <a:t> الخمس، إلا أن أكبر المخيمات فيها، وهو مخيم بلاطة، يضم عددًا من السكان مساو تقريبا لعدد سكان أصغر المخيمات في غزة.</a:t>
            </a:r>
          </a:p>
          <a:p>
            <a:pPr marL="457200" indent="-457200" algn="just" eaLnBrk="0" fontAlgn="base" hangingPunct="0">
              <a:spcBef>
                <a:spcPct val="0"/>
              </a:spcBef>
              <a:spcAft>
                <a:spcPct val="0"/>
              </a:spcAft>
              <a:buFontTx/>
              <a:buChar char="-"/>
            </a:pPr>
            <a:r>
              <a:rPr lang="ar-SA" sz="2400" dirty="0">
                <a:ln w="1905"/>
                <a:effectLst>
                  <a:innerShdw blurRad="69850" dist="43180" dir="5400000">
                    <a:srgbClr val="000000">
                      <a:alpha val="65000"/>
                    </a:srgbClr>
                  </a:innerShdw>
                </a:effectLst>
                <a:latin typeface="Simplified Arabic" pitchFamily="18" charset="-78"/>
                <a:ea typeface="Times New Roman" pitchFamily="18" charset="0"/>
                <a:cs typeface="Simplified Arabic" pitchFamily="18" charset="-78"/>
              </a:rPr>
              <a:t>تمتد الضفة الغربية فوق مساحة من الأرض تبلغ </a:t>
            </a:r>
            <a:r>
              <a:rPr lang="en-US" sz="2400" dirty="0" smtClean="0">
                <a:ln w="1905"/>
                <a:effectLst>
                  <a:innerShdw blurRad="69850" dist="43180" dir="5400000">
                    <a:srgbClr val="000000">
                      <a:alpha val="65000"/>
                    </a:srgbClr>
                  </a:innerShdw>
                </a:effectLst>
                <a:latin typeface="Simplified Arabic" pitchFamily="18" charset="-78"/>
                <a:ea typeface="Times New Roman" pitchFamily="18" charset="0"/>
                <a:cs typeface="Simplified Arabic" pitchFamily="18" charset="-78"/>
              </a:rPr>
              <a:t>5,500</a:t>
            </a:r>
            <a:r>
              <a:rPr lang="ar-SA" sz="2400" dirty="0" smtClean="0">
                <a:ln w="1905"/>
                <a:effectLst>
                  <a:innerShdw blurRad="69850" dist="43180" dir="5400000">
                    <a:srgbClr val="000000">
                      <a:alpha val="65000"/>
                    </a:srgbClr>
                  </a:innerShdw>
                </a:effectLst>
                <a:latin typeface="Simplified Arabic" pitchFamily="18" charset="-78"/>
                <a:ea typeface="Times New Roman" pitchFamily="18" charset="0"/>
                <a:cs typeface="Simplified Arabic" pitchFamily="18" charset="-78"/>
              </a:rPr>
              <a:t> </a:t>
            </a:r>
            <a:r>
              <a:rPr lang="ar-SA" sz="2400" dirty="0">
                <a:ln w="1905"/>
                <a:effectLst>
                  <a:innerShdw blurRad="69850" dist="43180" dir="5400000">
                    <a:srgbClr val="000000">
                      <a:alpha val="65000"/>
                    </a:srgbClr>
                  </a:innerShdw>
                </a:effectLst>
                <a:latin typeface="Simplified Arabic" pitchFamily="18" charset="-78"/>
                <a:ea typeface="Times New Roman" pitchFamily="18" charset="0"/>
                <a:cs typeface="Simplified Arabic" pitchFamily="18" charset="-78"/>
              </a:rPr>
              <a:t>كيلومتر مربع يعيش فوقها ما يقارب </a:t>
            </a:r>
            <a:r>
              <a:rPr lang="ar-SA" sz="2400" dirty="0" smtClean="0">
                <a:ln w="1905"/>
                <a:effectLst>
                  <a:innerShdw blurRad="69850" dist="43180" dir="5400000">
                    <a:srgbClr val="000000">
                      <a:alpha val="65000"/>
                    </a:srgbClr>
                  </a:innerShdw>
                </a:effectLst>
                <a:latin typeface="Simplified Arabic" pitchFamily="18" charset="-78"/>
                <a:ea typeface="Times New Roman" pitchFamily="18" charset="0"/>
                <a:cs typeface="Simplified Arabic" pitchFamily="18" charset="-78"/>
              </a:rPr>
              <a:t>من </a:t>
            </a:r>
            <a:r>
              <a:rPr lang="en-US" sz="2400" dirty="0" smtClean="0">
                <a:ln w="1905"/>
                <a:effectLst>
                  <a:innerShdw blurRad="69850" dist="43180" dir="5400000">
                    <a:srgbClr val="000000">
                      <a:alpha val="65000"/>
                    </a:srgbClr>
                  </a:innerShdw>
                </a:effectLst>
                <a:latin typeface="Simplified Arabic" pitchFamily="18" charset="-78"/>
                <a:ea typeface="Times New Roman" pitchFamily="18" charset="0"/>
                <a:cs typeface="Simplified Arabic" pitchFamily="18" charset="-78"/>
              </a:rPr>
              <a:t>2,4</a:t>
            </a:r>
            <a:r>
              <a:rPr lang="ar-SA" sz="2400" dirty="0" smtClean="0">
                <a:ln w="1905"/>
                <a:effectLst>
                  <a:innerShdw blurRad="69850" dist="43180" dir="5400000">
                    <a:srgbClr val="000000">
                      <a:alpha val="65000"/>
                    </a:srgbClr>
                  </a:innerShdw>
                </a:effectLst>
                <a:latin typeface="Simplified Arabic" pitchFamily="18" charset="-78"/>
                <a:ea typeface="Times New Roman" pitchFamily="18" charset="0"/>
                <a:cs typeface="Simplified Arabic" pitchFamily="18" charset="-78"/>
              </a:rPr>
              <a:t> </a:t>
            </a:r>
            <a:r>
              <a:rPr lang="ar-SA" sz="2400" dirty="0">
                <a:ln w="1905"/>
                <a:effectLst>
                  <a:innerShdw blurRad="69850" dist="43180" dir="5400000">
                    <a:srgbClr val="000000">
                      <a:alpha val="65000"/>
                    </a:srgbClr>
                  </a:innerShdw>
                </a:effectLst>
                <a:latin typeface="Simplified Arabic" pitchFamily="18" charset="-78"/>
                <a:ea typeface="Times New Roman" pitchFamily="18" charset="0"/>
                <a:cs typeface="Simplified Arabic" pitchFamily="18" charset="-78"/>
              </a:rPr>
              <a:t>مليون شخص.</a:t>
            </a:r>
            <a:endParaRPr lang="en-US" sz="2400" dirty="0">
              <a:ln w="1905"/>
              <a:effectLst>
                <a:innerShdw blurRad="69850" dist="43180" dir="5400000">
                  <a:srgbClr val="000000">
                    <a:alpha val="65000"/>
                  </a:srgbClr>
                </a:innerShdw>
              </a:effectLst>
              <a:latin typeface="Simplified Arabic" pitchFamily="18" charset="-78"/>
              <a:cs typeface="Simplified Arabic" pitchFamily="18" charset="-78"/>
            </a:endParaRPr>
          </a:p>
          <a:p>
            <a:pPr marR="0" lvl="0" algn="just" defTabSz="914400" rtl="1" eaLnBrk="0" fontAlgn="base" latinLnBrk="0" hangingPunct="0">
              <a:lnSpc>
                <a:spcPct val="100000"/>
              </a:lnSpc>
              <a:spcBef>
                <a:spcPct val="0"/>
              </a:spcBef>
              <a:spcAft>
                <a:spcPct val="0"/>
              </a:spcAft>
              <a:buClrTx/>
              <a:buSzTx/>
              <a:tabLst/>
            </a:pPr>
            <a:endParaRPr kumimoji="0" lang="en-US" sz="2400" i="0" u="none" strike="noStrike" cap="none" normalizeH="0" baseline="0" dirty="0" smtClean="0">
              <a:ln>
                <a:noFill/>
              </a:ln>
              <a:effectLst/>
              <a:latin typeface="Simplified Arabic" pitchFamily="18" charset="-78"/>
              <a:cs typeface="Simplified Arabic" pitchFamily="18" charset="-78"/>
            </a:endParaRPr>
          </a:p>
          <a:p>
            <a:pPr marL="0" marR="0" lvl="0" indent="0" algn="just" defTabSz="914400" rtl="1" eaLnBrk="0" fontAlgn="base" latinLnBrk="0" hangingPunct="0">
              <a:lnSpc>
                <a:spcPct val="100000"/>
              </a:lnSpc>
              <a:spcBef>
                <a:spcPct val="0"/>
              </a:spcBef>
              <a:spcAft>
                <a:spcPct val="0"/>
              </a:spcAft>
              <a:buClrTx/>
              <a:buSzTx/>
              <a:buFontTx/>
              <a:buNone/>
              <a:tabLst/>
            </a:pPr>
            <a:r>
              <a:rPr kumimoji="0" lang="ar-SA" sz="2400" b="0" i="0" u="none" strike="noStrike" cap="none" normalizeH="0" baseline="0" dirty="0" smtClean="0">
                <a:ln>
                  <a:noFill/>
                </a:ln>
                <a:effectLst/>
                <a:latin typeface="Simplified Arabic" pitchFamily="18" charset="-78"/>
                <a:ea typeface="Times New Roman" pitchFamily="18" charset="0"/>
                <a:cs typeface="Simplified Arabic" pitchFamily="18" charset="-78"/>
              </a:rPr>
              <a:t> </a:t>
            </a:r>
            <a:endParaRPr kumimoji="0" lang="en-US" sz="2400" b="0" i="0" u="none" strike="noStrike" cap="none" normalizeH="0" baseline="0" dirty="0" smtClean="0">
              <a:ln>
                <a:noFill/>
              </a:ln>
              <a:effectLst/>
              <a:latin typeface="Simplified Arabic" pitchFamily="18" charset="-78"/>
              <a:cs typeface="Simplified Arabic" pitchFamily="18" charset="-78"/>
            </a:endParaRP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effectLst/>
              <a:latin typeface="Simplified Arabic" pitchFamily="18" charset="-78"/>
              <a:cs typeface="Simplified Arabic" pitchFamily="18" charset="-78"/>
            </a:endParaRPr>
          </a:p>
        </p:txBody>
      </p:sp>
      <p:sp>
        <p:nvSpPr>
          <p:cNvPr id="18" name="مستطيل 17"/>
          <p:cNvSpPr/>
          <p:nvPr/>
        </p:nvSpPr>
        <p:spPr>
          <a:xfrm>
            <a:off x="2571736" y="714356"/>
            <a:ext cx="4448536" cy="646331"/>
          </a:xfrm>
          <a:prstGeom prst="rect">
            <a:avLst/>
          </a:prstGeom>
        </p:spPr>
        <p:txBody>
          <a:bodyPr wrap="square">
            <a:spAutoFit/>
          </a:bodyPr>
          <a:lstStyle/>
          <a:p>
            <a:pPr lvl="0" algn="ctr" fontAlgn="base">
              <a:spcBef>
                <a:spcPct val="0"/>
              </a:spcBef>
              <a:spcAft>
                <a:spcPct val="0"/>
              </a:spcAft>
            </a:pPr>
            <a:r>
              <a:rPr lang="ar-SA" sz="3600" dirty="0" smtClean="0">
                <a:solidFill>
                  <a:schemeClr val="accent5">
                    <a:lumMod val="50000"/>
                  </a:schemeClr>
                </a:solidFill>
                <a:latin typeface="Tahoma" pitchFamily="34" charset="0"/>
                <a:ea typeface="Times New Roman" pitchFamily="18" charset="0"/>
                <a:cs typeface="SKR HEAD1" pitchFamily="2" charset="-78"/>
              </a:rPr>
              <a:t>ملف مخيمات الضفة الغربية</a:t>
            </a:r>
            <a:endParaRPr lang="en-US" sz="3600" dirty="0" smtClean="0">
              <a:solidFill>
                <a:schemeClr val="accent5">
                  <a:lumMod val="50000"/>
                </a:schemeClr>
              </a:solidFill>
              <a:latin typeface="Arial" pitchFamily="34" charset="0"/>
              <a:cs typeface="SKR HEAD1" pitchFamily="2" charset="-78"/>
            </a:endParaRPr>
          </a:p>
        </p:txBody>
      </p:sp>
      <p:sp>
        <p:nvSpPr>
          <p:cNvPr id="19" name="عنصر نائب لرقم الشريحة 18"/>
          <p:cNvSpPr>
            <a:spLocks noGrp="1"/>
          </p:cNvSpPr>
          <p:nvPr>
            <p:ph type="sldNum" sz="quarter" idx="12"/>
          </p:nvPr>
        </p:nvSpPr>
        <p:spPr/>
        <p:txBody>
          <a:bodyPr/>
          <a:lstStyle/>
          <a:p>
            <a:fld id="{0B34F065-1154-456A-91E3-76DE8E75E17B}" type="slidenum">
              <a:rPr lang="ar-SA" smtClean="0"/>
              <a:pPr/>
              <a:t>3</a:t>
            </a:fld>
            <a:endParaRPr lang="ar-SA"/>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عنصر نائب للمحتوى 3"/>
          <p:cNvGraphicFramePr>
            <a:graphicFrameLocks noGrp="1"/>
          </p:cNvGraphicFramePr>
          <p:nvPr>
            <p:ph idx="1"/>
          </p:nvPr>
        </p:nvGraphicFramePr>
        <p:xfrm>
          <a:off x="285720" y="857232"/>
          <a:ext cx="8686800" cy="5072098"/>
        </p:xfrm>
        <a:graphic>
          <a:graphicData uri="http://schemas.openxmlformats.org/drawingml/2006/table">
            <a:tbl>
              <a:tblPr rtl="1"/>
              <a:tblGrid>
                <a:gridCol w="408818"/>
                <a:gridCol w="715430"/>
                <a:gridCol w="1280393"/>
                <a:gridCol w="559285"/>
                <a:gridCol w="919839"/>
                <a:gridCol w="476386"/>
                <a:gridCol w="1224748"/>
                <a:gridCol w="828271"/>
                <a:gridCol w="466317"/>
                <a:gridCol w="858516"/>
                <a:gridCol w="948797"/>
              </a:tblGrid>
              <a:tr h="636822">
                <a:tc>
                  <a:txBody>
                    <a:bodyPr/>
                    <a:lstStyle/>
                    <a:p>
                      <a:pPr algn="ctr" rtl="1">
                        <a:spcAft>
                          <a:spcPts val="0"/>
                        </a:spcAft>
                      </a:pPr>
                      <a:r>
                        <a:rPr lang="ar-SA" sz="1200">
                          <a:latin typeface="Times New Roman"/>
                          <a:ea typeface="Times New Roman"/>
                          <a:cs typeface="SKR HEAD1"/>
                        </a:rPr>
                        <a:t>الرقم</a:t>
                      </a:r>
                      <a:endParaRPr lang="en-US" sz="800">
                        <a:latin typeface="Times New Roman"/>
                        <a:ea typeface="Times New Roman"/>
                        <a:cs typeface="Traditional Arabic"/>
                      </a:endParaRPr>
                    </a:p>
                  </a:txBody>
                  <a:tcPr marL="58091" marR="58091" marT="0" marB="0">
                    <a:lnL w="3810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38100" cap="flat" cmpd="dbl" algn="ctr">
                      <a:solidFill>
                        <a:srgbClr val="000000"/>
                      </a:solidFill>
                      <a:prstDash val="solid"/>
                      <a:round/>
                      <a:headEnd type="none" w="med" len="med"/>
                      <a:tailEnd type="none" w="med" len="med"/>
                    </a:lnT>
                    <a:lnB w="38100" cap="flat" cmpd="dbl" algn="ctr">
                      <a:solidFill>
                        <a:srgbClr val="000000"/>
                      </a:solidFill>
                      <a:prstDash val="solid"/>
                      <a:round/>
                      <a:headEnd type="none" w="med" len="med"/>
                      <a:tailEnd type="none" w="med" len="med"/>
                    </a:lnB>
                    <a:solidFill>
                      <a:srgbClr val="D9D9D9"/>
                    </a:solidFill>
                  </a:tcPr>
                </a:tc>
                <a:tc>
                  <a:txBody>
                    <a:bodyPr/>
                    <a:lstStyle/>
                    <a:p>
                      <a:pPr algn="ctr" rtl="1">
                        <a:spcAft>
                          <a:spcPts val="0"/>
                        </a:spcAft>
                      </a:pPr>
                      <a:r>
                        <a:rPr lang="ar-SA" sz="1200">
                          <a:latin typeface="Times New Roman"/>
                          <a:ea typeface="Times New Roman"/>
                          <a:cs typeface="SKR HEAD1"/>
                        </a:rPr>
                        <a:t>اسم المخيم</a:t>
                      </a:r>
                      <a:endParaRPr lang="en-US" sz="800">
                        <a:latin typeface="Times New Roman"/>
                        <a:ea typeface="Times New Roman"/>
                        <a:cs typeface="Traditional Arabic"/>
                      </a:endParaRPr>
                    </a:p>
                  </a:txBody>
                  <a:tcPr marL="58091" marR="580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38100" cap="flat" cmpd="dbl" algn="ctr">
                      <a:solidFill>
                        <a:srgbClr val="000000"/>
                      </a:solidFill>
                      <a:prstDash val="solid"/>
                      <a:round/>
                      <a:headEnd type="none" w="med" len="med"/>
                      <a:tailEnd type="none" w="med" len="med"/>
                    </a:lnT>
                    <a:lnB w="38100" cap="flat" cmpd="dbl" algn="ctr">
                      <a:solidFill>
                        <a:srgbClr val="000000"/>
                      </a:solidFill>
                      <a:prstDash val="solid"/>
                      <a:round/>
                      <a:headEnd type="none" w="med" len="med"/>
                      <a:tailEnd type="none" w="med" len="med"/>
                    </a:lnB>
                    <a:solidFill>
                      <a:srgbClr val="D9D9D9"/>
                    </a:solidFill>
                  </a:tcPr>
                </a:tc>
                <a:tc>
                  <a:txBody>
                    <a:bodyPr/>
                    <a:lstStyle/>
                    <a:p>
                      <a:pPr algn="ctr" rtl="1">
                        <a:spcAft>
                          <a:spcPts val="0"/>
                        </a:spcAft>
                      </a:pPr>
                      <a:r>
                        <a:rPr lang="ar-SA" sz="1200">
                          <a:latin typeface="Times New Roman"/>
                          <a:ea typeface="Times New Roman"/>
                          <a:cs typeface="SKR HEAD1"/>
                        </a:rPr>
                        <a:t>سبب التسمية</a:t>
                      </a:r>
                      <a:endParaRPr lang="en-US" sz="800">
                        <a:latin typeface="Times New Roman"/>
                        <a:ea typeface="Times New Roman"/>
                        <a:cs typeface="Traditional Arabic"/>
                      </a:endParaRPr>
                    </a:p>
                  </a:txBody>
                  <a:tcPr marL="58091" marR="580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38100" cap="flat" cmpd="dbl" algn="ctr">
                      <a:solidFill>
                        <a:srgbClr val="000000"/>
                      </a:solidFill>
                      <a:prstDash val="solid"/>
                      <a:round/>
                      <a:headEnd type="none" w="med" len="med"/>
                      <a:tailEnd type="none" w="med" len="med"/>
                    </a:lnT>
                    <a:lnB w="38100" cap="flat" cmpd="dbl" algn="ctr">
                      <a:solidFill>
                        <a:srgbClr val="000000"/>
                      </a:solidFill>
                      <a:prstDash val="solid"/>
                      <a:round/>
                      <a:headEnd type="none" w="med" len="med"/>
                      <a:tailEnd type="none" w="med" len="med"/>
                    </a:lnB>
                    <a:solidFill>
                      <a:srgbClr val="D9D9D9"/>
                    </a:solidFill>
                  </a:tcPr>
                </a:tc>
                <a:tc>
                  <a:txBody>
                    <a:bodyPr/>
                    <a:lstStyle/>
                    <a:p>
                      <a:pPr algn="ctr" rtl="1">
                        <a:spcAft>
                          <a:spcPts val="0"/>
                        </a:spcAft>
                      </a:pPr>
                      <a:r>
                        <a:rPr lang="ar-SA" sz="1200">
                          <a:latin typeface="Times New Roman"/>
                          <a:ea typeface="Times New Roman"/>
                          <a:cs typeface="SKR HEAD1"/>
                        </a:rPr>
                        <a:t>سنة التأسيس</a:t>
                      </a:r>
                      <a:endParaRPr lang="en-US" sz="800">
                        <a:latin typeface="Times New Roman"/>
                        <a:ea typeface="Times New Roman"/>
                        <a:cs typeface="Traditional Arabic"/>
                      </a:endParaRPr>
                    </a:p>
                  </a:txBody>
                  <a:tcPr marL="58091" marR="580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38100" cap="flat" cmpd="dbl" algn="ctr">
                      <a:solidFill>
                        <a:srgbClr val="000000"/>
                      </a:solidFill>
                      <a:prstDash val="solid"/>
                      <a:round/>
                      <a:headEnd type="none" w="med" len="med"/>
                      <a:tailEnd type="none" w="med" len="med"/>
                    </a:lnT>
                    <a:lnB w="38100" cap="flat" cmpd="dbl" algn="ctr">
                      <a:solidFill>
                        <a:srgbClr val="000000"/>
                      </a:solidFill>
                      <a:prstDash val="solid"/>
                      <a:round/>
                      <a:headEnd type="none" w="med" len="med"/>
                      <a:tailEnd type="none" w="med" len="med"/>
                    </a:lnB>
                    <a:solidFill>
                      <a:srgbClr val="D9D9D9"/>
                    </a:solidFill>
                  </a:tcPr>
                </a:tc>
                <a:tc>
                  <a:txBody>
                    <a:bodyPr/>
                    <a:lstStyle/>
                    <a:p>
                      <a:pPr algn="ctr" rtl="1">
                        <a:spcAft>
                          <a:spcPts val="0"/>
                        </a:spcAft>
                      </a:pPr>
                      <a:r>
                        <a:rPr lang="ar-SA" sz="1200">
                          <a:latin typeface="Times New Roman"/>
                          <a:ea typeface="Times New Roman"/>
                          <a:cs typeface="SKR HEAD1"/>
                        </a:rPr>
                        <a:t>الموقع</a:t>
                      </a:r>
                      <a:endParaRPr lang="en-US" sz="800">
                        <a:latin typeface="Times New Roman"/>
                        <a:ea typeface="Times New Roman"/>
                        <a:cs typeface="Traditional Arabic"/>
                      </a:endParaRPr>
                    </a:p>
                  </a:txBody>
                  <a:tcPr marL="58091" marR="580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38100" cap="flat" cmpd="dbl" algn="ctr">
                      <a:solidFill>
                        <a:srgbClr val="000000"/>
                      </a:solidFill>
                      <a:prstDash val="solid"/>
                      <a:round/>
                      <a:headEnd type="none" w="med" len="med"/>
                      <a:tailEnd type="none" w="med" len="med"/>
                    </a:lnT>
                    <a:lnB w="38100" cap="flat" cmpd="dbl" algn="ctr">
                      <a:solidFill>
                        <a:srgbClr val="000000"/>
                      </a:solidFill>
                      <a:prstDash val="solid"/>
                      <a:round/>
                      <a:headEnd type="none" w="med" len="med"/>
                      <a:tailEnd type="none" w="med" len="med"/>
                    </a:lnB>
                    <a:solidFill>
                      <a:srgbClr val="D9D9D9"/>
                    </a:solidFill>
                  </a:tcPr>
                </a:tc>
                <a:tc>
                  <a:txBody>
                    <a:bodyPr/>
                    <a:lstStyle/>
                    <a:p>
                      <a:pPr algn="ctr" rtl="1">
                        <a:spcAft>
                          <a:spcPts val="0"/>
                        </a:spcAft>
                      </a:pPr>
                      <a:r>
                        <a:rPr lang="ar-SA" sz="1200">
                          <a:latin typeface="Times New Roman"/>
                          <a:ea typeface="Times New Roman"/>
                          <a:cs typeface="SKR HEAD1"/>
                        </a:rPr>
                        <a:t>عدد السكان</a:t>
                      </a:r>
                      <a:endParaRPr lang="en-US" sz="800">
                        <a:latin typeface="Times New Roman"/>
                        <a:ea typeface="Times New Roman"/>
                        <a:cs typeface="Traditional Arabic"/>
                      </a:endParaRPr>
                    </a:p>
                  </a:txBody>
                  <a:tcPr marL="58091" marR="580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38100" cap="flat" cmpd="dbl" algn="ctr">
                      <a:solidFill>
                        <a:srgbClr val="000000"/>
                      </a:solidFill>
                      <a:prstDash val="solid"/>
                      <a:round/>
                      <a:headEnd type="none" w="med" len="med"/>
                      <a:tailEnd type="none" w="med" len="med"/>
                    </a:lnT>
                    <a:lnB w="38100" cap="flat" cmpd="dbl" algn="ctr">
                      <a:solidFill>
                        <a:srgbClr val="000000"/>
                      </a:solidFill>
                      <a:prstDash val="solid"/>
                      <a:round/>
                      <a:headEnd type="none" w="med" len="med"/>
                      <a:tailEnd type="none" w="med" len="med"/>
                    </a:lnB>
                    <a:solidFill>
                      <a:srgbClr val="D9D9D9"/>
                    </a:solidFill>
                  </a:tcPr>
                </a:tc>
                <a:tc>
                  <a:txBody>
                    <a:bodyPr/>
                    <a:lstStyle/>
                    <a:p>
                      <a:pPr algn="ctr" rtl="1">
                        <a:spcAft>
                          <a:spcPts val="0"/>
                        </a:spcAft>
                      </a:pPr>
                      <a:r>
                        <a:rPr lang="ar-SA" sz="1200">
                          <a:latin typeface="Times New Roman"/>
                          <a:ea typeface="Times New Roman"/>
                          <a:cs typeface="SKR HEAD1"/>
                        </a:rPr>
                        <a:t>أصول السكان</a:t>
                      </a:r>
                      <a:endParaRPr lang="en-US" sz="800">
                        <a:latin typeface="Times New Roman"/>
                        <a:ea typeface="Times New Roman"/>
                        <a:cs typeface="Traditional Arabic"/>
                      </a:endParaRPr>
                    </a:p>
                  </a:txBody>
                  <a:tcPr marL="58091" marR="580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38100" cap="flat" cmpd="dbl" algn="ctr">
                      <a:solidFill>
                        <a:srgbClr val="000000"/>
                      </a:solidFill>
                      <a:prstDash val="solid"/>
                      <a:round/>
                      <a:headEnd type="none" w="med" len="med"/>
                      <a:tailEnd type="none" w="med" len="med"/>
                    </a:lnT>
                    <a:lnB w="38100" cap="flat" cmpd="dbl" algn="ctr">
                      <a:solidFill>
                        <a:srgbClr val="000000"/>
                      </a:solidFill>
                      <a:prstDash val="solid"/>
                      <a:round/>
                      <a:headEnd type="none" w="med" len="med"/>
                      <a:tailEnd type="none" w="med" len="med"/>
                    </a:lnB>
                    <a:solidFill>
                      <a:srgbClr val="D9D9D9"/>
                    </a:solidFill>
                  </a:tcPr>
                </a:tc>
                <a:tc>
                  <a:txBody>
                    <a:bodyPr/>
                    <a:lstStyle/>
                    <a:p>
                      <a:pPr algn="ctr" rtl="1">
                        <a:spcAft>
                          <a:spcPts val="0"/>
                        </a:spcAft>
                      </a:pPr>
                      <a:r>
                        <a:rPr lang="ar-SA" sz="1200">
                          <a:latin typeface="Times New Roman"/>
                          <a:ea typeface="Times New Roman"/>
                          <a:cs typeface="SKR HEAD1"/>
                        </a:rPr>
                        <a:t>الجهة المشرفة</a:t>
                      </a:r>
                      <a:endParaRPr lang="en-US" sz="800">
                        <a:latin typeface="Times New Roman"/>
                        <a:ea typeface="Times New Roman"/>
                        <a:cs typeface="Traditional Arabic"/>
                      </a:endParaRPr>
                    </a:p>
                  </a:txBody>
                  <a:tcPr marL="58091" marR="580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38100" cap="flat" cmpd="dbl" algn="ctr">
                      <a:solidFill>
                        <a:srgbClr val="000000"/>
                      </a:solidFill>
                      <a:prstDash val="solid"/>
                      <a:round/>
                      <a:headEnd type="none" w="med" len="med"/>
                      <a:tailEnd type="none" w="med" len="med"/>
                    </a:lnT>
                    <a:lnB w="38100" cap="flat" cmpd="dbl" algn="ctr">
                      <a:solidFill>
                        <a:srgbClr val="000000"/>
                      </a:solidFill>
                      <a:prstDash val="solid"/>
                      <a:round/>
                      <a:headEnd type="none" w="med" len="med"/>
                      <a:tailEnd type="none" w="med" len="med"/>
                    </a:lnB>
                    <a:solidFill>
                      <a:srgbClr val="D9D9D9"/>
                    </a:solidFill>
                  </a:tcPr>
                </a:tc>
                <a:tc>
                  <a:txBody>
                    <a:bodyPr/>
                    <a:lstStyle/>
                    <a:p>
                      <a:pPr algn="ctr" rtl="1">
                        <a:spcAft>
                          <a:spcPts val="0"/>
                        </a:spcAft>
                      </a:pPr>
                      <a:r>
                        <a:rPr lang="ar-SA" sz="1200">
                          <a:latin typeface="Times New Roman"/>
                          <a:ea typeface="Times New Roman"/>
                          <a:cs typeface="SKR HEAD1"/>
                        </a:rPr>
                        <a:t>التعليم</a:t>
                      </a:r>
                      <a:endParaRPr lang="en-US" sz="800">
                        <a:latin typeface="Times New Roman"/>
                        <a:ea typeface="Times New Roman"/>
                        <a:cs typeface="Traditional Arabic"/>
                      </a:endParaRPr>
                    </a:p>
                  </a:txBody>
                  <a:tcPr marL="58091" marR="580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38100" cap="flat" cmpd="dbl" algn="ctr">
                      <a:solidFill>
                        <a:srgbClr val="000000"/>
                      </a:solidFill>
                      <a:prstDash val="solid"/>
                      <a:round/>
                      <a:headEnd type="none" w="med" len="med"/>
                      <a:tailEnd type="none" w="med" len="med"/>
                    </a:lnT>
                    <a:lnB w="38100" cap="flat" cmpd="dbl" algn="ctr">
                      <a:solidFill>
                        <a:srgbClr val="000000"/>
                      </a:solidFill>
                      <a:prstDash val="solid"/>
                      <a:round/>
                      <a:headEnd type="none" w="med" len="med"/>
                      <a:tailEnd type="none" w="med" len="med"/>
                    </a:lnB>
                    <a:solidFill>
                      <a:srgbClr val="D9D9D9"/>
                    </a:solidFill>
                  </a:tcPr>
                </a:tc>
                <a:tc>
                  <a:txBody>
                    <a:bodyPr/>
                    <a:lstStyle/>
                    <a:p>
                      <a:pPr algn="ctr" rtl="1">
                        <a:spcAft>
                          <a:spcPts val="0"/>
                        </a:spcAft>
                      </a:pPr>
                      <a:r>
                        <a:rPr lang="ar-SA" sz="1200">
                          <a:latin typeface="Times New Roman"/>
                          <a:ea typeface="Times New Roman"/>
                          <a:cs typeface="SKR HEAD1"/>
                        </a:rPr>
                        <a:t>الصحة</a:t>
                      </a:r>
                      <a:endParaRPr lang="en-US" sz="800">
                        <a:latin typeface="Times New Roman"/>
                        <a:ea typeface="Times New Roman"/>
                        <a:cs typeface="Traditional Arabic"/>
                      </a:endParaRPr>
                    </a:p>
                  </a:txBody>
                  <a:tcPr marL="58091" marR="580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38100" cap="flat" cmpd="dbl" algn="ctr">
                      <a:solidFill>
                        <a:srgbClr val="000000"/>
                      </a:solidFill>
                      <a:prstDash val="solid"/>
                      <a:round/>
                      <a:headEnd type="none" w="med" len="med"/>
                      <a:tailEnd type="none" w="med" len="med"/>
                    </a:lnT>
                    <a:lnB w="38100" cap="flat" cmpd="dbl" algn="ctr">
                      <a:solidFill>
                        <a:srgbClr val="000000"/>
                      </a:solidFill>
                      <a:prstDash val="solid"/>
                      <a:round/>
                      <a:headEnd type="none" w="med" len="med"/>
                      <a:tailEnd type="none" w="med" len="med"/>
                    </a:lnB>
                    <a:solidFill>
                      <a:srgbClr val="D9D9D9"/>
                    </a:solidFill>
                  </a:tcPr>
                </a:tc>
                <a:tc>
                  <a:txBody>
                    <a:bodyPr/>
                    <a:lstStyle/>
                    <a:p>
                      <a:pPr algn="ctr" rtl="1">
                        <a:spcAft>
                          <a:spcPts val="0"/>
                        </a:spcAft>
                      </a:pPr>
                      <a:r>
                        <a:rPr lang="ar-SA" sz="1200">
                          <a:latin typeface="Times New Roman"/>
                          <a:ea typeface="Times New Roman"/>
                          <a:cs typeface="SKR HEAD1"/>
                        </a:rPr>
                        <a:t>الخدمات</a:t>
                      </a:r>
                      <a:endParaRPr lang="en-US" sz="800">
                        <a:latin typeface="Times New Roman"/>
                        <a:ea typeface="Times New Roman"/>
                        <a:cs typeface="Traditional Arabic"/>
                      </a:endParaRPr>
                    </a:p>
                  </a:txBody>
                  <a:tcPr marL="58091" marR="58091" marT="0" marB="0">
                    <a:lnL w="12700" cap="flat" cmpd="sng" algn="ctr">
                      <a:solidFill>
                        <a:srgbClr val="000000"/>
                      </a:solidFill>
                      <a:prstDash val="solid"/>
                      <a:round/>
                      <a:headEnd type="none" w="med" len="med"/>
                      <a:tailEnd type="none" w="med" len="med"/>
                    </a:lnL>
                    <a:lnR w="38100" cap="flat" cmpd="dbl" algn="ctr">
                      <a:solidFill>
                        <a:srgbClr val="000000"/>
                      </a:solidFill>
                      <a:prstDash val="solid"/>
                      <a:round/>
                      <a:headEnd type="none" w="med" len="med"/>
                      <a:tailEnd type="none" w="med" len="med"/>
                    </a:lnR>
                    <a:lnT w="38100" cap="flat" cmpd="dbl" algn="ctr">
                      <a:solidFill>
                        <a:srgbClr val="000000"/>
                      </a:solidFill>
                      <a:prstDash val="solid"/>
                      <a:round/>
                      <a:headEnd type="none" w="med" len="med"/>
                      <a:tailEnd type="none" w="med" len="med"/>
                    </a:lnT>
                    <a:lnB w="38100" cap="flat" cmpd="dbl" algn="ctr">
                      <a:solidFill>
                        <a:srgbClr val="000000"/>
                      </a:solidFill>
                      <a:prstDash val="solid"/>
                      <a:round/>
                      <a:headEnd type="none" w="med" len="med"/>
                      <a:tailEnd type="none" w="med" len="med"/>
                    </a:lnB>
                    <a:solidFill>
                      <a:srgbClr val="D9D9D9"/>
                    </a:solidFill>
                  </a:tcPr>
                </a:tc>
              </a:tr>
              <a:tr h="809138">
                <a:tc>
                  <a:txBody>
                    <a:bodyPr/>
                    <a:lstStyle/>
                    <a:p>
                      <a:pPr algn="ctr" rtl="1">
                        <a:spcAft>
                          <a:spcPts val="0"/>
                        </a:spcAft>
                      </a:pPr>
                      <a:r>
                        <a:rPr lang="ar-SA" sz="1200" b="1">
                          <a:latin typeface="Times New Roman"/>
                          <a:ea typeface="Times New Roman"/>
                          <a:cs typeface="Akhbar MT"/>
                        </a:rPr>
                        <a:t>6</a:t>
                      </a:r>
                      <a:endParaRPr lang="en-US" sz="800">
                        <a:latin typeface="Times New Roman"/>
                        <a:ea typeface="Times New Roman"/>
                        <a:cs typeface="Traditional Arabic"/>
                      </a:endParaRPr>
                    </a:p>
                  </a:txBody>
                  <a:tcPr marL="58091" marR="58091" marT="0" marB="0">
                    <a:lnL w="3810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381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1200" b="1">
                          <a:latin typeface="Times New Roman"/>
                          <a:ea typeface="Times New Roman"/>
                          <a:cs typeface="Akhbar MT"/>
                        </a:rPr>
                        <a:t>شعفاط </a:t>
                      </a:r>
                      <a:endParaRPr lang="en-US" sz="800">
                        <a:latin typeface="Times New Roman"/>
                        <a:ea typeface="Times New Roman"/>
                        <a:cs typeface="Traditional Arabic"/>
                      </a:endParaRPr>
                    </a:p>
                  </a:txBody>
                  <a:tcPr marL="58091" marR="580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381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1200" b="1">
                          <a:latin typeface="Times New Roman"/>
                          <a:ea typeface="Times New Roman"/>
                          <a:cs typeface="Akhbar MT"/>
                        </a:rPr>
                        <a:t>نسبة لقربه من قرية شعفاط</a:t>
                      </a:r>
                      <a:endParaRPr lang="en-US" sz="800">
                        <a:latin typeface="Times New Roman"/>
                        <a:ea typeface="Times New Roman"/>
                        <a:cs typeface="Traditional Arabic"/>
                      </a:endParaRPr>
                    </a:p>
                  </a:txBody>
                  <a:tcPr marL="58091" marR="580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381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1200" b="1">
                          <a:latin typeface="Times New Roman"/>
                          <a:ea typeface="Times New Roman"/>
                          <a:cs typeface="Akhbar MT"/>
                        </a:rPr>
                        <a:t>1965</a:t>
                      </a:r>
                      <a:endParaRPr lang="en-US" sz="800">
                        <a:latin typeface="Times New Roman"/>
                        <a:ea typeface="Times New Roman"/>
                        <a:cs typeface="Traditional Arabic"/>
                      </a:endParaRPr>
                    </a:p>
                  </a:txBody>
                  <a:tcPr marL="58091" marR="580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381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1200" b="1">
                          <a:latin typeface="Times New Roman"/>
                          <a:ea typeface="Times New Roman"/>
                          <a:cs typeface="Akhbar MT"/>
                        </a:rPr>
                        <a:t>شمال القدس</a:t>
                      </a:r>
                      <a:endParaRPr lang="en-US" sz="800">
                        <a:latin typeface="Times New Roman"/>
                        <a:ea typeface="Times New Roman"/>
                        <a:cs typeface="Traditional Arabic"/>
                      </a:endParaRPr>
                    </a:p>
                  </a:txBody>
                  <a:tcPr marL="58091" marR="580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381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1200" b="1">
                          <a:latin typeface="Times New Roman"/>
                          <a:ea typeface="Times New Roman"/>
                          <a:cs typeface="Akhbar MT"/>
                        </a:rPr>
                        <a:t>11000</a:t>
                      </a:r>
                      <a:endParaRPr lang="en-US" sz="800">
                        <a:latin typeface="Times New Roman"/>
                        <a:ea typeface="Times New Roman"/>
                        <a:cs typeface="Traditional Arabic"/>
                      </a:endParaRPr>
                    </a:p>
                  </a:txBody>
                  <a:tcPr marL="58091" marR="580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381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1200" b="1">
                          <a:latin typeface="Times New Roman"/>
                          <a:ea typeface="Times New Roman"/>
                          <a:cs typeface="Akhbar MT"/>
                        </a:rPr>
                        <a:t>55 قرية من مناطق القدس واللد ويافا والرملة</a:t>
                      </a:r>
                      <a:endParaRPr lang="en-US" sz="800">
                        <a:latin typeface="Times New Roman"/>
                        <a:ea typeface="Times New Roman"/>
                        <a:cs typeface="Traditional Arabic"/>
                      </a:endParaRPr>
                    </a:p>
                  </a:txBody>
                  <a:tcPr marL="58091" marR="580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381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1200" b="1">
                          <a:latin typeface="Times New Roman"/>
                          <a:ea typeface="Times New Roman"/>
                          <a:cs typeface="Akhbar MT"/>
                        </a:rPr>
                        <a:t>وكالة الاونروا</a:t>
                      </a:r>
                      <a:endParaRPr lang="en-US" sz="800">
                        <a:latin typeface="Times New Roman"/>
                        <a:ea typeface="Times New Roman"/>
                        <a:cs typeface="Traditional Arabic"/>
                      </a:endParaRPr>
                    </a:p>
                  </a:txBody>
                  <a:tcPr marL="58091" marR="580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381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1200" b="1">
                          <a:latin typeface="Times New Roman"/>
                          <a:ea typeface="Times New Roman"/>
                          <a:cs typeface="Akhbar MT"/>
                        </a:rPr>
                        <a:t>4 مدارس</a:t>
                      </a:r>
                      <a:endParaRPr lang="en-US" sz="800">
                        <a:latin typeface="Times New Roman"/>
                        <a:ea typeface="Times New Roman"/>
                        <a:cs typeface="Traditional Arabic"/>
                      </a:endParaRPr>
                    </a:p>
                  </a:txBody>
                  <a:tcPr marL="58091" marR="580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381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1200" b="1">
                          <a:latin typeface="Times New Roman"/>
                          <a:ea typeface="Times New Roman"/>
                          <a:cs typeface="Akhbar MT"/>
                        </a:rPr>
                        <a:t>مركز صحي واحد</a:t>
                      </a:r>
                      <a:endParaRPr lang="en-US" sz="800">
                        <a:latin typeface="Times New Roman"/>
                        <a:ea typeface="Times New Roman"/>
                        <a:cs typeface="Traditional Arabic"/>
                      </a:endParaRPr>
                    </a:p>
                  </a:txBody>
                  <a:tcPr marL="58091" marR="580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381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1000" b="1">
                          <a:solidFill>
                            <a:srgbClr val="000000"/>
                          </a:solidFill>
                          <a:latin typeface="Tahoma"/>
                          <a:ea typeface="Times New Roman"/>
                          <a:cs typeface="Akhbar MT"/>
                        </a:rPr>
                        <a:t>ترتبط كافة المساكن بالبنية التحتية لشبكة المياه العامة والكهرباء</a:t>
                      </a:r>
                      <a:endParaRPr lang="en-US" sz="800">
                        <a:latin typeface="Times New Roman"/>
                        <a:ea typeface="Times New Roman"/>
                        <a:cs typeface="Traditional Arabic"/>
                      </a:endParaRPr>
                    </a:p>
                  </a:txBody>
                  <a:tcPr marL="58091" marR="58091" marT="0" marB="0">
                    <a:lnL w="12700" cap="flat" cmpd="sng" algn="ctr">
                      <a:solidFill>
                        <a:srgbClr val="000000"/>
                      </a:solidFill>
                      <a:prstDash val="solid"/>
                      <a:round/>
                      <a:headEnd type="none" w="med" len="med"/>
                      <a:tailEnd type="none" w="med" len="med"/>
                    </a:lnL>
                    <a:lnR w="38100" cap="flat" cmpd="dbl" algn="ctr">
                      <a:solidFill>
                        <a:srgbClr val="000000"/>
                      </a:solidFill>
                      <a:prstDash val="solid"/>
                      <a:round/>
                      <a:headEnd type="none" w="med" len="med"/>
                      <a:tailEnd type="none" w="med" len="med"/>
                    </a:lnR>
                    <a:lnT w="381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36822">
                <a:tc>
                  <a:txBody>
                    <a:bodyPr/>
                    <a:lstStyle/>
                    <a:p>
                      <a:pPr algn="ctr" rtl="1">
                        <a:spcAft>
                          <a:spcPts val="0"/>
                        </a:spcAft>
                      </a:pPr>
                      <a:r>
                        <a:rPr lang="ar-SA" sz="1200" b="1">
                          <a:latin typeface="Times New Roman"/>
                          <a:ea typeface="Times New Roman"/>
                          <a:cs typeface="Akhbar MT"/>
                        </a:rPr>
                        <a:t>7</a:t>
                      </a:r>
                      <a:endParaRPr lang="en-US" sz="800">
                        <a:latin typeface="Times New Roman"/>
                        <a:ea typeface="Times New Roman"/>
                        <a:cs typeface="Traditional Arabic"/>
                      </a:endParaRPr>
                    </a:p>
                  </a:txBody>
                  <a:tcPr marL="58091" marR="58091" marT="0" marB="0">
                    <a:lnL w="3810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1200" b="1">
                          <a:latin typeface="Times New Roman"/>
                          <a:ea typeface="Times New Roman"/>
                          <a:cs typeface="Akhbar MT"/>
                        </a:rPr>
                        <a:t>عناتا</a:t>
                      </a:r>
                      <a:endParaRPr lang="en-US" sz="800">
                        <a:latin typeface="Times New Roman"/>
                        <a:ea typeface="Times New Roman"/>
                        <a:cs typeface="Traditional Arabic"/>
                      </a:endParaRPr>
                    </a:p>
                  </a:txBody>
                  <a:tcPr marL="58091" marR="580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endParaRPr lang="en-US" sz="800">
                        <a:latin typeface="Times New Roman"/>
                        <a:ea typeface="Times New Roman"/>
                        <a:cs typeface="Traditional Arabic"/>
                      </a:endParaRPr>
                    </a:p>
                  </a:txBody>
                  <a:tcPr marL="58091" marR="580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endParaRPr lang="en-US" sz="800">
                        <a:latin typeface="Times New Roman"/>
                        <a:ea typeface="Times New Roman"/>
                        <a:cs typeface="Traditional Arabic"/>
                      </a:endParaRPr>
                    </a:p>
                  </a:txBody>
                  <a:tcPr marL="58091" marR="580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endParaRPr lang="en-US" sz="800">
                        <a:latin typeface="Times New Roman"/>
                        <a:ea typeface="Times New Roman"/>
                        <a:cs typeface="Traditional Arabic"/>
                      </a:endParaRPr>
                    </a:p>
                  </a:txBody>
                  <a:tcPr marL="58091" marR="580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endParaRPr lang="en-US" sz="800">
                        <a:latin typeface="Times New Roman"/>
                        <a:ea typeface="Times New Roman"/>
                        <a:cs typeface="Traditional Arabic"/>
                      </a:endParaRPr>
                    </a:p>
                  </a:txBody>
                  <a:tcPr marL="58091" marR="580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endParaRPr lang="en-US" sz="800">
                        <a:latin typeface="Times New Roman"/>
                        <a:ea typeface="Times New Roman"/>
                        <a:cs typeface="Traditional Arabic"/>
                      </a:endParaRPr>
                    </a:p>
                  </a:txBody>
                  <a:tcPr marL="58091" marR="580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1100" b="1" dirty="0">
                          <a:latin typeface="Times New Roman"/>
                          <a:ea typeface="Times New Roman"/>
                          <a:cs typeface="Akhbar MT"/>
                        </a:rPr>
                        <a:t>غير معترف</a:t>
                      </a:r>
                      <a:endParaRPr lang="en-US" sz="700" dirty="0">
                        <a:latin typeface="Times New Roman"/>
                        <a:ea typeface="Times New Roman"/>
                        <a:cs typeface="Traditional Arabic"/>
                      </a:endParaRPr>
                    </a:p>
                  </a:txBody>
                  <a:tcPr marL="58091" marR="580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endParaRPr lang="en-US" sz="800">
                        <a:latin typeface="Times New Roman"/>
                        <a:ea typeface="Times New Roman"/>
                        <a:cs typeface="Traditional Arabic"/>
                      </a:endParaRPr>
                    </a:p>
                  </a:txBody>
                  <a:tcPr marL="58091" marR="580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endParaRPr lang="en-US" sz="800">
                        <a:latin typeface="Times New Roman"/>
                        <a:ea typeface="Times New Roman"/>
                        <a:cs typeface="Traditional Arabic"/>
                      </a:endParaRPr>
                    </a:p>
                  </a:txBody>
                  <a:tcPr marL="58091" marR="580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endParaRPr lang="ar-SA" sz="1200">
                        <a:solidFill>
                          <a:srgbClr val="000000"/>
                        </a:solidFill>
                        <a:latin typeface="Tahoma"/>
                        <a:ea typeface="Times New Roman"/>
                        <a:cs typeface="Akhbar MT"/>
                      </a:endParaRPr>
                    </a:p>
                  </a:txBody>
                  <a:tcPr marL="58091" marR="58091" marT="0" marB="0">
                    <a:lnL w="12700" cap="flat" cmpd="sng" algn="ctr">
                      <a:solidFill>
                        <a:srgbClr val="000000"/>
                      </a:solidFill>
                      <a:prstDash val="solid"/>
                      <a:round/>
                      <a:headEnd type="none" w="med" len="med"/>
                      <a:tailEnd type="none" w="med" len="med"/>
                    </a:lnL>
                    <a:lnR w="3810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36822">
                <a:tc>
                  <a:txBody>
                    <a:bodyPr/>
                    <a:lstStyle/>
                    <a:p>
                      <a:pPr algn="ctr" rtl="1">
                        <a:spcAft>
                          <a:spcPts val="0"/>
                        </a:spcAft>
                      </a:pPr>
                      <a:r>
                        <a:rPr lang="ar-SA" sz="1200" b="1">
                          <a:latin typeface="Times New Roman"/>
                          <a:ea typeface="Times New Roman"/>
                          <a:cs typeface="Akhbar MT"/>
                        </a:rPr>
                        <a:t>8</a:t>
                      </a:r>
                      <a:endParaRPr lang="en-US" sz="800">
                        <a:latin typeface="Times New Roman"/>
                        <a:ea typeface="Times New Roman"/>
                        <a:cs typeface="Traditional Arabic"/>
                      </a:endParaRPr>
                    </a:p>
                  </a:txBody>
                  <a:tcPr marL="58091" marR="58091" marT="0" marB="0">
                    <a:lnL w="3810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1200" b="1">
                          <a:latin typeface="Times New Roman"/>
                          <a:ea typeface="Times New Roman"/>
                          <a:cs typeface="Akhbar MT"/>
                        </a:rPr>
                        <a:t>العوجا</a:t>
                      </a:r>
                      <a:endParaRPr lang="en-US" sz="800">
                        <a:latin typeface="Times New Roman"/>
                        <a:ea typeface="Times New Roman"/>
                        <a:cs typeface="Traditional Arabic"/>
                      </a:endParaRPr>
                    </a:p>
                  </a:txBody>
                  <a:tcPr marL="58091" marR="580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endParaRPr lang="en-US" sz="800">
                        <a:latin typeface="Times New Roman"/>
                        <a:ea typeface="Times New Roman"/>
                        <a:cs typeface="Traditional Arabic"/>
                      </a:endParaRPr>
                    </a:p>
                  </a:txBody>
                  <a:tcPr marL="58091" marR="580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endParaRPr lang="en-US" sz="800">
                        <a:latin typeface="Times New Roman"/>
                        <a:ea typeface="Times New Roman"/>
                        <a:cs typeface="Traditional Arabic"/>
                      </a:endParaRPr>
                    </a:p>
                  </a:txBody>
                  <a:tcPr marL="58091" marR="580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endParaRPr lang="en-US" sz="800">
                        <a:latin typeface="Times New Roman"/>
                        <a:ea typeface="Times New Roman"/>
                        <a:cs typeface="Traditional Arabic"/>
                      </a:endParaRPr>
                    </a:p>
                  </a:txBody>
                  <a:tcPr marL="58091" marR="580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endParaRPr lang="en-US" sz="800">
                        <a:latin typeface="Times New Roman"/>
                        <a:ea typeface="Times New Roman"/>
                        <a:cs typeface="Traditional Arabic"/>
                      </a:endParaRPr>
                    </a:p>
                  </a:txBody>
                  <a:tcPr marL="58091" marR="580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endParaRPr lang="en-US" sz="800">
                        <a:latin typeface="Times New Roman"/>
                        <a:ea typeface="Times New Roman"/>
                        <a:cs typeface="Traditional Arabic"/>
                      </a:endParaRPr>
                    </a:p>
                  </a:txBody>
                  <a:tcPr marL="58091" marR="580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1100" b="1" dirty="0">
                          <a:latin typeface="Times New Roman"/>
                          <a:ea typeface="Times New Roman"/>
                          <a:cs typeface="Akhbar MT"/>
                        </a:rPr>
                        <a:t>غير معترف</a:t>
                      </a:r>
                      <a:endParaRPr lang="en-US" sz="800" dirty="0">
                        <a:latin typeface="Times New Roman"/>
                        <a:ea typeface="Times New Roman"/>
                        <a:cs typeface="Traditional Arabic"/>
                      </a:endParaRPr>
                    </a:p>
                  </a:txBody>
                  <a:tcPr marL="58091" marR="580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endParaRPr lang="en-US" sz="800">
                        <a:latin typeface="Times New Roman"/>
                        <a:ea typeface="Times New Roman"/>
                        <a:cs typeface="Traditional Arabic"/>
                      </a:endParaRPr>
                    </a:p>
                  </a:txBody>
                  <a:tcPr marL="58091" marR="580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endParaRPr lang="en-US" sz="800">
                        <a:latin typeface="Times New Roman"/>
                        <a:ea typeface="Times New Roman"/>
                        <a:cs typeface="Traditional Arabic"/>
                      </a:endParaRPr>
                    </a:p>
                  </a:txBody>
                  <a:tcPr marL="58091" marR="580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endParaRPr lang="ar-SA" sz="1200">
                        <a:solidFill>
                          <a:srgbClr val="000000"/>
                        </a:solidFill>
                        <a:latin typeface="Tahoma"/>
                        <a:ea typeface="Times New Roman"/>
                        <a:cs typeface="Akhbar MT"/>
                      </a:endParaRPr>
                    </a:p>
                  </a:txBody>
                  <a:tcPr marL="58091" marR="58091" marT="0" marB="0">
                    <a:lnL w="12700" cap="flat" cmpd="sng" algn="ctr">
                      <a:solidFill>
                        <a:srgbClr val="000000"/>
                      </a:solidFill>
                      <a:prstDash val="solid"/>
                      <a:round/>
                      <a:headEnd type="none" w="med" len="med"/>
                      <a:tailEnd type="none" w="med" len="med"/>
                    </a:lnL>
                    <a:lnR w="3810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078850">
                <a:tc>
                  <a:txBody>
                    <a:bodyPr/>
                    <a:lstStyle/>
                    <a:p>
                      <a:pPr algn="ctr" rtl="1">
                        <a:spcAft>
                          <a:spcPts val="0"/>
                        </a:spcAft>
                      </a:pPr>
                      <a:r>
                        <a:rPr lang="ar-SA" sz="1200" b="1">
                          <a:latin typeface="Times New Roman"/>
                          <a:ea typeface="Times New Roman"/>
                          <a:cs typeface="Akhbar MT"/>
                        </a:rPr>
                        <a:t>9</a:t>
                      </a:r>
                      <a:endParaRPr lang="en-US" sz="800">
                        <a:latin typeface="Times New Roman"/>
                        <a:ea typeface="Times New Roman"/>
                        <a:cs typeface="Traditional Arabic"/>
                      </a:endParaRPr>
                    </a:p>
                  </a:txBody>
                  <a:tcPr marL="58091" marR="58091" marT="0" marB="0">
                    <a:lnL w="3810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1200" b="1">
                          <a:latin typeface="Times New Roman"/>
                          <a:ea typeface="Times New Roman"/>
                          <a:cs typeface="Akhbar MT"/>
                        </a:rPr>
                        <a:t>عقبة جبر</a:t>
                      </a:r>
                      <a:endParaRPr lang="en-US" sz="800">
                        <a:latin typeface="Times New Roman"/>
                        <a:ea typeface="Times New Roman"/>
                        <a:cs typeface="Traditional Arabic"/>
                      </a:endParaRPr>
                    </a:p>
                  </a:txBody>
                  <a:tcPr marL="58091" marR="580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endParaRPr lang="en-US" sz="800">
                        <a:latin typeface="Times New Roman"/>
                        <a:ea typeface="Times New Roman"/>
                        <a:cs typeface="Traditional Arabic"/>
                      </a:endParaRPr>
                    </a:p>
                  </a:txBody>
                  <a:tcPr marL="58091" marR="580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1200" b="1">
                          <a:latin typeface="Times New Roman"/>
                          <a:ea typeface="Times New Roman"/>
                          <a:cs typeface="Akhbar MT"/>
                        </a:rPr>
                        <a:t>1950</a:t>
                      </a:r>
                      <a:endParaRPr lang="en-US" sz="800">
                        <a:latin typeface="Times New Roman"/>
                        <a:ea typeface="Times New Roman"/>
                        <a:cs typeface="Traditional Arabic"/>
                      </a:endParaRPr>
                    </a:p>
                  </a:txBody>
                  <a:tcPr marL="58091" marR="580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1200" b="1">
                          <a:latin typeface="Times New Roman"/>
                          <a:ea typeface="Times New Roman"/>
                          <a:cs typeface="Akhbar MT"/>
                        </a:rPr>
                        <a:t>نابلس</a:t>
                      </a:r>
                      <a:endParaRPr lang="en-US" sz="800">
                        <a:latin typeface="Times New Roman"/>
                        <a:ea typeface="Times New Roman"/>
                        <a:cs typeface="Traditional Arabic"/>
                      </a:endParaRPr>
                    </a:p>
                  </a:txBody>
                  <a:tcPr marL="58091" marR="580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1000" b="1">
                          <a:latin typeface="Times New Roman"/>
                          <a:ea typeface="Times New Roman"/>
                          <a:cs typeface="Akhbar MT"/>
                        </a:rPr>
                        <a:t>6400</a:t>
                      </a:r>
                      <a:endParaRPr lang="en-US" sz="800">
                        <a:latin typeface="Times New Roman"/>
                        <a:ea typeface="Times New Roman"/>
                        <a:cs typeface="Traditional Arabic"/>
                      </a:endParaRPr>
                    </a:p>
                    <a:p>
                      <a:pPr algn="ctr" rtl="1">
                        <a:spcAft>
                          <a:spcPts val="0"/>
                        </a:spcAft>
                      </a:pPr>
                      <a:r>
                        <a:rPr lang="ar-SA" sz="1000" b="1">
                          <a:latin typeface="Times New Roman"/>
                          <a:ea typeface="Times New Roman"/>
                          <a:cs typeface="Akhbar MT"/>
                        </a:rPr>
                        <a:t>+8000 غير مسجبين</a:t>
                      </a:r>
                      <a:endParaRPr lang="en-US" sz="800">
                        <a:latin typeface="Times New Roman"/>
                        <a:ea typeface="Times New Roman"/>
                        <a:cs typeface="Traditional Arabic"/>
                      </a:endParaRPr>
                    </a:p>
                  </a:txBody>
                  <a:tcPr marL="58091" marR="580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1200" b="1">
                          <a:latin typeface="Times New Roman"/>
                          <a:ea typeface="Times New Roman"/>
                          <a:cs typeface="Akhbar MT"/>
                        </a:rPr>
                        <a:t>300 قرية من شمال حيفا غزة والخليل</a:t>
                      </a:r>
                      <a:endParaRPr lang="en-US" sz="800">
                        <a:latin typeface="Times New Roman"/>
                        <a:ea typeface="Times New Roman"/>
                        <a:cs typeface="Traditional Arabic"/>
                      </a:endParaRPr>
                    </a:p>
                  </a:txBody>
                  <a:tcPr marL="58091" marR="580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1200" b="1">
                          <a:latin typeface="Times New Roman"/>
                          <a:ea typeface="Times New Roman"/>
                          <a:cs typeface="Akhbar MT"/>
                        </a:rPr>
                        <a:t>وكالة الاونروا</a:t>
                      </a:r>
                      <a:endParaRPr lang="en-US" sz="800">
                        <a:latin typeface="Times New Roman"/>
                        <a:ea typeface="Times New Roman"/>
                        <a:cs typeface="Traditional Arabic"/>
                      </a:endParaRPr>
                    </a:p>
                  </a:txBody>
                  <a:tcPr marL="58091" marR="580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1100" b="1" dirty="0">
                          <a:latin typeface="Times New Roman"/>
                          <a:ea typeface="Times New Roman"/>
                          <a:cs typeface="Akhbar MT"/>
                        </a:rPr>
                        <a:t>مدرستان</a:t>
                      </a:r>
                      <a:endParaRPr lang="en-US" sz="700" dirty="0">
                        <a:latin typeface="Times New Roman"/>
                        <a:ea typeface="Times New Roman"/>
                        <a:cs typeface="Traditional Arabic"/>
                      </a:endParaRPr>
                    </a:p>
                  </a:txBody>
                  <a:tcPr marL="58091" marR="580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1000" b="1">
                          <a:solidFill>
                            <a:srgbClr val="000000"/>
                          </a:solidFill>
                          <a:latin typeface="Tahoma"/>
                          <a:ea typeface="Times New Roman"/>
                          <a:cs typeface="Akhbar MT"/>
                        </a:rPr>
                        <a:t>مركز صحي واحد تابع للأونروا</a:t>
                      </a:r>
                      <a:endParaRPr lang="en-US" sz="800">
                        <a:latin typeface="Times New Roman"/>
                        <a:ea typeface="Times New Roman"/>
                        <a:cs typeface="Traditional Arabic"/>
                      </a:endParaRPr>
                    </a:p>
                  </a:txBody>
                  <a:tcPr marL="58091" marR="580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1000" b="1">
                          <a:solidFill>
                            <a:srgbClr val="000000"/>
                          </a:solidFill>
                          <a:latin typeface="Tahoma"/>
                          <a:ea typeface="Times New Roman"/>
                          <a:cs typeface="Akhbar MT"/>
                        </a:rPr>
                        <a:t>شركة المياه الإسرائيلية ميكيروت</a:t>
                      </a:r>
                      <a:endParaRPr lang="en-US" sz="800">
                        <a:latin typeface="Times New Roman"/>
                        <a:ea typeface="Times New Roman"/>
                        <a:cs typeface="Traditional Arabic"/>
                      </a:endParaRPr>
                    </a:p>
                  </a:txBody>
                  <a:tcPr marL="58091" marR="58091" marT="0" marB="0">
                    <a:lnL w="12700" cap="flat" cmpd="sng" algn="ctr">
                      <a:solidFill>
                        <a:srgbClr val="000000"/>
                      </a:solidFill>
                      <a:prstDash val="solid"/>
                      <a:round/>
                      <a:headEnd type="none" w="med" len="med"/>
                      <a:tailEnd type="none" w="med" len="med"/>
                    </a:lnL>
                    <a:lnR w="3810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73644">
                <a:tc>
                  <a:txBody>
                    <a:bodyPr/>
                    <a:lstStyle/>
                    <a:p>
                      <a:pPr algn="ctr" rtl="1">
                        <a:spcAft>
                          <a:spcPts val="0"/>
                        </a:spcAft>
                      </a:pPr>
                      <a:r>
                        <a:rPr lang="ar-SA" sz="1200" b="1">
                          <a:latin typeface="Times New Roman"/>
                          <a:ea typeface="Times New Roman"/>
                          <a:cs typeface="Akhbar MT"/>
                        </a:rPr>
                        <a:t>10</a:t>
                      </a:r>
                      <a:endParaRPr lang="en-US" sz="800">
                        <a:latin typeface="Times New Roman"/>
                        <a:ea typeface="Times New Roman"/>
                        <a:cs typeface="Traditional Arabic"/>
                      </a:endParaRPr>
                    </a:p>
                  </a:txBody>
                  <a:tcPr marL="58091" marR="58091" marT="0" marB="0">
                    <a:lnL w="3810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38100" cap="flat" cmpd="dbl" algn="ctr">
                      <a:solidFill>
                        <a:srgbClr val="000000"/>
                      </a:solidFill>
                      <a:prstDash val="solid"/>
                      <a:round/>
                      <a:headEnd type="none" w="med" len="med"/>
                      <a:tailEnd type="none" w="med" len="med"/>
                    </a:lnB>
                  </a:tcPr>
                </a:tc>
                <a:tc>
                  <a:txBody>
                    <a:bodyPr/>
                    <a:lstStyle/>
                    <a:p>
                      <a:pPr algn="ctr" rtl="1">
                        <a:spcAft>
                          <a:spcPts val="0"/>
                        </a:spcAft>
                      </a:pPr>
                      <a:r>
                        <a:rPr lang="ar-SA" sz="1200" b="1">
                          <a:latin typeface="Times New Roman"/>
                          <a:ea typeface="Times New Roman"/>
                          <a:cs typeface="Akhbar MT"/>
                        </a:rPr>
                        <a:t>عين السلطان</a:t>
                      </a:r>
                      <a:endParaRPr lang="en-US" sz="800">
                        <a:latin typeface="Times New Roman"/>
                        <a:ea typeface="Times New Roman"/>
                        <a:cs typeface="Traditional Arabic"/>
                      </a:endParaRPr>
                    </a:p>
                  </a:txBody>
                  <a:tcPr marL="58091" marR="580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38100" cap="flat" cmpd="dbl" algn="ctr">
                      <a:solidFill>
                        <a:srgbClr val="000000"/>
                      </a:solidFill>
                      <a:prstDash val="solid"/>
                      <a:round/>
                      <a:headEnd type="none" w="med" len="med"/>
                      <a:tailEnd type="none" w="med" len="med"/>
                    </a:lnB>
                  </a:tcPr>
                </a:tc>
                <a:tc>
                  <a:txBody>
                    <a:bodyPr/>
                    <a:lstStyle/>
                    <a:p>
                      <a:pPr algn="ctr" rtl="1">
                        <a:spcAft>
                          <a:spcPts val="0"/>
                        </a:spcAft>
                      </a:pPr>
                      <a:r>
                        <a:rPr lang="ar-SA" sz="1200" b="1">
                          <a:latin typeface="Times New Roman"/>
                          <a:ea typeface="Times New Roman"/>
                          <a:cs typeface="Akhbar MT"/>
                        </a:rPr>
                        <a:t>نسبة لنبع عين السلطان</a:t>
                      </a:r>
                      <a:endParaRPr lang="en-US" sz="800">
                        <a:latin typeface="Times New Roman"/>
                        <a:ea typeface="Times New Roman"/>
                        <a:cs typeface="Traditional Arabic"/>
                      </a:endParaRPr>
                    </a:p>
                  </a:txBody>
                  <a:tcPr marL="58091" marR="580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38100" cap="flat" cmpd="dbl" algn="ctr">
                      <a:solidFill>
                        <a:srgbClr val="000000"/>
                      </a:solidFill>
                      <a:prstDash val="solid"/>
                      <a:round/>
                      <a:headEnd type="none" w="med" len="med"/>
                      <a:tailEnd type="none" w="med" len="med"/>
                    </a:lnB>
                  </a:tcPr>
                </a:tc>
                <a:tc>
                  <a:txBody>
                    <a:bodyPr/>
                    <a:lstStyle/>
                    <a:p>
                      <a:pPr algn="ctr" rtl="1">
                        <a:spcAft>
                          <a:spcPts val="0"/>
                        </a:spcAft>
                      </a:pPr>
                      <a:r>
                        <a:rPr lang="ar-SA" sz="1200" b="1">
                          <a:latin typeface="Times New Roman"/>
                          <a:ea typeface="Times New Roman"/>
                          <a:cs typeface="Akhbar MT"/>
                        </a:rPr>
                        <a:t>1948</a:t>
                      </a:r>
                      <a:endParaRPr lang="en-US" sz="800">
                        <a:latin typeface="Times New Roman"/>
                        <a:ea typeface="Times New Roman"/>
                        <a:cs typeface="Traditional Arabic"/>
                      </a:endParaRPr>
                    </a:p>
                  </a:txBody>
                  <a:tcPr marL="58091" marR="580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38100" cap="flat" cmpd="dbl" algn="ctr">
                      <a:solidFill>
                        <a:srgbClr val="000000"/>
                      </a:solidFill>
                      <a:prstDash val="solid"/>
                      <a:round/>
                      <a:headEnd type="none" w="med" len="med"/>
                      <a:tailEnd type="none" w="med" len="med"/>
                    </a:lnB>
                  </a:tcPr>
                </a:tc>
                <a:tc>
                  <a:txBody>
                    <a:bodyPr/>
                    <a:lstStyle/>
                    <a:p>
                      <a:pPr algn="ctr" rtl="1">
                        <a:spcAft>
                          <a:spcPts val="0"/>
                        </a:spcAft>
                      </a:pPr>
                      <a:r>
                        <a:rPr lang="ar-SA" sz="1200" b="1">
                          <a:latin typeface="Times New Roman"/>
                          <a:ea typeface="Times New Roman"/>
                          <a:cs typeface="Akhbar MT"/>
                        </a:rPr>
                        <a:t>اريحا</a:t>
                      </a:r>
                      <a:endParaRPr lang="en-US" sz="800">
                        <a:latin typeface="Times New Roman"/>
                        <a:ea typeface="Times New Roman"/>
                        <a:cs typeface="Traditional Arabic"/>
                      </a:endParaRPr>
                    </a:p>
                  </a:txBody>
                  <a:tcPr marL="58091" marR="580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38100" cap="flat" cmpd="dbl" algn="ctr">
                      <a:solidFill>
                        <a:srgbClr val="000000"/>
                      </a:solidFill>
                      <a:prstDash val="solid"/>
                      <a:round/>
                      <a:headEnd type="none" w="med" len="med"/>
                      <a:tailEnd type="none" w="med" len="med"/>
                    </a:lnB>
                  </a:tcPr>
                </a:tc>
                <a:tc>
                  <a:txBody>
                    <a:bodyPr/>
                    <a:lstStyle/>
                    <a:p>
                      <a:pPr algn="ctr" rtl="1">
                        <a:spcAft>
                          <a:spcPts val="0"/>
                        </a:spcAft>
                      </a:pPr>
                      <a:r>
                        <a:rPr lang="ar-SA" sz="1200" b="1">
                          <a:latin typeface="Times New Roman"/>
                          <a:ea typeface="Times New Roman"/>
                          <a:cs typeface="Akhbar MT"/>
                        </a:rPr>
                        <a:t>1900</a:t>
                      </a:r>
                      <a:endParaRPr lang="en-US" sz="800">
                        <a:latin typeface="Times New Roman"/>
                        <a:ea typeface="Times New Roman"/>
                        <a:cs typeface="Traditional Arabic"/>
                      </a:endParaRPr>
                    </a:p>
                  </a:txBody>
                  <a:tcPr marL="58091" marR="580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38100" cap="flat" cmpd="dbl" algn="ctr">
                      <a:solidFill>
                        <a:srgbClr val="000000"/>
                      </a:solidFill>
                      <a:prstDash val="solid"/>
                      <a:round/>
                      <a:headEnd type="none" w="med" len="med"/>
                      <a:tailEnd type="none" w="med" len="med"/>
                    </a:lnB>
                  </a:tcPr>
                </a:tc>
                <a:tc>
                  <a:txBody>
                    <a:bodyPr/>
                    <a:lstStyle/>
                    <a:p>
                      <a:pPr algn="ctr" rtl="1">
                        <a:spcAft>
                          <a:spcPts val="0"/>
                        </a:spcAft>
                      </a:pPr>
                      <a:r>
                        <a:rPr lang="ar-SA" sz="1200" b="1">
                          <a:latin typeface="Times New Roman"/>
                          <a:ea typeface="Times New Roman"/>
                          <a:cs typeface="Akhbar MT"/>
                        </a:rPr>
                        <a:t>من كافة مناطق فلسطين التاريخية</a:t>
                      </a:r>
                      <a:endParaRPr lang="en-US" sz="800">
                        <a:latin typeface="Times New Roman"/>
                        <a:ea typeface="Times New Roman"/>
                        <a:cs typeface="Traditional Arabic"/>
                      </a:endParaRPr>
                    </a:p>
                    <a:p>
                      <a:pPr algn="ctr" rtl="1">
                        <a:spcAft>
                          <a:spcPts val="0"/>
                        </a:spcAft>
                      </a:pPr>
                      <a:r>
                        <a:rPr lang="ar-SA" sz="1200" b="1">
                          <a:latin typeface="Times New Roman"/>
                          <a:ea typeface="Times New Roman"/>
                          <a:cs typeface="Akhbar MT"/>
                        </a:rPr>
                        <a:t>تحديدًا: الرملة، اللد ويافا</a:t>
                      </a:r>
                      <a:endParaRPr lang="en-US" sz="800">
                        <a:latin typeface="Times New Roman"/>
                        <a:ea typeface="Times New Roman"/>
                        <a:cs typeface="Traditional Arabic"/>
                      </a:endParaRPr>
                    </a:p>
                  </a:txBody>
                  <a:tcPr marL="58091" marR="580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38100" cap="flat" cmpd="dbl" algn="ctr">
                      <a:solidFill>
                        <a:srgbClr val="000000"/>
                      </a:solidFill>
                      <a:prstDash val="solid"/>
                      <a:round/>
                      <a:headEnd type="none" w="med" len="med"/>
                      <a:tailEnd type="none" w="med" len="med"/>
                    </a:lnB>
                  </a:tcPr>
                </a:tc>
                <a:tc>
                  <a:txBody>
                    <a:bodyPr/>
                    <a:lstStyle/>
                    <a:p>
                      <a:pPr algn="ctr" rtl="1">
                        <a:spcAft>
                          <a:spcPts val="0"/>
                        </a:spcAft>
                      </a:pPr>
                      <a:r>
                        <a:rPr lang="ar-SA" sz="1200" b="1">
                          <a:latin typeface="Times New Roman"/>
                          <a:ea typeface="Times New Roman"/>
                          <a:cs typeface="Akhbar MT"/>
                        </a:rPr>
                        <a:t>وكالة الاونروا</a:t>
                      </a:r>
                      <a:endParaRPr lang="en-US" sz="800">
                        <a:latin typeface="Times New Roman"/>
                        <a:ea typeface="Times New Roman"/>
                        <a:cs typeface="Traditional Arabic"/>
                      </a:endParaRPr>
                    </a:p>
                  </a:txBody>
                  <a:tcPr marL="58091" marR="580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38100" cap="flat" cmpd="dbl" algn="ctr">
                      <a:solidFill>
                        <a:srgbClr val="000000"/>
                      </a:solidFill>
                      <a:prstDash val="solid"/>
                      <a:round/>
                      <a:headEnd type="none" w="med" len="med"/>
                      <a:tailEnd type="none" w="med" len="med"/>
                    </a:lnB>
                  </a:tcPr>
                </a:tc>
                <a:tc>
                  <a:txBody>
                    <a:bodyPr/>
                    <a:lstStyle/>
                    <a:p>
                      <a:pPr algn="ctr" rtl="1">
                        <a:spcAft>
                          <a:spcPts val="0"/>
                        </a:spcAft>
                      </a:pPr>
                      <a:r>
                        <a:rPr lang="ar-SA" sz="1200" b="1">
                          <a:latin typeface="Times New Roman"/>
                          <a:ea typeface="Times New Roman"/>
                          <a:cs typeface="Akhbar MT"/>
                        </a:rPr>
                        <a:t>مدرسة واحدة</a:t>
                      </a:r>
                      <a:endParaRPr lang="en-US" sz="800">
                        <a:latin typeface="Times New Roman"/>
                        <a:ea typeface="Times New Roman"/>
                        <a:cs typeface="Traditional Arabic"/>
                      </a:endParaRPr>
                    </a:p>
                  </a:txBody>
                  <a:tcPr marL="58091" marR="580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38100" cap="flat" cmpd="dbl" algn="ctr">
                      <a:solidFill>
                        <a:srgbClr val="000000"/>
                      </a:solidFill>
                      <a:prstDash val="solid"/>
                      <a:round/>
                      <a:headEnd type="none" w="med" len="med"/>
                      <a:tailEnd type="none" w="med" len="med"/>
                    </a:lnB>
                  </a:tcPr>
                </a:tc>
                <a:tc>
                  <a:txBody>
                    <a:bodyPr/>
                    <a:lstStyle/>
                    <a:p>
                      <a:pPr algn="ctr" rtl="1">
                        <a:spcAft>
                          <a:spcPts val="0"/>
                        </a:spcAft>
                      </a:pPr>
                      <a:r>
                        <a:rPr lang="ar-SA" sz="1200" b="1">
                          <a:latin typeface="Times New Roman"/>
                          <a:ea typeface="Times New Roman"/>
                          <a:cs typeface="Akhbar MT"/>
                        </a:rPr>
                        <a:t>مركز صحي واحد</a:t>
                      </a:r>
                      <a:endParaRPr lang="en-US" sz="800">
                        <a:latin typeface="Times New Roman"/>
                        <a:ea typeface="Times New Roman"/>
                        <a:cs typeface="Traditional Arabic"/>
                      </a:endParaRPr>
                    </a:p>
                  </a:txBody>
                  <a:tcPr marL="58091" marR="580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38100" cap="flat" cmpd="dbl" algn="ctr">
                      <a:solidFill>
                        <a:srgbClr val="000000"/>
                      </a:solidFill>
                      <a:prstDash val="solid"/>
                      <a:round/>
                      <a:headEnd type="none" w="med" len="med"/>
                      <a:tailEnd type="none" w="med" len="med"/>
                    </a:lnB>
                  </a:tcPr>
                </a:tc>
                <a:tc>
                  <a:txBody>
                    <a:bodyPr/>
                    <a:lstStyle/>
                    <a:p>
                      <a:pPr algn="ctr" rtl="1">
                        <a:spcAft>
                          <a:spcPts val="0"/>
                        </a:spcAft>
                      </a:pPr>
                      <a:r>
                        <a:rPr lang="ar-SA" sz="1200" b="1" dirty="0">
                          <a:solidFill>
                            <a:srgbClr val="000000"/>
                          </a:solidFill>
                          <a:latin typeface="Tahoma"/>
                          <a:ea typeface="Times New Roman"/>
                          <a:cs typeface="Akhbar MT"/>
                        </a:rPr>
                        <a:t>يتزود المخيم بالمياه من خلال ضخها من عين مجاورة</a:t>
                      </a:r>
                      <a:endParaRPr lang="en-US" sz="800" dirty="0">
                        <a:latin typeface="Times New Roman"/>
                        <a:ea typeface="Times New Roman"/>
                        <a:cs typeface="Traditional Arabic"/>
                      </a:endParaRPr>
                    </a:p>
                  </a:txBody>
                  <a:tcPr marL="58091" marR="58091" marT="0" marB="0">
                    <a:lnL w="12700" cap="flat" cmpd="sng" algn="ctr">
                      <a:solidFill>
                        <a:srgbClr val="000000"/>
                      </a:solidFill>
                      <a:prstDash val="solid"/>
                      <a:round/>
                      <a:headEnd type="none" w="med" len="med"/>
                      <a:tailEnd type="none" w="med" len="med"/>
                    </a:lnL>
                    <a:lnR w="3810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38100" cap="flat" cmpd="dbl" algn="ctr">
                      <a:solidFill>
                        <a:srgbClr val="000000"/>
                      </a:solidFill>
                      <a:prstDash val="solid"/>
                      <a:round/>
                      <a:headEnd type="none" w="med" len="med"/>
                      <a:tailEnd type="none" w="med" len="med"/>
                    </a:lnB>
                  </a:tcPr>
                </a:tc>
              </a:tr>
            </a:tbl>
          </a:graphicData>
        </a:graphic>
      </p:graphicFrame>
      <p:sp>
        <p:nvSpPr>
          <p:cNvPr id="5" name="عنصر نائب لرقم الشريحة 4"/>
          <p:cNvSpPr>
            <a:spLocks noGrp="1"/>
          </p:cNvSpPr>
          <p:nvPr>
            <p:ph type="sldNum" sz="quarter" idx="12"/>
          </p:nvPr>
        </p:nvSpPr>
        <p:spPr/>
        <p:txBody>
          <a:bodyPr/>
          <a:lstStyle/>
          <a:p>
            <a:fld id="{0B34F065-1154-456A-91E3-76DE8E75E17B}" type="slidenum">
              <a:rPr lang="ar-SA" smtClean="0"/>
              <a:pPr/>
              <a:t>30</a:t>
            </a:fld>
            <a:endParaRPr lang="ar-SA"/>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جدول 3"/>
          <p:cNvGraphicFramePr>
            <a:graphicFrameLocks noGrp="1"/>
          </p:cNvGraphicFramePr>
          <p:nvPr/>
        </p:nvGraphicFramePr>
        <p:xfrm>
          <a:off x="2" y="357166"/>
          <a:ext cx="9143999" cy="6559426"/>
        </p:xfrm>
        <a:graphic>
          <a:graphicData uri="http://schemas.openxmlformats.org/drawingml/2006/table">
            <a:tbl>
              <a:tblPr rtl="1"/>
              <a:tblGrid>
                <a:gridCol w="430333"/>
                <a:gridCol w="753084"/>
                <a:gridCol w="1347783"/>
                <a:gridCol w="588721"/>
                <a:gridCol w="968251"/>
                <a:gridCol w="501458"/>
                <a:gridCol w="1289209"/>
                <a:gridCol w="525965"/>
                <a:gridCol w="836760"/>
                <a:gridCol w="903702"/>
                <a:gridCol w="998733"/>
              </a:tblGrid>
              <a:tr h="567116">
                <a:tc>
                  <a:txBody>
                    <a:bodyPr/>
                    <a:lstStyle/>
                    <a:p>
                      <a:pPr algn="ctr" rtl="1">
                        <a:spcAft>
                          <a:spcPts val="0"/>
                        </a:spcAft>
                      </a:pPr>
                      <a:r>
                        <a:rPr lang="ar-SA" sz="1400" dirty="0">
                          <a:latin typeface="Times New Roman"/>
                          <a:ea typeface="Times New Roman"/>
                          <a:cs typeface="SKR HEAD1"/>
                        </a:rPr>
                        <a:t>الرقم</a:t>
                      </a:r>
                      <a:endParaRPr lang="en-US" sz="1050" dirty="0">
                        <a:latin typeface="Times New Roman"/>
                        <a:ea typeface="Times New Roman"/>
                        <a:cs typeface="Traditional Arabic"/>
                      </a:endParaRPr>
                    </a:p>
                  </a:txBody>
                  <a:tcPr marL="43031" marR="43031" marT="0" marB="0">
                    <a:lnL w="3810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38100" cap="flat" cmpd="dbl" algn="ctr">
                      <a:solidFill>
                        <a:srgbClr val="000000"/>
                      </a:solidFill>
                      <a:prstDash val="solid"/>
                      <a:round/>
                      <a:headEnd type="none" w="med" len="med"/>
                      <a:tailEnd type="none" w="med" len="med"/>
                    </a:lnT>
                    <a:lnB w="38100" cap="flat" cmpd="dbl" algn="ctr">
                      <a:solidFill>
                        <a:srgbClr val="000000"/>
                      </a:solidFill>
                      <a:prstDash val="solid"/>
                      <a:round/>
                      <a:headEnd type="none" w="med" len="med"/>
                      <a:tailEnd type="none" w="med" len="med"/>
                    </a:lnB>
                    <a:solidFill>
                      <a:srgbClr val="D9D9D9"/>
                    </a:solidFill>
                  </a:tcPr>
                </a:tc>
                <a:tc>
                  <a:txBody>
                    <a:bodyPr/>
                    <a:lstStyle/>
                    <a:p>
                      <a:pPr algn="ctr" rtl="1">
                        <a:spcAft>
                          <a:spcPts val="0"/>
                        </a:spcAft>
                      </a:pPr>
                      <a:r>
                        <a:rPr lang="ar-SA" sz="1400" dirty="0">
                          <a:latin typeface="Times New Roman"/>
                          <a:ea typeface="Times New Roman"/>
                          <a:cs typeface="SKR HEAD1"/>
                        </a:rPr>
                        <a:t>اسم المخيم</a:t>
                      </a:r>
                      <a:endParaRPr lang="en-US" sz="1050" dirty="0">
                        <a:latin typeface="Times New Roman"/>
                        <a:ea typeface="Times New Roman"/>
                        <a:cs typeface="Traditional Arabic"/>
                      </a:endParaRPr>
                    </a:p>
                  </a:txBody>
                  <a:tcPr marL="43031" marR="430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38100" cap="flat" cmpd="dbl" algn="ctr">
                      <a:solidFill>
                        <a:srgbClr val="000000"/>
                      </a:solidFill>
                      <a:prstDash val="solid"/>
                      <a:round/>
                      <a:headEnd type="none" w="med" len="med"/>
                      <a:tailEnd type="none" w="med" len="med"/>
                    </a:lnT>
                    <a:lnB w="38100" cap="flat" cmpd="dbl" algn="ctr">
                      <a:solidFill>
                        <a:srgbClr val="000000"/>
                      </a:solidFill>
                      <a:prstDash val="solid"/>
                      <a:round/>
                      <a:headEnd type="none" w="med" len="med"/>
                      <a:tailEnd type="none" w="med" len="med"/>
                    </a:lnB>
                    <a:solidFill>
                      <a:srgbClr val="D9D9D9"/>
                    </a:solidFill>
                  </a:tcPr>
                </a:tc>
                <a:tc>
                  <a:txBody>
                    <a:bodyPr/>
                    <a:lstStyle/>
                    <a:p>
                      <a:pPr algn="ctr" rtl="1">
                        <a:spcAft>
                          <a:spcPts val="0"/>
                        </a:spcAft>
                      </a:pPr>
                      <a:r>
                        <a:rPr lang="ar-SA" sz="1400" dirty="0">
                          <a:latin typeface="Times New Roman"/>
                          <a:ea typeface="Times New Roman"/>
                          <a:cs typeface="SKR HEAD1"/>
                        </a:rPr>
                        <a:t>سبب التسمية</a:t>
                      </a:r>
                      <a:endParaRPr lang="en-US" sz="1050" dirty="0">
                        <a:latin typeface="Times New Roman"/>
                        <a:ea typeface="Times New Roman"/>
                        <a:cs typeface="Traditional Arabic"/>
                      </a:endParaRPr>
                    </a:p>
                  </a:txBody>
                  <a:tcPr marL="43031" marR="430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38100" cap="flat" cmpd="dbl" algn="ctr">
                      <a:solidFill>
                        <a:srgbClr val="000000"/>
                      </a:solidFill>
                      <a:prstDash val="solid"/>
                      <a:round/>
                      <a:headEnd type="none" w="med" len="med"/>
                      <a:tailEnd type="none" w="med" len="med"/>
                    </a:lnT>
                    <a:lnB w="38100" cap="flat" cmpd="dbl" algn="ctr">
                      <a:solidFill>
                        <a:srgbClr val="000000"/>
                      </a:solidFill>
                      <a:prstDash val="solid"/>
                      <a:round/>
                      <a:headEnd type="none" w="med" len="med"/>
                      <a:tailEnd type="none" w="med" len="med"/>
                    </a:lnB>
                    <a:solidFill>
                      <a:srgbClr val="D9D9D9"/>
                    </a:solidFill>
                  </a:tcPr>
                </a:tc>
                <a:tc>
                  <a:txBody>
                    <a:bodyPr/>
                    <a:lstStyle/>
                    <a:p>
                      <a:pPr algn="ctr" rtl="1">
                        <a:spcAft>
                          <a:spcPts val="0"/>
                        </a:spcAft>
                      </a:pPr>
                      <a:r>
                        <a:rPr lang="ar-SA" sz="1400" dirty="0">
                          <a:latin typeface="Times New Roman"/>
                          <a:ea typeface="Times New Roman"/>
                          <a:cs typeface="SKR HEAD1"/>
                        </a:rPr>
                        <a:t>سنة التأسيس</a:t>
                      </a:r>
                      <a:endParaRPr lang="en-US" sz="1050" dirty="0">
                        <a:latin typeface="Times New Roman"/>
                        <a:ea typeface="Times New Roman"/>
                        <a:cs typeface="Traditional Arabic"/>
                      </a:endParaRPr>
                    </a:p>
                  </a:txBody>
                  <a:tcPr marL="43031" marR="430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38100" cap="flat" cmpd="dbl" algn="ctr">
                      <a:solidFill>
                        <a:srgbClr val="000000"/>
                      </a:solidFill>
                      <a:prstDash val="solid"/>
                      <a:round/>
                      <a:headEnd type="none" w="med" len="med"/>
                      <a:tailEnd type="none" w="med" len="med"/>
                    </a:lnT>
                    <a:lnB w="38100" cap="flat" cmpd="dbl" algn="ctr">
                      <a:solidFill>
                        <a:srgbClr val="000000"/>
                      </a:solidFill>
                      <a:prstDash val="solid"/>
                      <a:round/>
                      <a:headEnd type="none" w="med" len="med"/>
                      <a:tailEnd type="none" w="med" len="med"/>
                    </a:lnB>
                    <a:solidFill>
                      <a:srgbClr val="D9D9D9"/>
                    </a:solidFill>
                  </a:tcPr>
                </a:tc>
                <a:tc>
                  <a:txBody>
                    <a:bodyPr/>
                    <a:lstStyle/>
                    <a:p>
                      <a:pPr algn="ctr" rtl="1">
                        <a:spcAft>
                          <a:spcPts val="0"/>
                        </a:spcAft>
                      </a:pPr>
                      <a:r>
                        <a:rPr lang="ar-SA" sz="1400" dirty="0">
                          <a:latin typeface="Times New Roman"/>
                          <a:ea typeface="Times New Roman"/>
                          <a:cs typeface="SKR HEAD1"/>
                        </a:rPr>
                        <a:t>الموقع</a:t>
                      </a:r>
                      <a:endParaRPr lang="en-US" sz="1050" dirty="0">
                        <a:latin typeface="Times New Roman"/>
                        <a:ea typeface="Times New Roman"/>
                        <a:cs typeface="Traditional Arabic"/>
                      </a:endParaRPr>
                    </a:p>
                  </a:txBody>
                  <a:tcPr marL="43031" marR="430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38100" cap="flat" cmpd="dbl" algn="ctr">
                      <a:solidFill>
                        <a:srgbClr val="000000"/>
                      </a:solidFill>
                      <a:prstDash val="solid"/>
                      <a:round/>
                      <a:headEnd type="none" w="med" len="med"/>
                      <a:tailEnd type="none" w="med" len="med"/>
                    </a:lnT>
                    <a:lnB w="38100" cap="flat" cmpd="dbl" algn="ctr">
                      <a:solidFill>
                        <a:srgbClr val="000000"/>
                      </a:solidFill>
                      <a:prstDash val="solid"/>
                      <a:round/>
                      <a:headEnd type="none" w="med" len="med"/>
                      <a:tailEnd type="none" w="med" len="med"/>
                    </a:lnB>
                    <a:solidFill>
                      <a:srgbClr val="D9D9D9"/>
                    </a:solidFill>
                  </a:tcPr>
                </a:tc>
                <a:tc>
                  <a:txBody>
                    <a:bodyPr/>
                    <a:lstStyle/>
                    <a:p>
                      <a:pPr algn="ctr" rtl="1">
                        <a:spcAft>
                          <a:spcPts val="0"/>
                        </a:spcAft>
                      </a:pPr>
                      <a:r>
                        <a:rPr lang="ar-SA" sz="1400" dirty="0">
                          <a:latin typeface="Times New Roman"/>
                          <a:ea typeface="Times New Roman"/>
                          <a:cs typeface="SKR HEAD1"/>
                        </a:rPr>
                        <a:t>عدد السكان</a:t>
                      </a:r>
                      <a:endParaRPr lang="en-US" sz="1050" dirty="0">
                        <a:latin typeface="Times New Roman"/>
                        <a:ea typeface="Times New Roman"/>
                        <a:cs typeface="Traditional Arabic"/>
                      </a:endParaRPr>
                    </a:p>
                  </a:txBody>
                  <a:tcPr marL="43031" marR="430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38100" cap="flat" cmpd="dbl" algn="ctr">
                      <a:solidFill>
                        <a:srgbClr val="000000"/>
                      </a:solidFill>
                      <a:prstDash val="solid"/>
                      <a:round/>
                      <a:headEnd type="none" w="med" len="med"/>
                      <a:tailEnd type="none" w="med" len="med"/>
                    </a:lnT>
                    <a:lnB w="38100" cap="flat" cmpd="dbl" algn="ctr">
                      <a:solidFill>
                        <a:srgbClr val="000000"/>
                      </a:solidFill>
                      <a:prstDash val="solid"/>
                      <a:round/>
                      <a:headEnd type="none" w="med" len="med"/>
                      <a:tailEnd type="none" w="med" len="med"/>
                    </a:lnB>
                    <a:solidFill>
                      <a:srgbClr val="D9D9D9"/>
                    </a:solidFill>
                  </a:tcPr>
                </a:tc>
                <a:tc>
                  <a:txBody>
                    <a:bodyPr/>
                    <a:lstStyle/>
                    <a:p>
                      <a:pPr algn="ctr" rtl="1">
                        <a:spcAft>
                          <a:spcPts val="0"/>
                        </a:spcAft>
                      </a:pPr>
                      <a:r>
                        <a:rPr lang="ar-SA" sz="1400" dirty="0">
                          <a:latin typeface="Times New Roman"/>
                          <a:ea typeface="Times New Roman"/>
                          <a:cs typeface="SKR HEAD1"/>
                        </a:rPr>
                        <a:t>أصول السكان</a:t>
                      </a:r>
                      <a:endParaRPr lang="en-US" sz="1050" dirty="0">
                        <a:latin typeface="Times New Roman"/>
                        <a:ea typeface="Times New Roman"/>
                        <a:cs typeface="Traditional Arabic"/>
                      </a:endParaRPr>
                    </a:p>
                  </a:txBody>
                  <a:tcPr marL="43031" marR="430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38100" cap="flat" cmpd="dbl" algn="ctr">
                      <a:solidFill>
                        <a:srgbClr val="000000"/>
                      </a:solidFill>
                      <a:prstDash val="solid"/>
                      <a:round/>
                      <a:headEnd type="none" w="med" len="med"/>
                      <a:tailEnd type="none" w="med" len="med"/>
                    </a:lnT>
                    <a:lnB w="38100" cap="flat" cmpd="dbl" algn="ctr">
                      <a:solidFill>
                        <a:srgbClr val="000000"/>
                      </a:solidFill>
                      <a:prstDash val="solid"/>
                      <a:round/>
                      <a:headEnd type="none" w="med" len="med"/>
                      <a:tailEnd type="none" w="med" len="med"/>
                    </a:lnB>
                    <a:solidFill>
                      <a:srgbClr val="D9D9D9"/>
                    </a:solidFill>
                  </a:tcPr>
                </a:tc>
                <a:tc>
                  <a:txBody>
                    <a:bodyPr/>
                    <a:lstStyle/>
                    <a:p>
                      <a:pPr algn="ctr" rtl="1">
                        <a:spcAft>
                          <a:spcPts val="0"/>
                        </a:spcAft>
                      </a:pPr>
                      <a:r>
                        <a:rPr lang="ar-SA" sz="1400" dirty="0">
                          <a:latin typeface="Times New Roman"/>
                          <a:ea typeface="Times New Roman"/>
                          <a:cs typeface="SKR HEAD1"/>
                        </a:rPr>
                        <a:t>الجهة المشرفة</a:t>
                      </a:r>
                      <a:endParaRPr lang="en-US" sz="1050" dirty="0">
                        <a:latin typeface="Times New Roman"/>
                        <a:ea typeface="Times New Roman"/>
                        <a:cs typeface="Traditional Arabic"/>
                      </a:endParaRPr>
                    </a:p>
                  </a:txBody>
                  <a:tcPr marL="43031" marR="430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38100" cap="flat" cmpd="dbl" algn="ctr">
                      <a:solidFill>
                        <a:srgbClr val="000000"/>
                      </a:solidFill>
                      <a:prstDash val="solid"/>
                      <a:round/>
                      <a:headEnd type="none" w="med" len="med"/>
                      <a:tailEnd type="none" w="med" len="med"/>
                    </a:lnT>
                    <a:lnB w="38100" cap="flat" cmpd="dbl" algn="ctr">
                      <a:solidFill>
                        <a:srgbClr val="000000"/>
                      </a:solidFill>
                      <a:prstDash val="solid"/>
                      <a:round/>
                      <a:headEnd type="none" w="med" len="med"/>
                      <a:tailEnd type="none" w="med" len="med"/>
                    </a:lnB>
                    <a:solidFill>
                      <a:srgbClr val="D9D9D9"/>
                    </a:solidFill>
                  </a:tcPr>
                </a:tc>
                <a:tc>
                  <a:txBody>
                    <a:bodyPr/>
                    <a:lstStyle/>
                    <a:p>
                      <a:pPr algn="ctr" rtl="1">
                        <a:spcAft>
                          <a:spcPts val="0"/>
                        </a:spcAft>
                      </a:pPr>
                      <a:r>
                        <a:rPr lang="ar-SA" sz="1400" dirty="0">
                          <a:latin typeface="Times New Roman"/>
                          <a:ea typeface="Times New Roman"/>
                          <a:cs typeface="SKR HEAD1"/>
                        </a:rPr>
                        <a:t>التعليم</a:t>
                      </a:r>
                      <a:endParaRPr lang="en-US" sz="1050" dirty="0">
                        <a:latin typeface="Times New Roman"/>
                        <a:ea typeface="Times New Roman"/>
                        <a:cs typeface="Traditional Arabic"/>
                      </a:endParaRPr>
                    </a:p>
                  </a:txBody>
                  <a:tcPr marL="43031" marR="430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38100" cap="flat" cmpd="dbl" algn="ctr">
                      <a:solidFill>
                        <a:srgbClr val="000000"/>
                      </a:solidFill>
                      <a:prstDash val="solid"/>
                      <a:round/>
                      <a:headEnd type="none" w="med" len="med"/>
                      <a:tailEnd type="none" w="med" len="med"/>
                    </a:lnT>
                    <a:lnB w="38100" cap="flat" cmpd="dbl" algn="ctr">
                      <a:solidFill>
                        <a:srgbClr val="000000"/>
                      </a:solidFill>
                      <a:prstDash val="solid"/>
                      <a:round/>
                      <a:headEnd type="none" w="med" len="med"/>
                      <a:tailEnd type="none" w="med" len="med"/>
                    </a:lnB>
                    <a:solidFill>
                      <a:srgbClr val="D9D9D9"/>
                    </a:solidFill>
                  </a:tcPr>
                </a:tc>
                <a:tc>
                  <a:txBody>
                    <a:bodyPr/>
                    <a:lstStyle/>
                    <a:p>
                      <a:pPr algn="ctr" rtl="1">
                        <a:spcAft>
                          <a:spcPts val="0"/>
                        </a:spcAft>
                      </a:pPr>
                      <a:r>
                        <a:rPr lang="ar-SA" sz="1400" dirty="0">
                          <a:latin typeface="Times New Roman"/>
                          <a:ea typeface="Times New Roman"/>
                          <a:cs typeface="SKR HEAD1"/>
                        </a:rPr>
                        <a:t>الصحة</a:t>
                      </a:r>
                      <a:endParaRPr lang="en-US" sz="1050" dirty="0">
                        <a:latin typeface="Times New Roman"/>
                        <a:ea typeface="Times New Roman"/>
                        <a:cs typeface="Traditional Arabic"/>
                      </a:endParaRPr>
                    </a:p>
                  </a:txBody>
                  <a:tcPr marL="43031" marR="430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38100" cap="flat" cmpd="dbl" algn="ctr">
                      <a:solidFill>
                        <a:srgbClr val="000000"/>
                      </a:solidFill>
                      <a:prstDash val="solid"/>
                      <a:round/>
                      <a:headEnd type="none" w="med" len="med"/>
                      <a:tailEnd type="none" w="med" len="med"/>
                    </a:lnT>
                    <a:lnB w="38100" cap="flat" cmpd="dbl" algn="ctr">
                      <a:solidFill>
                        <a:srgbClr val="000000"/>
                      </a:solidFill>
                      <a:prstDash val="solid"/>
                      <a:round/>
                      <a:headEnd type="none" w="med" len="med"/>
                      <a:tailEnd type="none" w="med" len="med"/>
                    </a:lnB>
                    <a:solidFill>
                      <a:srgbClr val="D9D9D9"/>
                    </a:solidFill>
                  </a:tcPr>
                </a:tc>
                <a:tc>
                  <a:txBody>
                    <a:bodyPr/>
                    <a:lstStyle/>
                    <a:p>
                      <a:pPr algn="ctr" rtl="1">
                        <a:spcAft>
                          <a:spcPts val="0"/>
                        </a:spcAft>
                      </a:pPr>
                      <a:r>
                        <a:rPr lang="ar-SA" sz="1400" dirty="0">
                          <a:latin typeface="Times New Roman"/>
                          <a:ea typeface="Times New Roman"/>
                          <a:cs typeface="SKR HEAD1"/>
                        </a:rPr>
                        <a:t>الخدمات</a:t>
                      </a:r>
                      <a:endParaRPr lang="en-US" sz="1050" dirty="0">
                        <a:latin typeface="Times New Roman"/>
                        <a:ea typeface="Times New Roman"/>
                        <a:cs typeface="Traditional Arabic"/>
                      </a:endParaRPr>
                    </a:p>
                  </a:txBody>
                  <a:tcPr marL="43031" marR="43031" marT="0" marB="0">
                    <a:lnL w="12700" cap="flat" cmpd="sng" algn="ctr">
                      <a:solidFill>
                        <a:srgbClr val="000000"/>
                      </a:solidFill>
                      <a:prstDash val="solid"/>
                      <a:round/>
                      <a:headEnd type="none" w="med" len="med"/>
                      <a:tailEnd type="none" w="med" len="med"/>
                    </a:lnL>
                    <a:lnR w="38100" cap="flat" cmpd="dbl" algn="ctr">
                      <a:solidFill>
                        <a:srgbClr val="000000"/>
                      </a:solidFill>
                      <a:prstDash val="solid"/>
                      <a:round/>
                      <a:headEnd type="none" w="med" len="med"/>
                      <a:tailEnd type="none" w="med" len="med"/>
                    </a:lnR>
                    <a:lnT w="38100" cap="flat" cmpd="dbl" algn="ctr">
                      <a:solidFill>
                        <a:srgbClr val="000000"/>
                      </a:solidFill>
                      <a:prstDash val="solid"/>
                      <a:round/>
                      <a:headEnd type="none" w="med" len="med"/>
                      <a:tailEnd type="none" w="med" len="med"/>
                    </a:lnT>
                    <a:lnB w="38100" cap="flat" cmpd="dbl" algn="ctr">
                      <a:solidFill>
                        <a:srgbClr val="000000"/>
                      </a:solidFill>
                      <a:prstDash val="solid"/>
                      <a:round/>
                      <a:headEnd type="none" w="med" len="med"/>
                      <a:tailEnd type="none" w="med" len="med"/>
                    </a:lnB>
                    <a:solidFill>
                      <a:srgbClr val="D9D9D9"/>
                    </a:solidFill>
                  </a:tcPr>
                </a:tc>
              </a:tr>
              <a:tr h="1365279">
                <a:tc>
                  <a:txBody>
                    <a:bodyPr/>
                    <a:lstStyle/>
                    <a:p>
                      <a:pPr algn="ctr" rtl="1">
                        <a:spcAft>
                          <a:spcPts val="0"/>
                        </a:spcAft>
                      </a:pPr>
                      <a:r>
                        <a:rPr lang="ar-SA" sz="900" b="1">
                          <a:latin typeface="Times New Roman"/>
                          <a:ea typeface="Times New Roman"/>
                          <a:cs typeface="Akhbar MT"/>
                        </a:rPr>
                        <a:t>11</a:t>
                      </a:r>
                      <a:endParaRPr lang="en-US" sz="600">
                        <a:latin typeface="Times New Roman"/>
                        <a:ea typeface="Times New Roman"/>
                        <a:cs typeface="Traditional Arabic"/>
                      </a:endParaRPr>
                    </a:p>
                  </a:txBody>
                  <a:tcPr marL="43031" marR="43031" marT="0" marB="0">
                    <a:lnL w="3810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381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1600" b="1" dirty="0" err="1">
                          <a:latin typeface="Times New Roman"/>
                          <a:ea typeface="Times New Roman"/>
                          <a:cs typeface="Akhbar MT"/>
                        </a:rPr>
                        <a:t>الأمعري</a:t>
                      </a:r>
                      <a:endParaRPr lang="en-US" sz="1100" dirty="0">
                        <a:latin typeface="Times New Roman"/>
                        <a:ea typeface="Times New Roman"/>
                        <a:cs typeface="Traditional Arabic"/>
                      </a:endParaRPr>
                    </a:p>
                  </a:txBody>
                  <a:tcPr marL="43031" marR="430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381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endParaRPr lang="en-US" sz="1100" dirty="0">
                        <a:latin typeface="Times New Roman"/>
                        <a:ea typeface="Times New Roman"/>
                        <a:cs typeface="Traditional Arabic"/>
                      </a:endParaRPr>
                    </a:p>
                  </a:txBody>
                  <a:tcPr marL="43031" marR="430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381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1600" b="1" dirty="0">
                          <a:latin typeface="Times New Roman"/>
                          <a:ea typeface="Times New Roman"/>
                          <a:cs typeface="Akhbar MT"/>
                        </a:rPr>
                        <a:t>1949</a:t>
                      </a:r>
                      <a:endParaRPr lang="en-US" sz="1100" dirty="0">
                        <a:latin typeface="Times New Roman"/>
                        <a:ea typeface="Times New Roman"/>
                        <a:cs typeface="Traditional Arabic"/>
                      </a:endParaRPr>
                    </a:p>
                  </a:txBody>
                  <a:tcPr marL="43031" marR="430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381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1600" b="1" dirty="0">
                          <a:latin typeface="Times New Roman"/>
                          <a:ea typeface="Times New Roman"/>
                          <a:cs typeface="Akhbar MT"/>
                        </a:rPr>
                        <a:t>جنوب غرب رام الله</a:t>
                      </a:r>
                      <a:endParaRPr lang="en-US" sz="1100" dirty="0">
                        <a:latin typeface="Times New Roman"/>
                        <a:ea typeface="Times New Roman"/>
                        <a:cs typeface="Traditional Arabic"/>
                      </a:endParaRPr>
                    </a:p>
                  </a:txBody>
                  <a:tcPr marL="43031" marR="430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381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1600" b="1" dirty="0">
                          <a:latin typeface="Times New Roman"/>
                          <a:ea typeface="Times New Roman"/>
                          <a:cs typeface="Akhbar MT"/>
                        </a:rPr>
                        <a:t>10500</a:t>
                      </a:r>
                      <a:endParaRPr lang="en-US" sz="1100" dirty="0">
                        <a:latin typeface="Times New Roman"/>
                        <a:ea typeface="Times New Roman"/>
                        <a:cs typeface="Traditional Arabic"/>
                      </a:endParaRPr>
                    </a:p>
                  </a:txBody>
                  <a:tcPr marL="43031" marR="430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381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1600" b="1" dirty="0" err="1">
                          <a:latin typeface="Times New Roman"/>
                          <a:ea typeface="Times New Roman"/>
                          <a:cs typeface="Akhbar MT"/>
                        </a:rPr>
                        <a:t>اللد</a:t>
                      </a:r>
                      <a:r>
                        <a:rPr lang="ar-SA" sz="1600" b="1" dirty="0">
                          <a:latin typeface="Times New Roman"/>
                          <a:ea typeface="Times New Roman"/>
                          <a:cs typeface="Akhbar MT"/>
                        </a:rPr>
                        <a:t> ويافا والرملة، بيت </a:t>
                      </a:r>
                      <a:r>
                        <a:rPr lang="ar-SA" sz="1600" b="1" dirty="0" err="1">
                          <a:latin typeface="Times New Roman"/>
                          <a:ea typeface="Times New Roman"/>
                          <a:cs typeface="Akhbar MT"/>
                        </a:rPr>
                        <a:t>دجن</a:t>
                      </a:r>
                      <a:r>
                        <a:rPr lang="ar-SA" sz="1600" b="1" dirty="0">
                          <a:latin typeface="Times New Roman"/>
                          <a:ea typeface="Times New Roman"/>
                          <a:cs typeface="Akhbar MT"/>
                        </a:rPr>
                        <a:t> ودير طريف</a:t>
                      </a:r>
                      <a:endParaRPr lang="en-US" sz="1100" dirty="0">
                        <a:latin typeface="Times New Roman"/>
                        <a:ea typeface="Times New Roman"/>
                        <a:cs typeface="Traditional Arabic"/>
                      </a:endParaRPr>
                    </a:p>
                  </a:txBody>
                  <a:tcPr marL="43031" marR="430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381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1600" b="1" dirty="0">
                          <a:latin typeface="Times New Roman"/>
                          <a:ea typeface="Times New Roman"/>
                          <a:cs typeface="Akhbar MT"/>
                        </a:rPr>
                        <a:t>وكالة </a:t>
                      </a:r>
                      <a:r>
                        <a:rPr lang="ar-SA" sz="1600" b="1" dirty="0" err="1">
                          <a:latin typeface="Times New Roman"/>
                          <a:ea typeface="Times New Roman"/>
                          <a:cs typeface="Akhbar MT"/>
                        </a:rPr>
                        <a:t>الاونروا</a:t>
                      </a:r>
                      <a:endParaRPr lang="en-US" sz="1100" dirty="0">
                        <a:latin typeface="Times New Roman"/>
                        <a:ea typeface="Times New Roman"/>
                        <a:cs typeface="Traditional Arabic"/>
                      </a:endParaRPr>
                    </a:p>
                  </a:txBody>
                  <a:tcPr marL="43031" marR="430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381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1600" b="1" dirty="0">
                          <a:latin typeface="Times New Roman"/>
                          <a:ea typeface="Times New Roman"/>
                          <a:cs typeface="Akhbar MT"/>
                        </a:rPr>
                        <a:t>مدرستان</a:t>
                      </a:r>
                      <a:endParaRPr lang="en-US" sz="1100" dirty="0">
                        <a:latin typeface="Times New Roman"/>
                        <a:ea typeface="Times New Roman"/>
                        <a:cs typeface="Traditional Arabic"/>
                      </a:endParaRPr>
                    </a:p>
                  </a:txBody>
                  <a:tcPr marL="43031" marR="430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381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ts val="1275"/>
                        </a:lnSpc>
                        <a:spcAft>
                          <a:spcPts val="0"/>
                        </a:spcAft>
                      </a:pPr>
                      <a:r>
                        <a:rPr lang="ar-SA" sz="1400" b="1" dirty="0">
                          <a:latin typeface="Times New Roman"/>
                          <a:ea typeface="Times New Roman"/>
                          <a:cs typeface="Akhbar MT"/>
                        </a:rPr>
                        <a:t>مركز صحي واحد تابع </a:t>
                      </a:r>
                      <a:r>
                        <a:rPr lang="ar-SA" sz="1400" b="1" dirty="0" err="1">
                          <a:latin typeface="Times New Roman"/>
                          <a:ea typeface="Times New Roman"/>
                          <a:cs typeface="Akhbar MT"/>
                        </a:rPr>
                        <a:t>للأونروا</a:t>
                      </a:r>
                      <a:r>
                        <a:rPr lang="ar-SA" sz="1400" b="1" dirty="0">
                          <a:latin typeface="Times New Roman"/>
                          <a:ea typeface="Times New Roman"/>
                          <a:cs typeface="Akhbar MT"/>
                        </a:rPr>
                        <a:t> </a:t>
                      </a:r>
                      <a:r>
                        <a:rPr lang="ar-SA" sz="1400" b="1" dirty="0" err="1">
                          <a:latin typeface="Times New Roman"/>
                          <a:ea typeface="Times New Roman"/>
                          <a:cs typeface="Akhbar MT"/>
                        </a:rPr>
                        <a:t>بالاضافة</a:t>
                      </a:r>
                      <a:r>
                        <a:rPr lang="ar-SA" sz="1400" b="1" dirty="0">
                          <a:latin typeface="Times New Roman"/>
                          <a:ea typeface="Times New Roman"/>
                          <a:cs typeface="Akhbar MT"/>
                        </a:rPr>
                        <a:t> لوحدة علاج طبيعي واحدة </a:t>
                      </a:r>
                      <a:endParaRPr lang="en-US" sz="1100" dirty="0">
                        <a:latin typeface="Times New Roman"/>
                        <a:ea typeface="Times New Roman"/>
                        <a:cs typeface="Traditional Arabic"/>
                      </a:endParaRPr>
                    </a:p>
                  </a:txBody>
                  <a:tcPr marL="43031" marR="430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381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1600" b="1" dirty="0">
                          <a:latin typeface="Times New Roman"/>
                          <a:ea typeface="Times New Roman"/>
                          <a:cs typeface="Akhbar MT"/>
                        </a:rPr>
                        <a:t>يرتبط المخيم بشكل كامل بشبكتي الماء والكهرباء البلدية</a:t>
                      </a:r>
                      <a:endParaRPr lang="en-US" sz="1100" dirty="0">
                        <a:latin typeface="Times New Roman"/>
                        <a:ea typeface="Times New Roman"/>
                        <a:cs typeface="Traditional Arabic"/>
                      </a:endParaRPr>
                    </a:p>
                  </a:txBody>
                  <a:tcPr marL="43031" marR="43031" marT="0" marB="0">
                    <a:lnL w="12700" cap="flat" cmpd="sng" algn="ctr">
                      <a:solidFill>
                        <a:srgbClr val="000000"/>
                      </a:solidFill>
                      <a:prstDash val="solid"/>
                      <a:round/>
                      <a:headEnd type="none" w="med" len="med"/>
                      <a:tailEnd type="none" w="med" len="med"/>
                    </a:lnL>
                    <a:lnR w="38100" cap="flat" cmpd="dbl" algn="ctr">
                      <a:solidFill>
                        <a:srgbClr val="000000"/>
                      </a:solidFill>
                      <a:prstDash val="solid"/>
                      <a:round/>
                      <a:headEnd type="none" w="med" len="med"/>
                      <a:tailEnd type="none" w="med" len="med"/>
                    </a:lnR>
                    <a:lnT w="381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008208">
                <a:tc>
                  <a:txBody>
                    <a:bodyPr/>
                    <a:lstStyle/>
                    <a:p>
                      <a:pPr algn="ctr" rtl="1">
                        <a:spcAft>
                          <a:spcPts val="0"/>
                        </a:spcAft>
                      </a:pPr>
                      <a:r>
                        <a:rPr lang="ar-SA" sz="900" b="1">
                          <a:latin typeface="Times New Roman"/>
                          <a:ea typeface="Times New Roman"/>
                          <a:cs typeface="Akhbar MT"/>
                        </a:rPr>
                        <a:t>12</a:t>
                      </a:r>
                      <a:endParaRPr lang="en-US" sz="600">
                        <a:latin typeface="Times New Roman"/>
                        <a:ea typeface="Times New Roman"/>
                        <a:cs typeface="Traditional Arabic"/>
                      </a:endParaRPr>
                    </a:p>
                  </a:txBody>
                  <a:tcPr marL="43031" marR="43031" marT="0" marB="0">
                    <a:lnL w="3810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1600" b="1">
                          <a:latin typeface="Times New Roman"/>
                          <a:ea typeface="Times New Roman"/>
                          <a:cs typeface="Akhbar MT"/>
                        </a:rPr>
                        <a:t>دير عمار</a:t>
                      </a:r>
                      <a:endParaRPr lang="en-US" sz="1100">
                        <a:latin typeface="Times New Roman"/>
                        <a:ea typeface="Times New Roman"/>
                        <a:cs typeface="Traditional Arabic"/>
                      </a:endParaRPr>
                    </a:p>
                  </a:txBody>
                  <a:tcPr marL="43031" marR="430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1600" b="1" dirty="0">
                          <a:latin typeface="Times New Roman"/>
                          <a:ea typeface="Times New Roman"/>
                          <a:cs typeface="Akhbar MT"/>
                        </a:rPr>
                        <a:t>بالقرب من قرية دير عمار</a:t>
                      </a:r>
                      <a:endParaRPr lang="en-US" sz="1100" dirty="0">
                        <a:latin typeface="Times New Roman"/>
                        <a:ea typeface="Times New Roman"/>
                        <a:cs typeface="Traditional Arabic"/>
                      </a:endParaRPr>
                    </a:p>
                  </a:txBody>
                  <a:tcPr marL="43031" marR="430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1600" b="1" dirty="0">
                          <a:latin typeface="Times New Roman"/>
                          <a:ea typeface="Times New Roman"/>
                          <a:cs typeface="Akhbar MT"/>
                        </a:rPr>
                        <a:t>1949</a:t>
                      </a:r>
                      <a:endParaRPr lang="en-US" sz="1100" dirty="0">
                        <a:latin typeface="Times New Roman"/>
                        <a:ea typeface="Times New Roman"/>
                        <a:cs typeface="Traditional Arabic"/>
                      </a:endParaRPr>
                    </a:p>
                  </a:txBody>
                  <a:tcPr marL="43031" marR="430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1600" b="1" dirty="0">
                          <a:latin typeface="Times New Roman"/>
                          <a:ea typeface="Times New Roman"/>
                          <a:cs typeface="Akhbar MT"/>
                        </a:rPr>
                        <a:t>شمال غرب رام الله</a:t>
                      </a:r>
                      <a:endParaRPr lang="en-US" sz="1100" dirty="0">
                        <a:latin typeface="Times New Roman"/>
                        <a:ea typeface="Times New Roman"/>
                        <a:cs typeface="Traditional Arabic"/>
                      </a:endParaRPr>
                    </a:p>
                  </a:txBody>
                  <a:tcPr marL="43031" marR="430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1600" b="1">
                          <a:latin typeface="Times New Roman"/>
                          <a:ea typeface="Times New Roman"/>
                          <a:cs typeface="Akhbar MT"/>
                        </a:rPr>
                        <a:t>2400</a:t>
                      </a:r>
                      <a:endParaRPr lang="en-US" sz="1100">
                        <a:latin typeface="Times New Roman"/>
                        <a:ea typeface="Times New Roman"/>
                        <a:cs typeface="Traditional Arabic"/>
                      </a:endParaRPr>
                    </a:p>
                  </a:txBody>
                  <a:tcPr marL="43031" marR="430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1600" b="1">
                          <a:latin typeface="Times New Roman"/>
                          <a:ea typeface="Times New Roman"/>
                          <a:cs typeface="Akhbar MT"/>
                        </a:rPr>
                        <a:t>الرملة يافا واللد</a:t>
                      </a:r>
                      <a:endParaRPr lang="en-US" sz="1100">
                        <a:latin typeface="Times New Roman"/>
                        <a:ea typeface="Times New Roman"/>
                        <a:cs typeface="Traditional Arabic"/>
                      </a:endParaRPr>
                    </a:p>
                  </a:txBody>
                  <a:tcPr marL="43031" marR="430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1600" b="1">
                          <a:latin typeface="Times New Roman"/>
                          <a:ea typeface="Times New Roman"/>
                          <a:cs typeface="Akhbar MT"/>
                        </a:rPr>
                        <a:t>وكالة الاونروا</a:t>
                      </a:r>
                      <a:endParaRPr lang="en-US" sz="1100">
                        <a:latin typeface="Times New Roman"/>
                        <a:ea typeface="Times New Roman"/>
                        <a:cs typeface="Traditional Arabic"/>
                      </a:endParaRPr>
                    </a:p>
                  </a:txBody>
                  <a:tcPr marL="43031" marR="430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1600" b="1">
                          <a:solidFill>
                            <a:srgbClr val="000000"/>
                          </a:solidFill>
                          <a:latin typeface="Tahoma"/>
                          <a:ea typeface="Times New Roman"/>
                          <a:cs typeface="Akhbar MT"/>
                        </a:rPr>
                        <a:t>مدرستان</a:t>
                      </a:r>
                      <a:endParaRPr lang="en-US" sz="1100">
                        <a:latin typeface="Times New Roman"/>
                        <a:ea typeface="Times New Roman"/>
                        <a:cs typeface="Traditional Arabic"/>
                      </a:endParaRPr>
                    </a:p>
                  </a:txBody>
                  <a:tcPr marL="43031" marR="430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1400" b="1">
                          <a:solidFill>
                            <a:srgbClr val="000000"/>
                          </a:solidFill>
                          <a:latin typeface="Tahoma"/>
                          <a:ea typeface="Times New Roman"/>
                          <a:cs typeface="Akhbar MT"/>
                        </a:rPr>
                        <a:t>مركز صحي واحد تابع للأونروا</a:t>
                      </a:r>
                      <a:endParaRPr lang="en-US" sz="1100">
                        <a:latin typeface="Times New Roman"/>
                        <a:ea typeface="Times New Roman"/>
                        <a:cs typeface="Traditional Arabic"/>
                      </a:endParaRPr>
                    </a:p>
                  </a:txBody>
                  <a:tcPr marL="43031" marR="430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1400" b="1">
                          <a:solidFill>
                            <a:srgbClr val="000000"/>
                          </a:solidFill>
                          <a:latin typeface="Tahoma"/>
                          <a:ea typeface="Times New Roman"/>
                          <a:cs typeface="Akhbar MT"/>
                        </a:rPr>
                        <a:t>البنية التحتية للمياه والكهرباء العامة</a:t>
                      </a:r>
                      <a:endParaRPr lang="en-US" sz="1100">
                        <a:latin typeface="Times New Roman"/>
                        <a:ea typeface="Times New Roman"/>
                        <a:cs typeface="Traditional Arabic"/>
                      </a:endParaRPr>
                    </a:p>
                    <a:p>
                      <a:pPr algn="ctr" rtl="1">
                        <a:spcAft>
                          <a:spcPts val="0"/>
                        </a:spcAft>
                      </a:pPr>
                      <a:r>
                        <a:rPr lang="ar-SA" sz="1400" b="1">
                          <a:solidFill>
                            <a:srgbClr val="000000"/>
                          </a:solidFill>
                          <a:latin typeface="Tahoma"/>
                          <a:ea typeface="Times New Roman"/>
                          <a:cs typeface="Akhbar MT"/>
                        </a:rPr>
                        <a:t>لا يوجد هناك نظام صرف صحي</a:t>
                      </a:r>
                      <a:endParaRPr lang="en-US" sz="1100">
                        <a:latin typeface="Times New Roman"/>
                        <a:ea typeface="Times New Roman"/>
                        <a:cs typeface="Traditional Arabic"/>
                      </a:endParaRPr>
                    </a:p>
                  </a:txBody>
                  <a:tcPr marL="43031" marR="43031" marT="0" marB="0">
                    <a:lnL w="12700" cap="flat" cmpd="sng" algn="ctr">
                      <a:solidFill>
                        <a:srgbClr val="000000"/>
                      </a:solidFill>
                      <a:prstDash val="solid"/>
                      <a:round/>
                      <a:headEnd type="none" w="med" len="med"/>
                      <a:tailEnd type="none" w="med" len="med"/>
                    </a:lnL>
                    <a:lnR w="3810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134233">
                <a:tc>
                  <a:txBody>
                    <a:bodyPr/>
                    <a:lstStyle/>
                    <a:p>
                      <a:pPr algn="ctr" rtl="1">
                        <a:spcAft>
                          <a:spcPts val="0"/>
                        </a:spcAft>
                      </a:pPr>
                      <a:r>
                        <a:rPr lang="ar-SA" sz="900" b="1">
                          <a:latin typeface="Times New Roman"/>
                          <a:ea typeface="Times New Roman"/>
                          <a:cs typeface="Akhbar MT"/>
                        </a:rPr>
                        <a:t>13</a:t>
                      </a:r>
                      <a:endParaRPr lang="en-US" sz="600">
                        <a:latin typeface="Times New Roman"/>
                        <a:ea typeface="Times New Roman"/>
                        <a:cs typeface="Traditional Arabic"/>
                      </a:endParaRPr>
                    </a:p>
                  </a:txBody>
                  <a:tcPr marL="43031" marR="43031" marT="0" marB="0">
                    <a:lnL w="3810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1600" b="1">
                          <a:latin typeface="Times New Roman"/>
                          <a:ea typeface="Times New Roman"/>
                          <a:cs typeface="Akhbar MT"/>
                        </a:rPr>
                        <a:t>الجلزون</a:t>
                      </a:r>
                      <a:endParaRPr lang="en-US" sz="1100">
                        <a:latin typeface="Times New Roman"/>
                        <a:ea typeface="Times New Roman"/>
                        <a:cs typeface="Traditional Arabic"/>
                      </a:endParaRPr>
                    </a:p>
                  </a:txBody>
                  <a:tcPr marL="43031" marR="430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1600" b="1">
                          <a:latin typeface="Times New Roman"/>
                          <a:ea typeface="Times New Roman"/>
                          <a:cs typeface="Akhbar MT"/>
                        </a:rPr>
                        <a:t>عين او وادي الجلزون/يونانيه جلز:ينابيع وزون :منطقه</a:t>
                      </a:r>
                      <a:endParaRPr lang="en-US" sz="1100">
                        <a:latin typeface="Times New Roman"/>
                        <a:ea typeface="Times New Roman"/>
                        <a:cs typeface="Traditional Arabic"/>
                      </a:endParaRPr>
                    </a:p>
                  </a:txBody>
                  <a:tcPr marL="43031" marR="430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1600" b="1">
                          <a:latin typeface="Times New Roman"/>
                          <a:ea typeface="Times New Roman"/>
                          <a:cs typeface="Akhbar MT"/>
                        </a:rPr>
                        <a:t>1949</a:t>
                      </a:r>
                      <a:endParaRPr lang="en-US" sz="1100">
                        <a:latin typeface="Times New Roman"/>
                        <a:ea typeface="Times New Roman"/>
                        <a:cs typeface="Traditional Arabic"/>
                      </a:endParaRPr>
                    </a:p>
                  </a:txBody>
                  <a:tcPr marL="43031" marR="430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1600" b="1" dirty="0">
                          <a:latin typeface="Times New Roman"/>
                          <a:ea typeface="Times New Roman"/>
                          <a:cs typeface="Akhbar MT"/>
                        </a:rPr>
                        <a:t>7كم شمال رام الله</a:t>
                      </a:r>
                      <a:endParaRPr lang="en-US" sz="1100" dirty="0">
                        <a:latin typeface="Times New Roman"/>
                        <a:ea typeface="Times New Roman"/>
                        <a:cs typeface="Traditional Arabic"/>
                      </a:endParaRPr>
                    </a:p>
                  </a:txBody>
                  <a:tcPr marL="43031" marR="430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1600" b="1" dirty="0">
                          <a:latin typeface="Times New Roman"/>
                          <a:ea typeface="Times New Roman"/>
                          <a:cs typeface="Akhbar MT"/>
                        </a:rPr>
                        <a:t>11000</a:t>
                      </a:r>
                      <a:endParaRPr lang="en-US" sz="1100" dirty="0">
                        <a:latin typeface="Times New Roman"/>
                        <a:ea typeface="Times New Roman"/>
                        <a:cs typeface="Traditional Arabic"/>
                      </a:endParaRPr>
                    </a:p>
                    <a:p>
                      <a:pPr algn="ctr" rtl="1">
                        <a:spcAft>
                          <a:spcPts val="0"/>
                        </a:spcAft>
                      </a:pPr>
                      <a:r>
                        <a:rPr lang="ar-SA" sz="1600" b="1" dirty="0">
                          <a:latin typeface="Times New Roman"/>
                          <a:ea typeface="Times New Roman"/>
                          <a:cs typeface="Akhbar MT"/>
                        </a:rPr>
                        <a:t>(2007)</a:t>
                      </a:r>
                      <a:endParaRPr lang="en-US" sz="1100" dirty="0">
                        <a:latin typeface="Times New Roman"/>
                        <a:ea typeface="Times New Roman"/>
                        <a:cs typeface="Traditional Arabic"/>
                      </a:endParaRPr>
                    </a:p>
                  </a:txBody>
                  <a:tcPr marL="43031" marR="430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1600" b="1" dirty="0">
                          <a:latin typeface="Times New Roman"/>
                          <a:ea typeface="Times New Roman"/>
                          <a:cs typeface="Akhbar MT"/>
                        </a:rPr>
                        <a:t>من 36 </a:t>
                      </a:r>
                      <a:r>
                        <a:rPr lang="ar-SA" sz="1600" b="1" dirty="0" err="1">
                          <a:latin typeface="Times New Roman"/>
                          <a:ea typeface="Times New Roman"/>
                          <a:cs typeface="Akhbar MT"/>
                        </a:rPr>
                        <a:t>قريه</a:t>
                      </a:r>
                      <a:r>
                        <a:rPr lang="ar-SA" sz="1600" b="1" dirty="0">
                          <a:latin typeface="Times New Roman"/>
                          <a:ea typeface="Times New Roman"/>
                          <a:cs typeface="Akhbar MT"/>
                        </a:rPr>
                        <a:t> :</a:t>
                      </a:r>
                      <a:r>
                        <a:rPr lang="ar-SA" sz="1600" b="1" dirty="0" err="1">
                          <a:latin typeface="Times New Roman"/>
                          <a:ea typeface="Times New Roman"/>
                          <a:cs typeface="Akhbar MT"/>
                        </a:rPr>
                        <a:t>اللد</a:t>
                      </a:r>
                      <a:r>
                        <a:rPr lang="ar-SA" sz="1600" b="1" dirty="0">
                          <a:latin typeface="Times New Roman"/>
                          <a:ea typeface="Times New Roman"/>
                          <a:cs typeface="Akhbar MT"/>
                        </a:rPr>
                        <a:t> </a:t>
                      </a:r>
                      <a:r>
                        <a:rPr lang="ar-SA" sz="1600" b="1" dirty="0" err="1">
                          <a:latin typeface="Times New Roman"/>
                          <a:ea typeface="Times New Roman"/>
                          <a:cs typeface="Akhbar MT"/>
                        </a:rPr>
                        <a:t>والرمله</a:t>
                      </a:r>
                      <a:endParaRPr lang="en-US" sz="1100" dirty="0">
                        <a:latin typeface="Times New Roman"/>
                        <a:ea typeface="Times New Roman"/>
                        <a:cs typeface="Traditional Arabic"/>
                      </a:endParaRPr>
                    </a:p>
                  </a:txBody>
                  <a:tcPr marL="43031" marR="430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1600" b="1">
                          <a:latin typeface="Times New Roman"/>
                          <a:ea typeface="Times New Roman"/>
                          <a:cs typeface="Akhbar MT"/>
                        </a:rPr>
                        <a:t>وكالة الاونروا</a:t>
                      </a:r>
                      <a:endParaRPr lang="en-US" sz="1100">
                        <a:latin typeface="Times New Roman"/>
                        <a:ea typeface="Times New Roman"/>
                        <a:cs typeface="Traditional Arabic"/>
                      </a:endParaRPr>
                    </a:p>
                  </a:txBody>
                  <a:tcPr marL="43031" marR="430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1600" b="1">
                          <a:latin typeface="Times New Roman"/>
                          <a:ea typeface="Times New Roman"/>
                          <a:cs typeface="Akhbar MT"/>
                        </a:rPr>
                        <a:t>1 مدرسه ابتدائيه ذكور</a:t>
                      </a:r>
                      <a:endParaRPr lang="en-US" sz="1100">
                        <a:latin typeface="Times New Roman"/>
                        <a:ea typeface="Times New Roman"/>
                        <a:cs typeface="Traditional Arabic"/>
                      </a:endParaRPr>
                    </a:p>
                    <a:p>
                      <a:pPr algn="ctr" rtl="1">
                        <a:spcAft>
                          <a:spcPts val="0"/>
                        </a:spcAft>
                      </a:pPr>
                      <a:r>
                        <a:rPr lang="ar-SA" sz="1600" b="1">
                          <a:latin typeface="Times New Roman"/>
                          <a:ea typeface="Times New Roman"/>
                          <a:cs typeface="Akhbar MT"/>
                        </a:rPr>
                        <a:t>1 مدرسه ابتدائيه اناث</a:t>
                      </a:r>
                      <a:endParaRPr lang="en-US" sz="1100">
                        <a:latin typeface="Times New Roman"/>
                        <a:ea typeface="Times New Roman"/>
                        <a:cs typeface="Traditional Arabic"/>
                      </a:endParaRPr>
                    </a:p>
                  </a:txBody>
                  <a:tcPr marL="43031" marR="430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1600" b="1">
                          <a:latin typeface="Times New Roman"/>
                          <a:ea typeface="Times New Roman"/>
                          <a:cs typeface="Akhbar MT"/>
                        </a:rPr>
                        <a:t>3 مراكز صحيه</a:t>
                      </a:r>
                      <a:endParaRPr lang="en-US" sz="1100">
                        <a:latin typeface="Times New Roman"/>
                        <a:ea typeface="Times New Roman"/>
                        <a:cs typeface="Traditional Arabic"/>
                      </a:endParaRPr>
                    </a:p>
                    <a:p>
                      <a:pPr algn="ctr" rtl="1">
                        <a:spcAft>
                          <a:spcPts val="0"/>
                        </a:spcAft>
                      </a:pPr>
                      <a:r>
                        <a:rPr lang="ar-SA" sz="1600" b="1">
                          <a:latin typeface="Times New Roman"/>
                          <a:ea typeface="Times New Roman"/>
                          <a:cs typeface="Akhbar MT"/>
                        </a:rPr>
                        <a:t>واحده منها للوكاله</a:t>
                      </a:r>
                      <a:endParaRPr lang="en-US" sz="1100">
                        <a:latin typeface="Times New Roman"/>
                        <a:ea typeface="Times New Roman"/>
                        <a:cs typeface="Traditional Arabic"/>
                      </a:endParaRPr>
                    </a:p>
                  </a:txBody>
                  <a:tcPr marL="43031" marR="430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1600">
                          <a:solidFill>
                            <a:srgbClr val="000000"/>
                          </a:solidFill>
                          <a:latin typeface="Tahoma"/>
                          <a:ea typeface="Times New Roman"/>
                          <a:cs typeface="Akhbar MT"/>
                        </a:rPr>
                        <a:t>شبكة المياه والكهرباء العامة التابعة لبلدية رام الله</a:t>
                      </a:r>
                      <a:endParaRPr lang="en-US" sz="1100">
                        <a:latin typeface="Times New Roman"/>
                        <a:ea typeface="Times New Roman"/>
                        <a:cs typeface="Traditional Arabic"/>
                      </a:endParaRPr>
                    </a:p>
                  </a:txBody>
                  <a:tcPr marL="43031" marR="43031" marT="0" marB="0">
                    <a:lnL w="12700" cap="flat" cmpd="sng" algn="ctr">
                      <a:solidFill>
                        <a:srgbClr val="000000"/>
                      </a:solidFill>
                      <a:prstDash val="solid"/>
                      <a:round/>
                      <a:headEnd type="none" w="med" len="med"/>
                      <a:tailEnd type="none" w="med" len="med"/>
                    </a:lnL>
                    <a:lnR w="3810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417790">
                <a:tc>
                  <a:txBody>
                    <a:bodyPr/>
                    <a:lstStyle/>
                    <a:p>
                      <a:pPr algn="ctr" rtl="1">
                        <a:spcAft>
                          <a:spcPts val="0"/>
                        </a:spcAft>
                      </a:pPr>
                      <a:r>
                        <a:rPr lang="ar-SA" sz="900" b="1">
                          <a:latin typeface="Times New Roman"/>
                          <a:ea typeface="Times New Roman"/>
                          <a:cs typeface="Akhbar MT"/>
                        </a:rPr>
                        <a:t>14</a:t>
                      </a:r>
                      <a:endParaRPr lang="en-US" sz="600">
                        <a:latin typeface="Times New Roman"/>
                        <a:ea typeface="Times New Roman"/>
                        <a:cs typeface="Traditional Arabic"/>
                      </a:endParaRPr>
                    </a:p>
                  </a:txBody>
                  <a:tcPr marL="43031" marR="43031" marT="0" marB="0">
                    <a:lnL w="3810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1600" b="1">
                          <a:latin typeface="Times New Roman"/>
                          <a:ea typeface="Times New Roman"/>
                          <a:cs typeface="Akhbar MT"/>
                        </a:rPr>
                        <a:t>قلنديا</a:t>
                      </a:r>
                      <a:endParaRPr lang="en-US" sz="1100">
                        <a:latin typeface="Times New Roman"/>
                        <a:ea typeface="Times New Roman"/>
                        <a:cs typeface="Traditional Arabic"/>
                      </a:endParaRPr>
                    </a:p>
                  </a:txBody>
                  <a:tcPr marL="43031" marR="430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1600" b="1">
                          <a:latin typeface="Times New Roman"/>
                          <a:ea typeface="Times New Roman"/>
                          <a:cs typeface="Akhbar MT"/>
                        </a:rPr>
                        <a:t>نسبة لمطار قلنديا</a:t>
                      </a:r>
                      <a:endParaRPr lang="en-US" sz="1100">
                        <a:latin typeface="Times New Roman"/>
                        <a:ea typeface="Times New Roman"/>
                        <a:cs typeface="Traditional Arabic"/>
                      </a:endParaRPr>
                    </a:p>
                  </a:txBody>
                  <a:tcPr marL="43031" marR="430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1600" b="1">
                          <a:latin typeface="Times New Roman"/>
                          <a:ea typeface="Times New Roman"/>
                          <a:cs typeface="Akhbar MT"/>
                        </a:rPr>
                        <a:t>1949</a:t>
                      </a:r>
                      <a:endParaRPr lang="en-US" sz="1100">
                        <a:latin typeface="Times New Roman"/>
                        <a:ea typeface="Times New Roman"/>
                        <a:cs typeface="Traditional Arabic"/>
                      </a:endParaRPr>
                    </a:p>
                  </a:txBody>
                  <a:tcPr marL="43031" marR="430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1600" b="1">
                          <a:latin typeface="Times New Roman"/>
                          <a:ea typeface="Times New Roman"/>
                          <a:cs typeface="Akhbar MT"/>
                        </a:rPr>
                        <a:t>شمال القدس</a:t>
                      </a:r>
                      <a:endParaRPr lang="en-US" sz="1100">
                        <a:latin typeface="Times New Roman"/>
                        <a:ea typeface="Times New Roman"/>
                        <a:cs typeface="Traditional Arabic"/>
                      </a:endParaRPr>
                    </a:p>
                  </a:txBody>
                  <a:tcPr marL="43031" marR="430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1600" b="1">
                          <a:latin typeface="Times New Roman"/>
                          <a:ea typeface="Times New Roman"/>
                          <a:cs typeface="Akhbar MT"/>
                        </a:rPr>
                        <a:t>11000</a:t>
                      </a:r>
                      <a:endParaRPr lang="en-US" sz="1100">
                        <a:latin typeface="Times New Roman"/>
                        <a:ea typeface="Times New Roman"/>
                        <a:cs typeface="Traditional Arabic"/>
                      </a:endParaRPr>
                    </a:p>
                  </a:txBody>
                  <a:tcPr marL="43031" marR="430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1600" b="1">
                          <a:solidFill>
                            <a:srgbClr val="000000"/>
                          </a:solidFill>
                          <a:latin typeface="Tahoma"/>
                          <a:ea typeface="Times New Roman"/>
                          <a:cs typeface="Akhbar MT"/>
                        </a:rPr>
                        <a:t>52 قرية تابعة لمناطق اللد والرملة وحيفا والقدس والخليل</a:t>
                      </a:r>
                      <a:endParaRPr lang="en-US" sz="1100">
                        <a:latin typeface="Times New Roman"/>
                        <a:ea typeface="Times New Roman"/>
                        <a:cs typeface="Traditional Arabic"/>
                      </a:endParaRPr>
                    </a:p>
                  </a:txBody>
                  <a:tcPr marL="43031" marR="430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1600" b="1" dirty="0">
                          <a:latin typeface="Times New Roman"/>
                          <a:ea typeface="Times New Roman"/>
                          <a:cs typeface="Akhbar MT"/>
                        </a:rPr>
                        <a:t>وكالة </a:t>
                      </a:r>
                      <a:r>
                        <a:rPr lang="ar-SA" sz="1600" b="1" dirty="0" err="1">
                          <a:latin typeface="Times New Roman"/>
                          <a:ea typeface="Times New Roman"/>
                          <a:cs typeface="Akhbar MT"/>
                        </a:rPr>
                        <a:t>الاونروا</a:t>
                      </a:r>
                      <a:endParaRPr lang="en-US" sz="1100" dirty="0">
                        <a:latin typeface="Times New Roman"/>
                        <a:ea typeface="Times New Roman"/>
                        <a:cs typeface="Traditional Arabic"/>
                      </a:endParaRPr>
                    </a:p>
                  </a:txBody>
                  <a:tcPr marL="43031" marR="430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1600" b="1" dirty="0">
                          <a:latin typeface="Times New Roman"/>
                          <a:ea typeface="Times New Roman"/>
                          <a:cs typeface="Akhbar MT"/>
                        </a:rPr>
                        <a:t>4 مدارس</a:t>
                      </a:r>
                      <a:endParaRPr lang="en-US" sz="1100" dirty="0">
                        <a:latin typeface="Times New Roman"/>
                        <a:ea typeface="Times New Roman"/>
                        <a:cs typeface="Traditional Arabic"/>
                      </a:endParaRPr>
                    </a:p>
                  </a:txBody>
                  <a:tcPr marL="43031" marR="430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spcAft>
                          <a:spcPts val="0"/>
                        </a:spcAft>
                      </a:pPr>
                      <a:r>
                        <a:rPr lang="ar-SA" sz="1600" b="1" dirty="0">
                          <a:solidFill>
                            <a:srgbClr val="000000"/>
                          </a:solidFill>
                          <a:latin typeface="Tahoma"/>
                          <a:ea typeface="Times New Roman"/>
                          <a:cs typeface="Akhbar MT"/>
                        </a:rPr>
                        <a:t>مركز صحي واحد تابع </a:t>
                      </a:r>
                      <a:r>
                        <a:rPr lang="ar-SA" sz="1600" b="1" dirty="0" err="1">
                          <a:solidFill>
                            <a:srgbClr val="000000"/>
                          </a:solidFill>
                          <a:latin typeface="Tahoma"/>
                          <a:ea typeface="Times New Roman"/>
                          <a:cs typeface="Akhbar MT"/>
                        </a:rPr>
                        <a:t>للأونروا</a:t>
                      </a:r>
                      <a:r>
                        <a:rPr lang="ar-SA" sz="1600" b="1" dirty="0">
                          <a:solidFill>
                            <a:srgbClr val="000000"/>
                          </a:solidFill>
                          <a:latin typeface="Tahoma"/>
                          <a:ea typeface="Times New Roman"/>
                          <a:cs typeface="Akhbar MT"/>
                        </a:rPr>
                        <a:t>، وخمسة مراكز صحية خاصة </a:t>
                      </a:r>
                      <a:endParaRPr lang="en-US" sz="1100" dirty="0">
                        <a:latin typeface="Times New Roman"/>
                        <a:ea typeface="Times New Roman"/>
                        <a:cs typeface="Traditional Arabic"/>
                      </a:endParaRPr>
                    </a:p>
                  </a:txBody>
                  <a:tcPr marL="43031" marR="430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1400" b="1" dirty="0">
                          <a:solidFill>
                            <a:srgbClr val="000000"/>
                          </a:solidFill>
                          <a:latin typeface="Tahoma"/>
                          <a:ea typeface="Times New Roman"/>
                          <a:cs typeface="Akhbar MT"/>
                        </a:rPr>
                        <a:t>البنية التحتية لشبكة المياه العامة والكهرباء. كما أن معظم المنازل متصلة بنظام الصرف الصحي</a:t>
                      </a:r>
                      <a:endParaRPr lang="en-US" sz="1100" dirty="0">
                        <a:latin typeface="Times New Roman"/>
                        <a:ea typeface="Times New Roman"/>
                        <a:cs typeface="Traditional Arabic"/>
                      </a:endParaRPr>
                    </a:p>
                  </a:txBody>
                  <a:tcPr marL="43031" marR="43031" marT="0" marB="0">
                    <a:lnL w="12700" cap="flat" cmpd="sng" algn="ctr">
                      <a:solidFill>
                        <a:srgbClr val="000000"/>
                      </a:solidFill>
                      <a:prstDash val="solid"/>
                      <a:round/>
                      <a:headEnd type="none" w="med" len="med"/>
                      <a:tailEnd type="none" w="med" len="med"/>
                    </a:lnL>
                    <a:lnR w="3810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008208">
                <a:tc>
                  <a:txBody>
                    <a:bodyPr/>
                    <a:lstStyle/>
                    <a:p>
                      <a:pPr algn="ctr" rtl="1">
                        <a:spcAft>
                          <a:spcPts val="0"/>
                        </a:spcAft>
                      </a:pPr>
                      <a:r>
                        <a:rPr lang="ar-SA" sz="900" b="1">
                          <a:latin typeface="Times New Roman"/>
                          <a:ea typeface="Times New Roman"/>
                          <a:cs typeface="Akhbar MT"/>
                        </a:rPr>
                        <a:t>15</a:t>
                      </a:r>
                      <a:endParaRPr lang="en-US" sz="600">
                        <a:latin typeface="Times New Roman"/>
                        <a:ea typeface="Times New Roman"/>
                        <a:cs typeface="Traditional Arabic"/>
                      </a:endParaRPr>
                    </a:p>
                  </a:txBody>
                  <a:tcPr marL="43031" marR="43031" marT="0" marB="0">
                    <a:lnL w="3810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38100" cap="flat" cmpd="dbl" algn="ctr">
                      <a:solidFill>
                        <a:srgbClr val="000000"/>
                      </a:solidFill>
                      <a:prstDash val="solid"/>
                      <a:round/>
                      <a:headEnd type="none" w="med" len="med"/>
                      <a:tailEnd type="none" w="med" len="med"/>
                    </a:lnB>
                  </a:tcPr>
                </a:tc>
                <a:tc>
                  <a:txBody>
                    <a:bodyPr/>
                    <a:lstStyle/>
                    <a:p>
                      <a:pPr algn="ctr" rtl="1">
                        <a:spcAft>
                          <a:spcPts val="0"/>
                        </a:spcAft>
                      </a:pPr>
                      <a:r>
                        <a:rPr lang="ar-SA" sz="1600" b="1">
                          <a:latin typeface="Times New Roman"/>
                          <a:ea typeface="Times New Roman"/>
                          <a:cs typeface="Akhbar MT"/>
                        </a:rPr>
                        <a:t>قدورة</a:t>
                      </a:r>
                      <a:endParaRPr lang="en-US" sz="1100">
                        <a:latin typeface="Times New Roman"/>
                        <a:ea typeface="Times New Roman"/>
                        <a:cs typeface="Traditional Arabic"/>
                      </a:endParaRPr>
                    </a:p>
                  </a:txBody>
                  <a:tcPr marL="43031" marR="430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38100" cap="flat" cmpd="dbl" algn="ctr">
                      <a:solidFill>
                        <a:srgbClr val="000000"/>
                      </a:solidFill>
                      <a:prstDash val="solid"/>
                      <a:round/>
                      <a:headEnd type="none" w="med" len="med"/>
                      <a:tailEnd type="none" w="med" len="med"/>
                    </a:lnB>
                  </a:tcPr>
                </a:tc>
                <a:tc>
                  <a:txBody>
                    <a:bodyPr/>
                    <a:lstStyle/>
                    <a:p>
                      <a:pPr algn="ctr" rtl="1">
                        <a:spcAft>
                          <a:spcPts val="0"/>
                        </a:spcAft>
                      </a:pPr>
                      <a:endParaRPr lang="en-US" sz="1100">
                        <a:latin typeface="Times New Roman"/>
                        <a:ea typeface="Times New Roman"/>
                        <a:cs typeface="Traditional Arabic"/>
                      </a:endParaRPr>
                    </a:p>
                  </a:txBody>
                  <a:tcPr marL="43031" marR="430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38100" cap="flat" cmpd="dbl" algn="ctr">
                      <a:solidFill>
                        <a:srgbClr val="000000"/>
                      </a:solidFill>
                      <a:prstDash val="solid"/>
                      <a:round/>
                      <a:headEnd type="none" w="med" len="med"/>
                      <a:tailEnd type="none" w="med" len="med"/>
                    </a:lnB>
                  </a:tcPr>
                </a:tc>
                <a:tc>
                  <a:txBody>
                    <a:bodyPr/>
                    <a:lstStyle/>
                    <a:p>
                      <a:pPr algn="ctr" rtl="1">
                        <a:spcAft>
                          <a:spcPts val="0"/>
                        </a:spcAft>
                      </a:pPr>
                      <a:r>
                        <a:rPr lang="ar-SA" sz="1600" b="1">
                          <a:latin typeface="Times New Roman"/>
                          <a:ea typeface="Times New Roman"/>
                          <a:cs typeface="Akhbar MT"/>
                        </a:rPr>
                        <a:t>1948</a:t>
                      </a:r>
                      <a:endParaRPr lang="en-US" sz="1100">
                        <a:latin typeface="Times New Roman"/>
                        <a:ea typeface="Times New Roman"/>
                        <a:cs typeface="Traditional Arabic"/>
                      </a:endParaRPr>
                    </a:p>
                  </a:txBody>
                  <a:tcPr marL="43031" marR="430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38100" cap="flat" cmpd="dbl" algn="ctr">
                      <a:solidFill>
                        <a:srgbClr val="000000"/>
                      </a:solidFill>
                      <a:prstDash val="solid"/>
                      <a:round/>
                      <a:headEnd type="none" w="med" len="med"/>
                      <a:tailEnd type="none" w="med" len="med"/>
                    </a:lnB>
                  </a:tcPr>
                </a:tc>
                <a:tc>
                  <a:txBody>
                    <a:bodyPr/>
                    <a:lstStyle/>
                    <a:p>
                      <a:pPr algn="ctr" rtl="1">
                        <a:spcAft>
                          <a:spcPts val="0"/>
                        </a:spcAft>
                      </a:pPr>
                      <a:r>
                        <a:rPr lang="ar-SA" sz="1600" b="1">
                          <a:latin typeface="Times New Roman"/>
                          <a:ea typeface="Times New Roman"/>
                          <a:cs typeface="Akhbar MT"/>
                        </a:rPr>
                        <a:t>رام الله</a:t>
                      </a:r>
                      <a:endParaRPr lang="en-US" sz="1100">
                        <a:latin typeface="Times New Roman"/>
                        <a:ea typeface="Times New Roman"/>
                        <a:cs typeface="Traditional Arabic"/>
                      </a:endParaRPr>
                    </a:p>
                  </a:txBody>
                  <a:tcPr marL="43031" marR="430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38100" cap="flat" cmpd="dbl" algn="ctr">
                      <a:solidFill>
                        <a:srgbClr val="000000"/>
                      </a:solidFill>
                      <a:prstDash val="solid"/>
                      <a:round/>
                      <a:headEnd type="none" w="med" len="med"/>
                      <a:tailEnd type="none" w="med" len="med"/>
                    </a:lnB>
                  </a:tcPr>
                </a:tc>
                <a:tc>
                  <a:txBody>
                    <a:bodyPr/>
                    <a:lstStyle/>
                    <a:p>
                      <a:pPr algn="ctr" rtl="1">
                        <a:spcAft>
                          <a:spcPts val="0"/>
                        </a:spcAft>
                      </a:pPr>
                      <a:r>
                        <a:rPr lang="ar-SA" sz="1600" b="1">
                          <a:latin typeface="Times New Roman"/>
                          <a:ea typeface="Times New Roman"/>
                          <a:cs typeface="Akhbar MT"/>
                        </a:rPr>
                        <a:t>1208</a:t>
                      </a:r>
                      <a:endParaRPr lang="en-US" sz="1100">
                        <a:latin typeface="Times New Roman"/>
                        <a:ea typeface="Times New Roman"/>
                        <a:cs typeface="Traditional Arabic"/>
                      </a:endParaRPr>
                    </a:p>
                  </a:txBody>
                  <a:tcPr marL="43031" marR="430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38100" cap="flat" cmpd="dbl" algn="ctr">
                      <a:solidFill>
                        <a:srgbClr val="000000"/>
                      </a:solidFill>
                      <a:prstDash val="solid"/>
                      <a:round/>
                      <a:headEnd type="none" w="med" len="med"/>
                      <a:tailEnd type="none" w="med" len="med"/>
                    </a:lnB>
                  </a:tcPr>
                </a:tc>
                <a:tc>
                  <a:txBody>
                    <a:bodyPr/>
                    <a:lstStyle/>
                    <a:p>
                      <a:pPr algn="ctr" rtl="1">
                        <a:spcAft>
                          <a:spcPts val="0"/>
                        </a:spcAft>
                      </a:pPr>
                      <a:r>
                        <a:rPr lang="ar-SA" sz="1600" b="1">
                          <a:latin typeface="Times New Roman"/>
                          <a:ea typeface="Times New Roman"/>
                          <a:cs typeface="Akhbar MT"/>
                        </a:rPr>
                        <a:t>اللد، بيت نبالا، الرملة، لفتا، ابو غوش، القباب، يافا، سلمة</a:t>
                      </a:r>
                      <a:endParaRPr lang="en-US" sz="1100">
                        <a:latin typeface="Times New Roman"/>
                        <a:ea typeface="Times New Roman"/>
                        <a:cs typeface="Traditional Arabic"/>
                      </a:endParaRPr>
                    </a:p>
                  </a:txBody>
                  <a:tcPr marL="43031" marR="430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38100" cap="flat" cmpd="dbl" algn="ctr">
                      <a:solidFill>
                        <a:srgbClr val="000000"/>
                      </a:solidFill>
                      <a:prstDash val="solid"/>
                      <a:round/>
                      <a:headEnd type="none" w="med" len="med"/>
                      <a:tailEnd type="none" w="med" len="med"/>
                    </a:lnB>
                  </a:tcPr>
                </a:tc>
                <a:tc>
                  <a:txBody>
                    <a:bodyPr/>
                    <a:lstStyle/>
                    <a:p>
                      <a:pPr algn="ctr" rtl="1">
                        <a:spcAft>
                          <a:spcPts val="0"/>
                        </a:spcAft>
                      </a:pPr>
                      <a:r>
                        <a:rPr lang="ar-SA" sz="1400" b="1">
                          <a:latin typeface="Times New Roman"/>
                          <a:ea typeface="Times New Roman"/>
                          <a:cs typeface="Akhbar MT"/>
                        </a:rPr>
                        <a:t>غير معترف به/ او غير منظم</a:t>
                      </a:r>
                      <a:endParaRPr lang="en-US" sz="1100">
                        <a:latin typeface="Times New Roman"/>
                        <a:ea typeface="Times New Roman"/>
                        <a:cs typeface="Traditional Arabic"/>
                      </a:endParaRPr>
                    </a:p>
                  </a:txBody>
                  <a:tcPr marL="43031" marR="430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38100" cap="flat" cmpd="dbl" algn="ctr">
                      <a:solidFill>
                        <a:srgbClr val="000000"/>
                      </a:solidFill>
                      <a:prstDash val="solid"/>
                      <a:round/>
                      <a:headEnd type="none" w="med" len="med"/>
                      <a:tailEnd type="none" w="med" len="med"/>
                    </a:lnB>
                  </a:tcPr>
                </a:tc>
                <a:tc>
                  <a:txBody>
                    <a:bodyPr/>
                    <a:lstStyle/>
                    <a:p>
                      <a:pPr algn="ctr" rtl="1">
                        <a:spcAft>
                          <a:spcPts val="0"/>
                        </a:spcAft>
                      </a:pPr>
                      <a:endParaRPr lang="en-US" sz="1100">
                        <a:latin typeface="Times New Roman"/>
                        <a:ea typeface="Times New Roman"/>
                        <a:cs typeface="Traditional Arabic"/>
                      </a:endParaRPr>
                    </a:p>
                  </a:txBody>
                  <a:tcPr marL="43031" marR="430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38100" cap="flat" cmpd="dbl" algn="ctr">
                      <a:solidFill>
                        <a:srgbClr val="000000"/>
                      </a:solidFill>
                      <a:prstDash val="solid"/>
                      <a:round/>
                      <a:headEnd type="none" w="med" len="med"/>
                      <a:tailEnd type="none" w="med" len="med"/>
                    </a:lnB>
                  </a:tcPr>
                </a:tc>
                <a:tc>
                  <a:txBody>
                    <a:bodyPr/>
                    <a:lstStyle/>
                    <a:p>
                      <a:pPr algn="ctr" rtl="1">
                        <a:spcAft>
                          <a:spcPts val="0"/>
                        </a:spcAft>
                      </a:pPr>
                      <a:r>
                        <a:rPr lang="ar-SA" sz="1600" b="1">
                          <a:latin typeface="Times New Roman"/>
                          <a:ea typeface="Times New Roman"/>
                          <a:cs typeface="Akhbar MT"/>
                        </a:rPr>
                        <a:t>عياده صحيه واحده</a:t>
                      </a:r>
                      <a:endParaRPr lang="en-US" sz="1100">
                        <a:latin typeface="Times New Roman"/>
                        <a:ea typeface="Times New Roman"/>
                        <a:cs typeface="Traditional Arabic"/>
                      </a:endParaRPr>
                    </a:p>
                  </a:txBody>
                  <a:tcPr marL="43031" marR="430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38100" cap="flat" cmpd="dbl" algn="ctr">
                      <a:solidFill>
                        <a:srgbClr val="000000"/>
                      </a:solidFill>
                      <a:prstDash val="solid"/>
                      <a:round/>
                      <a:headEnd type="none" w="med" len="med"/>
                      <a:tailEnd type="none" w="med" len="med"/>
                    </a:lnB>
                  </a:tcPr>
                </a:tc>
                <a:tc>
                  <a:txBody>
                    <a:bodyPr/>
                    <a:lstStyle/>
                    <a:p>
                      <a:pPr algn="ctr" rtl="1">
                        <a:spcAft>
                          <a:spcPts val="0"/>
                        </a:spcAft>
                      </a:pPr>
                      <a:r>
                        <a:rPr lang="ar-SA" sz="1400" b="1" dirty="0">
                          <a:solidFill>
                            <a:srgbClr val="000000"/>
                          </a:solidFill>
                          <a:latin typeface="Tahoma"/>
                          <a:ea typeface="Times New Roman"/>
                          <a:cs typeface="Akhbar MT"/>
                        </a:rPr>
                        <a:t>ترتبط كافة المساكن بالبنية التحتية لشبكة المياه العامة والكهرباء</a:t>
                      </a:r>
                      <a:endParaRPr lang="en-US" sz="1100" dirty="0">
                        <a:latin typeface="Times New Roman"/>
                        <a:ea typeface="Times New Roman"/>
                        <a:cs typeface="Traditional Arabic"/>
                      </a:endParaRPr>
                    </a:p>
                  </a:txBody>
                  <a:tcPr marL="43031" marR="43031" marT="0" marB="0">
                    <a:lnL w="12700" cap="flat" cmpd="sng" algn="ctr">
                      <a:solidFill>
                        <a:srgbClr val="000000"/>
                      </a:solidFill>
                      <a:prstDash val="solid"/>
                      <a:round/>
                      <a:headEnd type="none" w="med" len="med"/>
                      <a:tailEnd type="none" w="med" len="med"/>
                    </a:lnL>
                    <a:lnR w="3810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38100" cap="flat" cmpd="dbl" algn="ctr">
                      <a:solidFill>
                        <a:srgbClr val="000000"/>
                      </a:solidFill>
                      <a:prstDash val="solid"/>
                      <a:round/>
                      <a:headEnd type="none" w="med" len="med"/>
                      <a:tailEnd type="none" w="med" len="med"/>
                    </a:lnB>
                  </a:tcPr>
                </a:tc>
              </a:tr>
            </a:tbl>
          </a:graphicData>
        </a:graphic>
      </p:graphicFrame>
      <p:sp>
        <p:nvSpPr>
          <p:cNvPr id="5" name="عنصر نائب لرقم الشريحة 4"/>
          <p:cNvSpPr>
            <a:spLocks noGrp="1"/>
          </p:cNvSpPr>
          <p:nvPr>
            <p:ph type="sldNum" sz="quarter" idx="12"/>
          </p:nvPr>
        </p:nvSpPr>
        <p:spPr/>
        <p:txBody>
          <a:bodyPr/>
          <a:lstStyle/>
          <a:p>
            <a:fld id="{0B34F065-1154-456A-91E3-76DE8E75E17B}" type="slidenum">
              <a:rPr lang="ar-SA" smtClean="0"/>
              <a:pPr/>
              <a:t>31</a:t>
            </a:fld>
            <a:endParaRPr lang="ar-SA"/>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جدول 4"/>
          <p:cNvGraphicFramePr>
            <a:graphicFrameLocks noGrp="1"/>
          </p:cNvGraphicFramePr>
          <p:nvPr/>
        </p:nvGraphicFramePr>
        <p:xfrm>
          <a:off x="214283" y="285728"/>
          <a:ext cx="8501122" cy="6629683"/>
        </p:xfrm>
        <a:graphic>
          <a:graphicData uri="http://schemas.openxmlformats.org/drawingml/2006/table">
            <a:tbl>
              <a:tblPr rtl="1"/>
              <a:tblGrid>
                <a:gridCol w="400079"/>
                <a:gridCol w="600119"/>
                <a:gridCol w="1251914"/>
                <a:gridCol w="583450"/>
                <a:gridCol w="965190"/>
                <a:gridCol w="466203"/>
                <a:gridCol w="1057430"/>
                <a:gridCol w="645682"/>
                <a:gridCol w="762373"/>
                <a:gridCol w="840166"/>
                <a:gridCol w="928516"/>
              </a:tblGrid>
              <a:tr h="458531">
                <a:tc>
                  <a:txBody>
                    <a:bodyPr/>
                    <a:lstStyle/>
                    <a:p>
                      <a:pPr algn="ctr" rtl="1">
                        <a:spcAft>
                          <a:spcPts val="0"/>
                        </a:spcAft>
                      </a:pPr>
                      <a:r>
                        <a:rPr lang="ar-SA" sz="1400">
                          <a:latin typeface="Times New Roman"/>
                          <a:ea typeface="Times New Roman"/>
                          <a:cs typeface="SKR HEAD1"/>
                        </a:rPr>
                        <a:t>الرقم</a:t>
                      </a:r>
                      <a:endParaRPr lang="en-US" sz="1050">
                        <a:latin typeface="Times New Roman"/>
                        <a:ea typeface="Times New Roman"/>
                        <a:cs typeface="Traditional Arabic"/>
                      </a:endParaRPr>
                    </a:p>
                  </a:txBody>
                  <a:tcPr marL="43031" marR="43031" marT="0" marB="0">
                    <a:lnL w="3810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38100" cap="flat" cmpd="dbl" algn="ctr">
                      <a:solidFill>
                        <a:srgbClr val="000000"/>
                      </a:solidFill>
                      <a:prstDash val="solid"/>
                      <a:round/>
                      <a:headEnd type="none" w="med" len="med"/>
                      <a:tailEnd type="none" w="med" len="med"/>
                    </a:lnT>
                    <a:lnB w="38100" cap="flat" cmpd="dbl" algn="ctr">
                      <a:solidFill>
                        <a:srgbClr val="000000"/>
                      </a:solidFill>
                      <a:prstDash val="solid"/>
                      <a:round/>
                      <a:headEnd type="none" w="med" len="med"/>
                      <a:tailEnd type="none" w="med" len="med"/>
                    </a:lnB>
                    <a:solidFill>
                      <a:srgbClr val="D9D9D9"/>
                    </a:solidFill>
                  </a:tcPr>
                </a:tc>
                <a:tc>
                  <a:txBody>
                    <a:bodyPr/>
                    <a:lstStyle/>
                    <a:p>
                      <a:pPr algn="ctr" rtl="1">
                        <a:spcAft>
                          <a:spcPts val="0"/>
                        </a:spcAft>
                      </a:pPr>
                      <a:r>
                        <a:rPr lang="ar-SA" sz="1400">
                          <a:latin typeface="Times New Roman"/>
                          <a:ea typeface="Times New Roman"/>
                          <a:cs typeface="SKR HEAD1"/>
                        </a:rPr>
                        <a:t>اسم المخيم</a:t>
                      </a:r>
                      <a:endParaRPr lang="en-US" sz="1050">
                        <a:latin typeface="Times New Roman"/>
                        <a:ea typeface="Times New Roman"/>
                        <a:cs typeface="Traditional Arabic"/>
                      </a:endParaRPr>
                    </a:p>
                  </a:txBody>
                  <a:tcPr marL="43031" marR="430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38100" cap="flat" cmpd="dbl" algn="ctr">
                      <a:solidFill>
                        <a:srgbClr val="000000"/>
                      </a:solidFill>
                      <a:prstDash val="solid"/>
                      <a:round/>
                      <a:headEnd type="none" w="med" len="med"/>
                      <a:tailEnd type="none" w="med" len="med"/>
                    </a:lnT>
                    <a:lnB w="38100" cap="flat" cmpd="dbl" algn="ctr">
                      <a:solidFill>
                        <a:srgbClr val="000000"/>
                      </a:solidFill>
                      <a:prstDash val="solid"/>
                      <a:round/>
                      <a:headEnd type="none" w="med" len="med"/>
                      <a:tailEnd type="none" w="med" len="med"/>
                    </a:lnB>
                    <a:solidFill>
                      <a:srgbClr val="D9D9D9"/>
                    </a:solidFill>
                  </a:tcPr>
                </a:tc>
                <a:tc>
                  <a:txBody>
                    <a:bodyPr/>
                    <a:lstStyle/>
                    <a:p>
                      <a:pPr algn="ctr" rtl="1">
                        <a:spcAft>
                          <a:spcPts val="0"/>
                        </a:spcAft>
                      </a:pPr>
                      <a:r>
                        <a:rPr lang="ar-SA" sz="1400">
                          <a:latin typeface="Times New Roman"/>
                          <a:ea typeface="Times New Roman"/>
                          <a:cs typeface="SKR HEAD1"/>
                        </a:rPr>
                        <a:t>سبب التسمية</a:t>
                      </a:r>
                      <a:endParaRPr lang="en-US" sz="1050">
                        <a:latin typeface="Times New Roman"/>
                        <a:ea typeface="Times New Roman"/>
                        <a:cs typeface="Traditional Arabic"/>
                      </a:endParaRPr>
                    </a:p>
                  </a:txBody>
                  <a:tcPr marL="43031" marR="430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38100" cap="flat" cmpd="dbl" algn="ctr">
                      <a:solidFill>
                        <a:srgbClr val="000000"/>
                      </a:solidFill>
                      <a:prstDash val="solid"/>
                      <a:round/>
                      <a:headEnd type="none" w="med" len="med"/>
                      <a:tailEnd type="none" w="med" len="med"/>
                    </a:lnT>
                    <a:lnB w="38100" cap="flat" cmpd="dbl" algn="ctr">
                      <a:solidFill>
                        <a:srgbClr val="000000"/>
                      </a:solidFill>
                      <a:prstDash val="solid"/>
                      <a:round/>
                      <a:headEnd type="none" w="med" len="med"/>
                      <a:tailEnd type="none" w="med" len="med"/>
                    </a:lnB>
                    <a:solidFill>
                      <a:srgbClr val="D9D9D9"/>
                    </a:solidFill>
                  </a:tcPr>
                </a:tc>
                <a:tc>
                  <a:txBody>
                    <a:bodyPr/>
                    <a:lstStyle/>
                    <a:p>
                      <a:pPr algn="ctr" rtl="1">
                        <a:spcAft>
                          <a:spcPts val="0"/>
                        </a:spcAft>
                      </a:pPr>
                      <a:r>
                        <a:rPr lang="ar-SA" sz="1400">
                          <a:latin typeface="Times New Roman"/>
                          <a:ea typeface="Times New Roman"/>
                          <a:cs typeface="SKR HEAD1"/>
                        </a:rPr>
                        <a:t>سنة التأسيس</a:t>
                      </a:r>
                      <a:endParaRPr lang="en-US" sz="1050">
                        <a:latin typeface="Times New Roman"/>
                        <a:ea typeface="Times New Roman"/>
                        <a:cs typeface="Traditional Arabic"/>
                      </a:endParaRPr>
                    </a:p>
                  </a:txBody>
                  <a:tcPr marL="43031" marR="430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38100" cap="flat" cmpd="dbl" algn="ctr">
                      <a:solidFill>
                        <a:srgbClr val="000000"/>
                      </a:solidFill>
                      <a:prstDash val="solid"/>
                      <a:round/>
                      <a:headEnd type="none" w="med" len="med"/>
                      <a:tailEnd type="none" w="med" len="med"/>
                    </a:lnT>
                    <a:lnB w="38100" cap="flat" cmpd="dbl" algn="ctr">
                      <a:solidFill>
                        <a:srgbClr val="000000"/>
                      </a:solidFill>
                      <a:prstDash val="solid"/>
                      <a:round/>
                      <a:headEnd type="none" w="med" len="med"/>
                      <a:tailEnd type="none" w="med" len="med"/>
                    </a:lnB>
                    <a:solidFill>
                      <a:srgbClr val="D9D9D9"/>
                    </a:solidFill>
                  </a:tcPr>
                </a:tc>
                <a:tc>
                  <a:txBody>
                    <a:bodyPr/>
                    <a:lstStyle/>
                    <a:p>
                      <a:pPr algn="ctr" rtl="1">
                        <a:spcAft>
                          <a:spcPts val="0"/>
                        </a:spcAft>
                      </a:pPr>
                      <a:r>
                        <a:rPr lang="ar-SA" sz="1400">
                          <a:latin typeface="Times New Roman"/>
                          <a:ea typeface="Times New Roman"/>
                          <a:cs typeface="SKR HEAD1"/>
                        </a:rPr>
                        <a:t>الموقع</a:t>
                      </a:r>
                      <a:endParaRPr lang="en-US" sz="1050">
                        <a:latin typeface="Times New Roman"/>
                        <a:ea typeface="Times New Roman"/>
                        <a:cs typeface="Traditional Arabic"/>
                      </a:endParaRPr>
                    </a:p>
                  </a:txBody>
                  <a:tcPr marL="43031" marR="430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38100" cap="flat" cmpd="dbl" algn="ctr">
                      <a:solidFill>
                        <a:srgbClr val="000000"/>
                      </a:solidFill>
                      <a:prstDash val="solid"/>
                      <a:round/>
                      <a:headEnd type="none" w="med" len="med"/>
                      <a:tailEnd type="none" w="med" len="med"/>
                    </a:lnT>
                    <a:lnB w="38100" cap="flat" cmpd="dbl" algn="ctr">
                      <a:solidFill>
                        <a:srgbClr val="000000"/>
                      </a:solidFill>
                      <a:prstDash val="solid"/>
                      <a:round/>
                      <a:headEnd type="none" w="med" len="med"/>
                      <a:tailEnd type="none" w="med" len="med"/>
                    </a:lnB>
                    <a:solidFill>
                      <a:srgbClr val="D9D9D9"/>
                    </a:solidFill>
                  </a:tcPr>
                </a:tc>
                <a:tc>
                  <a:txBody>
                    <a:bodyPr/>
                    <a:lstStyle/>
                    <a:p>
                      <a:pPr algn="ctr" rtl="1">
                        <a:spcAft>
                          <a:spcPts val="0"/>
                        </a:spcAft>
                      </a:pPr>
                      <a:r>
                        <a:rPr lang="ar-SA" sz="1400">
                          <a:latin typeface="Times New Roman"/>
                          <a:ea typeface="Times New Roman"/>
                          <a:cs typeface="SKR HEAD1"/>
                        </a:rPr>
                        <a:t>عدد السكان</a:t>
                      </a:r>
                      <a:endParaRPr lang="en-US" sz="1050">
                        <a:latin typeface="Times New Roman"/>
                        <a:ea typeface="Times New Roman"/>
                        <a:cs typeface="Traditional Arabic"/>
                      </a:endParaRPr>
                    </a:p>
                  </a:txBody>
                  <a:tcPr marL="43031" marR="430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38100" cap="flat" cmpd="dbl" algn="ctr">
                      <a:solidFill>
                        <a:srgbClr val="000000"/>
                      </a:solidFill>
                      <a:prstDash val="solid"/>
                      <a:round/>
                      <a:headEnd type="none" w="med" len="med"/>
                      <a:tailEnd type="none" w="med" len="med"/>
                    </a:lnT>
                    <a:lnB w="38100" cap="flat" cmpd="dbl" algn="ctr">
                      <a:solidFill>
                        <a:srgbClr val="000000"/>
                      </a:solidFill>
                      <a:prstDash val="solid"/>
                      <a:round/>
                      <a:headEnd type="none" w="med" len="med"/>
                      <a:tailEnd type="none" w="med" len="med"/>
                    </a:lnB>
                    <a:solidFill>
                      <a:srgbClr val="D9D9D9"/>
                    </a:solidFill>
                  </a:tcPr>
                </a:tc>
                <a:tc>
                  <a:txBody>
                    <a:bodyPr/>
                    <a:lstStyle/>
                    <a:p>
                      <a:pPr algn="ctr" rtl="1">
                        <a:spcAft>
                          <a:spcPts val="0"/>
                        </a:spcAft>
                      </a:pPr>
                      <a:r>
                        <a:rPr lang="ar-SA" sz="1400">
                          <a:latin typeface="Times New Roman"/>
                          <a:ea typeface="Times New Roman"/>
                          <a:cs typeface="SKR HEAD1"/>
                        </a:rPr>
                        <a:t>أصول السكان</a:t>
                      </a:r>
                      <a:endParaRPr lang="en-US" sz="1050">
                        <a:latin typeface="Times New Roman"/>
                        <a:ea typeface="Times New Roman"/>
                        <a:cs typeface="Traditional Arabic"/>
                      </a:endParaRPr>
                    </a:p>
                  </a:txBody>
                  <a:tcPr marL="43031" marR="430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38100" cap="flat" cmpd="dbl" algn="ctr">
                      <a:solidFill>
                        <a:srgbClr val="000000"/>
                      </a:solidFill>
                      <a:prstDash val="solid"/>
                      <a:round/>
                      <a:headEnd type="none" w="med" len="med"/>
                      <a:tailEnd type="none" w="med" len="med"/>
                    </a:lnT>
                    <a:lnB w="38100" cap="flat" cmpd="dbl" algn="ctr">
                      <a:solidFill>
                        <a:srgbClr val="000000"/>
                      </a:solidFill>
                      <a:prstDash val="solid"/>
                      <a:round/>
                      <a:headEnd type="none" w="med" len="med"/>
                      <a:tailEnd type="none" w="med" len="med"/>
                    </a:lnB>
                    <a:solidFill>
                      <a:srgbClr val="D9D9D9"/>
                    </a:solidFill>
                  </a:tcPr>
                </a:tc>
                <a:tc>
                  <a:txBody>
                    <a:bodyPr/>
                    <a:lstStyle/>
                    <a:p>
                      <a:pPr algn="ctr" rtl="1">
                        <a:spcAft>
                          <a:spcPts val="0"/>
                        </a:spcAft>
                      </a:pPr>
                      <a:r>
                        <a:rPr lang="ar-SA" sz="1400">
                          <a:latin typeface="Times New Roman"/>
                          <a:ea typeface="Times New Roman"/>
                          <a:cs typeface="SKR HEAD1"/>
                        </a:rPr>
                        <a:t>الجهة المشرفة</a:t>
                      </a:r>
                      <a:endParaRPr lang="en-US" sz="1050">
                        <a:latin typeface="Times New Roman"/>
                        <a:ea typeface="Times New Roman"/>
                        <a:cs typeface="Traditional Arabic"/>
                      </a:endParaRPr>
                    </a:p>
                  </a:txBody>
                  <a:tcPr marL="43031" marR="430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38100" cap="flat" cmpd="dbl" algn="ctr">
                      <a:solidFill>
                        <a:srgbClr val="000000"/>
                      </a:solidFill>
                      <a:prstDash val="solid"/>
                      <a:round/>
                      <a:headEnd type="none" w="med" len="med"/>
                      <a:tailEnd type="none" w="med" len="med"/>
                    </a:lnT>
                    <a:lnB w="38100" cap="flat" cmpd="dbl" algn="ctr">
                      <a:solidFill>
                        <a:srgbClr val="000000"/>
                      </a:solidFill>
                      <a:prstDash val="solid"/>
                      <a:round/>
                      <a:headEnd type="none" w="med" len="med"/>
                      <a:tailEnd type="none" w="med" len="med"/>
                    </a:lnB>
                    <a:solidFill>
                      <a:srgbClr val="D9D9D9"/>
                    </a:solidFill>
                  </a:tcPr>
                </a:tc>
                <a:tc>
                  <a:txBody>
                    <a:bodyPr/>
                    <a:lstStyle/>
                    <a:p>
                      <a:pPr algn="ctr" rtl="1">
                        <a:spcAft>
                          <a:spcPts val="0"/>
                        </a:spcAft>
                      </a:pPr>
                      <a:r>
                        <a:rPr lang="ar-SA" sz="1400">
                          <a:latin typeface="Times New Roman"/>
                          <a:ea typeface="Times New Roman"/>
                          <a:cs typeface="SKR HEAD1"/>
                        </a:rPr>
                        <a:t>التعليم</a:t>
                      </a:r>
                      <a:endParaRPr lang="en-US" sz="1050">
                        <a:latin typeface="Times New Roman"/>
                        <a:ea typeface="Times New Roman"/>
                        <a:cs typeface="Traditional Arabic"/>
                      </a:endParaRPr>
                    </a:p>
                  </a:txBody>
                  <a:tcPr marL="43031" marR="430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38100" cap="flat" cmpd="dbl" algn="ctr">
                      <a:solidFill>
                        <a:srgbClr val="000000"/>
                      </a:solidFill>
                      <a:prstDash val="solid"/>
                      <a:round/>
                      <a:headEnd type="none" w="med" len="med"/>
                      <a:tailEnd type="none" w="med" len="med"/>
                    </a:lnT>
                    <a:lnB w="38100" cap="flat" cmpd="dbl" algn="ctr">
                      <a:solidFill>
                        <a:srgbClr val="000000"/>
                      </a:solidFill>
                      <a:prstDash val="solid"/>
                      <a:round/>
                      <a:headEnd type="none" w="med" len="med"/>
                      <a:tailEnd type="none" w="med" len="med"/>
                    </a:lnB>
                    <a:solidFill>
                      <a:srgbClr val="D9D9D9"/>
                    </a:solidFill>
                  </a:tcPr>
                </a:tc>
                <a:tc>
                  <a:txBody>
                    <a:bodyPr/>
                    <a:lstStyle/>
                    <a:p>
                      <a:pPr algn="ctr" rtl="1">
                        <a:spcAft>
                          <a:spcPts val="0"/>
                        </a:spcAft>
                      </a:pPr>
                      <a:r>
                        <a:rPr lang="ar-SA" sz="1400">
                          <a:latin typeface="Times New Roman"/>
                          <a:ea typeface="Times New Roman"/>
                          <a:cs typeface="SKR HEAD1"/>
                        </a:rPr>
                        <a:t>الصحة</a:t>
                      </a:r>
                      <a:endParaRPr lang="en-US" sz="1050">
                        <a:latin typeface="Times New Roman"/>
                        <a:ea typeface="Times New Roman"/>
                        <a:cs typeface="Traditional Arabic"/>
                      </a:endParaRPr>
                    </a:p>
                  </a:txBody>
                  <a:tcPr marL="43031" marR="430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38100" cap="flat" cmpd="dbl" algn="ctr">
                      <a:solidFill>
                        <a:srgbClr val="000000"/>
                      </a:solidFill>
                      <a:prstDash val="solid"/>
                      <a:round/>
                      <a:headEnd type="none" w="med" len="med"/>
                      <a:tailEnd type="none" w="med" len="med"/>
                    </a:lnT>
                    <a:lnB w="38100" cap="flat" cmpd="dbl" algn="ctr">
                      <a:solidFill>
                        <a:srgbClr val="000000"/>
                      </a:solidFill>
                      <a:prstDash val="solid"/>
                      <a:round/>
                      <a:headEnd type="none" w="med" len="med"/>
                      <a:tailEnd type="none" w="med" len="med"/>
                    </a:lnB>
                    <a:solidFill>
                      <a:srgbClr val="D9D9D9"/>
                    </a:solidFill>
                  </a:tcPr>
                </a:tc>
                <a:tc>
                  <a:txBody>
                    <a:bodyPr/>
                    <a:lstStyle/>
                    <a:p>
                      <a:pPr algn="ctr" rtl="1">
                        <a:spcAft>
                          <a:spcPts val="0"/>
                        </a:spcAft>
                      </a:pPr>
                      <a:r>
                        <a:rPr lang="ar-SA" sz="1400">
                          <a:latin typeface="Times New Roman"/>
                          <a:ea typeface="Times New Roman"/>
                          <a:cs typeface="SKR HEAD1"/>
                        </a:rPr>
                        <a:t>الخدمات</a:t>
                      </a:r>
                      <a:endParaRPr lang="en-US" sz="1050">
                        <a:latin typeface="Times New Roman"/>
                        <a:ea typeface="Times New Roman"/>
                        <a:cs typeface="Traditional Arabic"/>
                      </a:endParaRPr>
                    </a:p>
                  </a:txBody>
                  <a:tcPr marL="43031" marR="43031" marT="0" marB="0">
                    <a:lnL w="12700" cap="flat" cmpd="sng" algn="ctr">
                      <a:solidFill>
                        <a:srgbClr val="000000"/>
                      </a:solidFill>
                      <a:prstDash val="solid"/>
                      <a:round/>
                      <a:headEnd type="none" w="med" len="med"/>
                      <a:tailEnd type="none" w="med" len="med"/>
                    </a:lnL>
                    <a:lnR w="38100" cap="flat" cmpd="dbl" algn="ctr">
                      <a:solidFill>
                        <a:srgbClr val="000000"/>
                      </a:solidFill>
                      <a:prstDash val="solid"/>
                      <a:round/>
                      <a:headEnd type="none" w="med" len="med"/>
                      <a:tailEnd type="none" w="med" len="med"/>
                    </a:lnR>
                    <a:lnT w="38100" cap="flat" cmpd="dbl" algn="ctr">
                      <a:solidFill>
                        <a:srgbClr val="000000"/>
                      </a:solidFill>
                      <a:prstDash val="solid"/>
                      <a:round/>
                      <a:headEnd type="none" w="med" len="med"/>
                      <a:tailEnd type="none" w="med" len="med"/>
                    </a:lnT>
                    <a:lnB w="38100" cap="flat" cmpd="dbl" algn="ctr">
                      <a:solidFill>
                        <a:srgbClr val="000000"/>
                      </a:solidFill>
                      <a:prstDash val="solid"/>
                      <a:round/>
                      <a:headEnd type="none" w="med" len="med"/>
                      <a:tailEnd type="none" w="med" len="med"/>
                    </a:lnB>
                    <a:solidFill>
                      <a:srgbClr val="D9D9D9"/>
                    </a:solidFill>
                  </a:tcPr>
                </a:tc>
              </a:tr>
              <a:tr h="815165">
                <a:tc>
                  <a:txBody>
                    <a:bodyPr/>
                    <a:lstStyle/>
                    <a:p>
                      <a:pPr algn="ctr" rtl="1">
                        <a:spcAft>
                          <a:spcPts val="0"/>
                        </a:spcAft>
                      </a:pPr>
                      <a:r>
                        <a:rPr lang="ar-SA" sz="1400" b="1">
                          <a:latin typeface="Times New Roman"/>
                          <a:ea typeface="Times New Roman"/>
                          <a:cs typeface="Akhbar MT"/>
                        </a:rPr>
                        <a:t>16</a:t>
                      </a:r>
                      <a:endParaRPr lang="en-US" sz="1050">
                        <a:latin typeface="Times New Roman"/>
                        <a:ea typeface="Times New Roman"/>
                        <a:cs typeface="Traditional Arabic"/>
                      </a:endParaRPr>
                    </a:p>
                  </a:txBody>
                  <a:tcPr marL="43031" marR="43031" marT="0" marB="0">
                    <a:lnL w="3810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381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1600" b="1" dirty="0">
                          <a:latin typeface="Times New Roman"/>
                          <a:ea typeface="Times New Roman"/>
                          <a:cs typeface="Akhbar MT"/>
                        </a:rPr>
                        <a:t>عين عريك </a:t>
                      </a:r>
                      <a:endParaRPr lang="en-US" sz="1100" dirty="0">
                        <a:latin typeface="Times New Roman"/>
                        <a:ea typeface="Times New Roman"/>
                        <a:cs typeface="Traditional Arabic"/>
                      </a:endParaRPr>
                    </a:p>
                  </a:txBody>
                  <a:tcPr marL="43031" marR="430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381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1600" b="1" dirty="0">
                          <a:latin typeface="Times New Roman"/>
                          <a:ea typeface="Times New Roman"/>
                          <a:cs typeface="Akhbar MT"/>
                        </a:rPr>
                        <a:t>نسبة لقرية عين عريك </a:t>
                      </a:r>
                      <a:r>
                        <a:rPr lang="ar-SA" sz="1600" b="1" dirty="0" err="1">
                          <a:latin typeface="Times New Roman"/>
                          <a:ea typeface="Times New Roman"/>
                          <a:cs typeface="Akhbar MT"/>
                        </a:rPr>
                        <a:t>القريبه</a:t>
                      </a:r>
                      <a:endParaRPr lang="en-US" sz="1100" dirty="0">
                        <a:latin typeface="Times New Roman"/>
                        <a:ea typeface="Times New Roman"/>
                        <a:cs typeface="Traditional Arabic"/>
                      </a:endParaRPr>
                    </a:p>
                  </a:txBody>
                  <a:tcPr marL="43031" marR="430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381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1600" b="1" dirty="0">
                          <a:latin typeface="Times New Roman"/>
                          <a:ea typeface="Times New Roman"/>
                          <a:cs typeface="Akhbar MT"/>
                        </a:rPr>
                        <a:t>1948</a:t>
                      </a:r>
                      <a:endParaRPr lang="en-US" sz="1100" dirty="0">
                        <a:latin typeface="Times New Roman"/>
                        <a:ea typeface="Times New Roman"/>
                        <a:cs typeface="Traditional Arabic"/>
                      </a:endParaRPr>
                    </a:p>
                  </a:txBody>
                  <a:tcPr marL="43031" marR="430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381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1600" b="1" dirty="0">
                          <a:latin typeface="Times New Roman"/>
                          <a:ea typeface="Times New Roman"/>
                          <a:cs typeface="Akhbar MT"/>
                        </a:rPr>
                        <a:t>10كم غربي رام الله</a:t>
                      </a:r>
                      <a:endParaRPr lang="en-US" sz="1100" dirty="0">
                        <a:latin typeface="Times New Roman"/>
                        <a:ea typeface="Times New Roman"/>
                        <a:cs typeface="Traditional Arabic"/>
                      </a:endParaRPr>
                    </a:p>
                  </a:txBody>
                  <a:tcPr marL="43031" marR="430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381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1600" b="1" dirty="0">
                          <a:latin typeface="Times New Roman"/>
                          <a:ea typeface="Times New Roman"/>
                          <a:cs typeface="Akhbar MT"/>
                        </a:rPr>
                        <a:t>450</a:t>
                      </a:r>
                      <a:endParaRPr lang="en-US" sz="1100" dirty="0">
                        <a:latin typeface="Times New Roman"/>
                        <a:ea typeface="Times New Roman"/>
                        <a:cs typeface="Traditional Arabic"/>
                      </a:endParaRPr>
                    </a:p>
                  </a:txBody>
                  <a:tcPr marL="43031" marR="430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381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1600" b="1" dirty="0" err="1">
                          <a:latin typeface="Times New Roman"/>
                          <a:ea typeface="Times New Roman"/>
                          <a:cs typeface="Akhbar MT"/>
                        </a:rPr>
                        <a:t>اللد</a:t>
                      </a:r>
                      <a:r>
                        <a:rPr lang="ar-SA" sz="1600" b="1" dirty="0">
                          <a:latin typeface="Times New Roman"/>
                          <a:ea typeface="Times New Roman"/>
                          <a:cs typeface="Akhbar MT"/>
                        </a:rPr>
                        <a:t> والرملة ويافا</a:t>
                      </a:r>
                      <a:endParaRPr lang="en-US" sz="1100" dirty="0">
                        <a:latin typeface="Times New Roman"/>
                        <a:ea typeface="Times New Roman"/>
                        <a:cs typeface="Traditional Arabic"/>
                      </a:endParaRPr>
                    </a:p>
                  </a:txBody>
                  <a:tcPr marL="43031" marR="430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381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1200" b="1">
                          <a:latin typeface="Times New Roman"/>
                          <a:ea typeface="Times New Roman"/>
                          <a:cs typeface="Akhbar MT"/>
                        </a:rPr>
                        <a:t>غير معترف به/ او غير منظم</a:t>
                      </a:r>
                      <a:endParaRPr lang="en-US" sz="1050">
                        <a:latin typeface="Times New Roman"/>
                        <a:ea typeface="Times New Roman"/>
                        <a:cs typeface="Traditional Arabic"/>
                      </a:endParaRPr>
                    </a:p>
                  </a:txBody>
                  <a:tcPr marL="43031" marR="430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381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1400" b="1">
                          <a:latin typeface="Times New Roman"/>
                          <a:ea typeface="Times New Roman"/>
                          <a:cs typeface="Akhbar MT"/>
                        </a:rPr>
                        <a:t>مدرستان تابعتان للكنيسه</a:t>
                      </a:r>
                      <a:endParaRPr lang="en-US" sz="1050">
                        <a:latin typeface="Times New Roman"/>
                        <a:ea typeface="Times New Roman"/>
                        <a:cs typeface="Traditional Arabic"/>
                      </a:endParaRPr>
                    </a:p>
                  </a:txBody>
                  <a:tcPr marL="43031" marR="430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381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1400" b="1">
                          <a:latin typeface="Times New Roman"/>
                          <a:ea typeface="Times New Roman"/>
                          <a:cs typeface="Akhbar MT"/>
                        </a:rPr>
                        <a:t>عياده صحيه واحده</a:t>
                      </a:r>
                      <a:endParaRPr lang="en-US" sz="1050">
                        <a:latin typeface="Times New Roman"/>
                        <a:ea typeface="Times New Roman"/>
                        <a:cs typeface="Traditional Arabic"/>
                      </a:endParaRPr>
                    </a:p>
                  </a:txBody>
                  <a:tcPr marL="43031" marR="430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381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1200" b="1">
                          <a:solidFill>
                            <a:srgbClr val="000000"/>
                          </a:solidFill>
                          <a:latin typeface="Tahoma"/>
                          <a:ea typeface="Times New Roman"/>
                          <a:cs typeface="Akhbar MT"/>
                        </a:rPr>
                        <a:t>ترتبط كافة المساكن بالبنية التحتية لشبكة المياه العامة والكهرباء</a:t>
                      </a:r>
                      <a:endParaRPr lang="en-US" sz="1050">
                        <a:latin typeface="Times New Roman"/>
                        <a:ea typeface="Times New Roman"/>
                        <a:cs typeface="Traditional Arabic"/>
                      </a:endParaRPr>
                    </a:p>
                  </a:txBody>
                  <a:tcPr marL="43031" marR="43031" marT="0" marB="0">
                    <a:lnL w="12700" cap="flat" cmpd="sng" algn="ctr">
                      <a:solidFill>
                        <a:srgbClr val="000000"/>
                      </a:solidFill>
                      <a:prstDash val="solid"/>
                      <a:round/>
                      <a:headEnd type="none" w="med" len="med"/>
                      <a:tailEnd type="none" w="med" len="med"/>
                    </a:lnL>
                    <a:lnR w="38100" cap="flat" cmpd="dbl" algn="ctr">
                      <a:solidFill>
                        <a:srgbClr val="000000"/>
                      </a:solidFill>
                      <a:prstDash val="solid"/>
                      <a:round/>
                      <a:headEnd type="none" w="med" len="med"/>
                      <a:tailEnd type="none" w="med" len="med"/>
                    </a:lnR>
                    <a:lnT w="381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87796">
                <a:tc>
                  <a:txBody>
                    <a:bodyPr/>
                    <a:lstStyle/>
                    <a:p>
                      <a:pPr algn="ctr" rtl="1">
                        <a:spcAft>
                          <a:spcPts val="0"/>
                        </a:spcAft>
                      </a:pPr>
                      <a:r>
                        <a:rPr lang="ar-SA" sz="1400" b="1">
                          <a:latin typeface="Times New Roman"/>
                          <a:ea typeface="Times New Roman"/>
                          <a:cs typeface="Akhbar MT"/>
                        </a:rPr>
                        <a:t>17</a:t>
                      </a:r>
                      <a:endParaRPr lang="en-US" sz="1050">
                        <a:latin typeface="Times New Roman"/>
                        <a:ea typeface="Times New Roman"/>
                        <a:cs typeface="Traditional Arabic"/>
                      </a:endParaRPr>
                    </a:p>
                  </a:txBody>
                  <a:tcPr marL="43031" marR="43031" marT="0" marB="0">
                    <a:lnL w="3810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1400" b="1">
                          <a:latin typeface="Times New Roman"/>
                          <a:ea typeface="Times New Roman"/>
                          <a:cs typeface="Akhbar MT"/>
                        </a:rPr>
                        <a:t>الفارعه</a:t>
                      </a:r>
                      <a:endParaRPr lang="en-US" sz="1050">
                        <a:latin typeface="Times New Roman"/>
                        <a:ea typeface="Times New Roman"/>
                        <a:cs typeface="Traditional Arabic"/>
                      </a:endParaRPr>
                    </a:p>
                  </a:txBody>
                  <a:tcPr marL="43031" marR="430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1400" b="1">
                          <a:latin typeface="Times New Roman"/>
                          <a:ea typeface="Times New Roman"/>
                          <a:cs typeface="Akhbar MT"/>
                        </a:rPr>
                        <a:t>عين الفارعه او نسبة لام الحجاج فارعه</a:t>
                      </a:r>
                      <a:endParaRPr lang="en-US" sz="1050">
                        <a:latin typeface="Times New Roman"/>
                        <a:ea typeface="Times New Roman"/>
                        <a:cs typeface="Traditional Arabic"/>
                      </a:endParaRPr>
                    </a:p>
                  </a:txBody>
                  <a:tcPr marL="43031" marR="430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1400" b="1">
                          <a:latin typeface="Times New Roman"/>
                          <a:ea typeface="Times New Roman"/>
                          <a:cs typeface="Akhbar MT"/>
                        </a:rPr>
                        <a:t>1949</a:t>
                      </a:r>
                      <a:endParaRPr lang="en-US" sz="1050">
                        <a:latin typeface="Times New Roman"/>
                        <a:ea typeface="Times New Roman"/>
                        <a:cs typeface="Traditional Arabic"/>
                      </a:endParaRPr>
                    </a:p>
                  </a:txBody>
                  <a:tcPr marL="43031" marR="430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1400" b="1">
                          <a:latin typeface="Times New Roman"/>
                          <a:ea typeface="Times New Roman"/>
                          <a:cs typeface="Akhbar MT"/>
                        </a:rPr>
                        <a:t>17كم شمال-شرق نابلس </a:t>
                      </a:r>
                      <a:endParaRPr lang="en-US" sz="1050">
                        <a:latin typeface="Times New Roman"/>
                        <a:ea typeface="Times New Roman"/>
                        <a:cs typeface="Traditional Arabic"/>
                      </a:endParaRPr>
                    </a:p>
                  </a:txBody>
                  <a:tcPr marL="43031" marR="430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1400" b="1">
                          <a:latin typeface="Times New Roman"/>
                          <a:ea typeface="Times New Roman"/>
                          <a:cs typeface="Akhbar MT"/>
                        </a:rPr>
                        <a:t>7539</a:t>
                      </a:r>
                      <a:endParaRPr lang="en-US" sz="1050">
                        <a:latin typeface="Times New Roman"/>
                        <a:ea typeface="Times New Roman"/>
                        <a:cs typeface="Traditional Arabic"/>
                      </a:endParaRPr>
                    </a:p>
                    <a:p>
                      <a:pPr algn="ctr" rtl="1">
                        <a:spcAft>
                          <a:spcPts val="0"/>
                        </a:spcAft>
                      </a:pPr>
                      <a:r>
                        <a:rPr lang="ar-SA" sz="1400" b="1">
                          <a:latin typeface="Times New Roman"/>
                          <a:ea typeface="Times New Roman"/>
                          <a:cs typeface="Akhbar MT"/>
                        </a:rPr>
                        <a:t>(2007)</a:t>
                      </a:r>
                      <a:endParaRPr lang="en-US" sz="1050">
                        <a:latin typeface="Times New Roman"/>
                        <a:ea typeface="Times New Roman"/>
                        <a:cs typeface="Traditional Arabic"/>
                      </a:endParaRPr>
                    </a:p>
                  </a:txBody>
                  <a:tcPr marL="43031" marR="430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1400" b="1">
                          <a:latin typeface="Times New Roman"/>
                          <a:ea typeface="Times New Roman"/>
                          <a:cs typeface="Akhbar MT"/>
                        </a:rPr>
                        <a:t>من 30 قريه :شمال يافا وشرقها</a:t>
                      </a:r>
                      <a:endParaRPr lang="en-US" sz="1050">
                        <a:latin typeface="Times New Roman"/>
                        <a:ea typeface="Times New Roman"/>
                        <a:cs typeface="Traditional Arabic"/>
                      </a:endParaRPr>
                    </a:p>
                  </a:txBody>
                  <a:tcPr marL="43031" marR="430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1400" b="1">
                          <a:latin typeface="Times New Roman"/>
                          <a:ea typeface="Times New Roman"/>
                          <a:cs typeface="Akhbar MT"/>
                        </a:rPr>
                        <a:t>وكالة الاونروا</a:t>
                      </a:r>
                      <a:endParaRPr lang="en-US" sz="1050">
                        <a:latin typeface="Times New Roman"/>
                        <a:ea typeface="Times New Roman"/>
                        <a:cs typeface="Traditional Arabic"/>
                      </a:endParaRPr>
                    </a:p>
                  </a:txBody>
                  <a:tcPr marL="43031" marR="430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1200" b="1">
                          <a:latin typeface="Times New Roman"/>
                          <a:ea typeface="Times New Roman"/>
                          <a:cs typeface="Akhbar MT"/>
                        </a:rPr>
                        <a:t>4 مدارس ابتدائيه واعداديه</a:t>
                      </a:r>
                      <a:endParaRPr lang="en-US" sz="1050">
                        <a:latin typeface="Times New Roman"/>
                        <a:ea typeface="Times New Roman"/>
                        <a:cs typeface="Traditional Arabic"/>
                      </a:endParaRPr>
                    </a:p>
                  </a:txBody>
                  <a:tcPr marL="43031" marR="430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1200" b="1">
                          <a:latin typeface="Times New Roman"/>
                          <a:ea typeface="Times New Roman"/>
                          <a:cs typeface="Akhbar MT"/>
                        </a:rPr>
                        <a:t>3 مراكز صحيه</a:t>
                      </a:r>
                      <a:endParaRPr lang="en-US" sz="1050">
                        <a:latin typeface="Times New Roman"/>
                        <a:ea typeface="Times New Roman"/>
                        <a:cs typeface="Traditional Arabic"/>
                      </a:endParaRPr>
                    </a:p>
                    <a:p>
                      <a:pPr algn="ctr" rtl="1">
                        <a:spcAft>
                          <a:spcPts val="0"/>
                        </a:spcAft>
                      </a:pPr>
                      <a:r>
                        <a:rPr lang="ar-SA" sz="1200" b="1">
                          <a:latin typeface="Times New Roman"/>
                          <a:ea typeface="Times New Roman"/>
                          <a:cs typeface="Akhbar MT"/>
                        </a:rPr>
                        <a:t>واحده منها للوكاله</a:t>
                      </a:r>
                      <a:endParaRPr lang="en-US" sz="1050">
                        <a:latin typeface="Times New Roman"/>
                        <a:ea typeface="Times New Roman"/>
                        <a:cs typeface="Traditional Arabic"/>
                      </a:endParaRPr>
                    </a:p>
                  </a:txBody>
                  <a:tcPr marL="43031" marR="430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1400" b="1">
                          <a:latin typeface="Times New Roman"/>
                          <a:ea typeface="Times New Roman"/>
                          <a:cs typeface="Akhbar MT"/>
                        </a:rPr>
                        <a:t>كهرباء:قطري</a:t>
                      </a:r>
                      <a:endParaRPr lang="en-US" sz="1050">
                        <a:latin typeface="Times New Roman"/>
                        <a:ea typeface="Times New Roman"/>
                        <a:cs typeface="Traditional Arabic"/>
                      </a:endParaRPr>
                    </a:p>
                    <a:p>
                      <a:pPr algn="ctr" rtl="1">
                        <a:spcAft>
                          <a:spcPts val="0"/>
                        </a:spcAft>
                      </a:pPr>
                      <a:r>
                        <a:rPr lang="ar-SA" sz="1400" b="1">
                          <a:latin typeface="Times New Roman"/>
                          <a:ea typeface="Times New Roman"/>
                          <a:cs typeface="Akhbar MT"/>
                        </a:rPr>
                        <a:t>ماء:الوكاله</a:t>
                      </a:r>
                      <a:endParaRPr lang="en-US" sz="1050">
                        <a:latin typeface="Times New Roman"/>
                        <a:ea typeface="Times New Roman"/>
                        <a:cs typeface="Traditional Arabic"/>
                      </a:endParaRPr>
                    </a:p>
                  </a:txBody>
                  <a:tcPr marL="43031" marR="43031" marT="0" marB="0">
                    <a:lnL w="12700" cap="flat" cmpd="sng" algn="ctr">
                      <a:solidFill>
                        <a:srgbClr val="000000"/>
                      </a:solidFill>
                      <a:prstDash val="solid"/>
                      <a:round/>
                      <a:headEnd type="none" w="med" len="med"/>
                      <a:tailEnd type="none" w="med" len="med"/>
                    </a:lnL>
                    <a:lnR w="3810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917061">
                <a:tc>
                  <a:txBody>
                    <a:bodyPr/>
                    <a:lstStyle/>
                    <a:p>
                      <a:pPr algn="ctr" rtl="1">
                        <a:spcAft>
                          <a:spcPts val="0"/>
                        </a:spcAft>
                      </a:pPr>
                      <a:r>
                        <a:rPr lang="ar-SA" sz="1400" b="1">
                          <a:latin typeface="Times New Roman"/>
                          <a:ea typeface="Times New Roman"/>
                          <a:cs typeface="Akhbar MT"/>
                        </a:rPr>
                        <a:t>18</a:t>
                      </a:r>
                      <a:endParaRPr lang="en-US" sz="1050">
                        <a:latin typeface="Times New Roman"/>
                        <a:ea typeface="Times New Roman"/>
                        <a:cs typeface="Traditional Arabic"/>
                      </a:endParaRPr>
                    </a:p>
                  </a:txBody>
                  <a:tcPr marL="43031" marR="43031" marT="0" marB="0">
                    <a:lnL w="3810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1400" b="1">
                          <a:latin typeface="Times New Roman"/>
                          <a:ea typeface="Times New Roman"/>
                          <a:cs typeface="Akhbar MT"/>
                        </a:rPr>
                        <a:t>بلاطة</a:t>
                      </a:r>
                      <a:endParaRPr lang="en-US" sz="1050">
                        <a:latin typeface="Times New Roman"/>
                        <a:ea typeface="Times New Roman"/>
                        <a:cs typeface="Traditional Arabic"/>
                      </a:endParaRPr>
                    </a:p>
                  </a:txBody>
                  <a:tcPr marL="43031" marR="430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1200" b="1">
                          <a:latin typeface="Times New Roman"/>
                          <a:ea typeface="Times New Roman"/>
                          <a:cs typeface="Akhbar MT"/>
                        </a:rPr>
                        <a:t>عين ماء تنبع من أسفل بلاطة أو نسبة الى شجرة بلوط كانت بالقرب من النبع</a:t>
                      </a:r>
                      <a:endParaRPr lang="en-US" sz="1050">
                        <a:latin typeface="Times New Roman"/>
                        <a:ea typeface="Times New Roman"/>
                        <a:cs typeface="Traditional Arabic"/>
                      </a:endParaRPr>
                    </a:p>
                  </a:txBody>
                  <a:tcPr marL="43031" marR="430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1400" b="1">
                          <a:latin typeface="Times New Roman"/>
                          <a:ea typeface="Times New Roman"/>
                          <a:cs typeface="Akhbar MT"/>
                        </a:rPr>
                        <a:t>1950</a:t>
                      </a:r>
                      <a:endParaRPr lang="en-US" sz="1050">
                        <a:latin typeface="Times New Roman"/>
                        <a:ea typeface="Times New Roman"/>
                        <a:cs typeface="Traditional Arabic"/>
                      </a:endParaRPr>
                    </a:p>
                  </a:txBody>
                  <a:tcPr marL="43031" marR="430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1400" b="1">
                          <a:latin typeface="Times New Roman"/>
                          <a:ea typeface="Times New Roman"/>
                          <a:cs typeface="Akhbar MT"/>
                        </a:rPr>
                        <a:t>جنوب غرب محافظة نابلس</a:t>
                      </a:r>
                      <a:endParaRPr lang="en-US" sz="1050">
                        <a:latin typeface="Times New Roman"/>
                        <a:ea typeface="Times New Roman"/>
                        <a:cs typeface="Traditional Arabic"/>
                      </a:endParaRPr>
                    </a:p>
                  </a:txBody>
                  <a:tcPr marL="43031" marR="430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1400" b="1">
                          <a:latin typeface="Times New Roman"/>
                          <a:ea typeface="Times New Roman"/>
                          <a:cs typeface="Akhbar MT"/>
                        </a:rPr>
                        <a:t>23600</a:t>
                      </a:r>
                      <a:endParaRPr lang="en-US" sz="1050">
                        <a:latin typeface="Times New Roman"/>
                        <a:ea typeface="Times New Roman"/>
                        <a:cs typeface="Traditional Arabic"/>
                      </a:endParaRPr>
                    </a:p>
                    <a:p>
                      <a:pPr algn="ctr" rtl="1">
                        <a:spcAft>
                          <a:spcPts val="0"/>
                        </a:spcAft>
                      </a:pPr>
                      <a:r>
                        <a:rPr lang="ar-SA" sz="1400" b="1">
                          <a:latin typeface="Times New Roman"/>
                          <a:ea typeface="Times New Roman"/>
                          <a:cs typeface="Akhbar MT"/>
                        </a:rPr>
                        <a:t>(2007)</a:t>
                      </a:r>
                      <a:endParaRPr lang="en-US" sz="1050">
                        <a:latin typeface="Times New Roman"/>
                        <a:ea typeface="Times New Roman"/>
                        <a:cs typeface="Traditional Arabic"/>
                      </a:endParaRPr>
                    </a:p>
                  </a:txBody>
                  <a:tcPr marL="43031" marR="430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1200" b="1">
                          <a:latin typeface="Times New Roman"/>
                          <a:ea typeface="Times New Roman"/>
                          <a:cs typeface="Akhbar MT"/>
                        </a:rPr>
                        <a:t>من 60 قرية: اللد،الرملة، يافا</a:t>
                      </a:r>
                      <a:endParaRPr lang="en-US" sz="1050">
                        <a:latin typeface="Times New Roman"/>
                        <a:ea typeface="Times New Roman"/>
                        <a:cs typeface="Traditional Arabic"/>
                      </a:endParaRPr>
                    </a:p>
                    <a:p>
                      <a:pPr algn="ctr" rtl="1">
                        <a:spcAft>
                          <a:spcPts val="0"/>
                        </a:spcAft>
                      </a:pPr>
                      <a:r>
                        <a:rPr lang="ar-SA" sz="1200" b="1">
                          <a:latin typeface="Times New Roman"/>
                          <a:ea typeface="Times New Roman"/>
                          <a:cs typeface="Akhbar MT"/>
                        </a:rPr>
                        <a:t>(والكثير من اصول بدوية)</a:t>
                      </a:r>
                      <a:endParaRPr lang="en-US" sz="1050">
                        <a:latin typeface="Times New Roman"/>
                        <a:ea typeface="Times New Roman"/>
                        <a:cs typeface="Traditional Arabic"/>
                      </a:endParaRPr>
                    </a:p>
                  </a:txBody>
                  <a:tcPr marL="43031" marR="430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1400" b="1">
                          <a:latin typeface="Times New Roman"/>
                          <a:ea typeface="Times New Roman"/>
                          <a:cs typeface="Akhbar MT"/>
                        </a:rPr>
                        <a:t>وكالة الاونروا</a:t>
                      </a:r>
                      <a:endParaRPr lang="en-US" sz="1050">
                        <a:latin typeface="Times New Roman"/>
                        <a:ea typeface="Times New Roman"/>
                        <a:cs typeface="Traditional Arabic"/>
                      </a:endParaRPr>
                    </a:p>
                  </a:txBody>
                  <a:tcPr marL="43031" marR="430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1400" b="1">
                          <a:latin typeface="Times New Roman"/>
                          <a:ea typeface="Times New Roman"/>
                          <a:cs typeface="Akhbar MT"/>
                        </a:rPr>
                        <a:t>4 مدارس</a:t>
                      </a:r>
                      <a:endParaRPr lang="en-US" sz="1050">
                        <a:latin typeface="Times New Roman"/>
                        <a:ea typeface="Times New Roman"/>
                        <a:cs typeface="Traditional Arabic"/>
                      </a:endParaRPr>
                    </a:p>
                  </a:txBody>
                  <a:tcPr marL="43031" marR="430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ts val="1275"/>
                        </a:lnSpc>
                        <a:spcAft>
                          <a:spcPts val="0"/>
                        </a:spcAft>
                      </a:pPr>
                      <a:r>
                        <a:rPr lang="ar-SA" sz="1200" b="1">
                          <a:solidFill>
                            <a:srgbClr val="000000"/>
                          </a:solidFill>
                          <a:latin typeface="Tahoma"/>
                          <a:ea typeface="Times New Roman"/>
                          <a:cs typeface="Akhbar MT"/>
                        </a:rPr>
                        <a:t>مركز صحي واحد تابع للوكاله و 8 مراكز أخرى</a:t>
                      </a:r>
                      <a:r>
                        <a:rPr lang="ar-SA" sz="1400" b="1">
                          <a:solidFill>
                            <a:srgbClr val="000000"/>
                          </a:solidFill>
                          <a:latin typeface="Tahoma"/>
                          <a:ea typeface="Times New Roman"/>
                          <a:cs typeface="Akhbar MT"/>
                        </a:rPr>
                        <a:t> </a:t>
                      </a:r>
                      <a:endParaRPr lang="en-US" sz="1050">
                        <a:latin typeface="Times New Roman"/>
                        <a:ea typeface="Times New Roman"/>
                        <a:cs typeface="Traditional Arabic"/>
                      </a:endParaRPr>
                    </a:p>
                  </a:txBody>
                  <a:tcPr marL="43031" marR="430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1400">
                          <a:solidFill>
                            <a:srgbClr val="000000"/>
                          </a:solidFill>
                          <a:latin typeface="Tahoma"/>
                          <a:ea typeface="Times New Roman"/>
                          <a:cs typeface="Akhbar MT"/>
                        </a:rPr>
                        <a:t>شبكة المياه والكهرباء العامة التابعة لبلدية نابلس</a:t>
                      </a:r>
                      <a:endParaRPr lang="en-US" sz="1050">
                        <a:latin typeface="Times New Roman"/>
                        <a:ea typeface="Times New Roman"/>
                        <a:cs typeface="Traditional Arabic"/>
                      </a:endParaRPr>
                    </a:p>
                  </a:txBody>
                  <a:tcPr marL="43031" marR="43031" marT="0" marB="0">
                    <a:lnL w="12700" cap="flat" cmpd="sng" algn="ctr">
                      <a:solidFill>
                        <a:srgbClr val="000000"/>
                      </a:solidFill>
                      <a:prstDash val="solid"/>
                      <a:round/>
                      <a:headEnd type="none" w="med" len="med"/>
                      <a:tailEnd type="none" w="med" len="med"/>
                    </a:lnL>
                    <a:lnR w="3810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15165">
                <a:tc>
                  <a:txBody>
                    <a:bodyPr/>
                    <a:lstStyle/>
                    <a:p>
                      <a:pPr algn="ctr" rtl="1">
                        <a:spcAft>
                          <a:spcPts val="0"/>
                        </a:spcAft>
                      </a:pPr>
                      <a:r>
                        <a:rPr lang="ar-SA" sz="1400" b="1">
                          <a:latin typeface="Times New Roman"/>
                          <a:ea typeface="Times New Roman"/>
                          <a:cs typeface="Akhbar MT"/>
                        </a:rPr>
                        <a:t>19</a:t>
                      </a:r>
                      <a:endParaRPr lang="en-US" sz="1050">
                        <a:latin typeface="Times New Roman"/>
                        <a:ea typeface="Times New Roman"/>
                        <a:cs typeface="Traditional Arabic"/>
                      </a:endParaRPr>
                    </a:p>
                  </a:txBody>
                  <a:tcPr marL="43031" marR="43031" marT="0" marB="0">
                    <a:lnL w="3810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1400" b="1">
                          <a:latin typeface="Times New Roman"/>
                          <a:ea typeface="Times New Roman"/>
                          <a:cs typeface="Akhbar MT"/>
                        </a:rPr>
                        <a:t>عسكر</a:t>
                      </a:r>
                      <a:endParaRPr lang="en-US" sz="1050">
                        <a:latin typeface="Times New Roman"/>
                        <a:ea typeface="Times New Roman"/>
                        <a:cs typeface="Traditional Arabic"/>
                      </a:endParaRPr>
                    </a:p>
                  </a:txBody>
                  <a:tcPr marL="43031" marR="430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1400" b="1">
                          <a:latin typeface="Times New Roman"/>
                          <a:ea typeface="Times New Roman"/>
                          <a:cs typeface="Akhbar MT"/>
                        </a:rPr>
                        <a:t>جبل عسكر/قرية عسكر</a:t>
                      </a:r>
                      <a:endParaRPr lang="en-US" sz="1050">
                        <a:latin typeface="Times New Roman"/>
                        <a:ea typeface="Times New Roman"/>
                        <a:cs typeface="Traditional Arabic"/>
                      </a:endParaRPr>
                    </a:p>
                  </a:txBody>
                  <a:tcPr marL="43031" marR="430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1400" b="1">
                          <a:latin typeface="Times New Roman"/>
                          <a:ea typeface="Times New Roman"/>
                          <a:cs typeface="Akhbar MT"/>
                        </a:rPr>
                        <a:t>1948</a:t>
                      </a:r>
                      <a:endParaRPr lang="en-US" sz="1050">
                        <a:latin typeface="Times New Roman"/>
                        <a:ea typeface="Times New Roman"/>
                        <a:cs typeface="Traditional Arabic"/>
                      </a:endParaRPr>
                    </a:p>
                  </a:txBody>
                  <a:tcPr marL="43031" marR="430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1400" b="1">
                          <a:latin typeface="Times New Roman"/>
                          <a:ea typeface="Times New Roman"/>
                          <a:cs typeface="Akhbar MT"/>
                        </a:rPr>
                        <a:t>جنوب غرب اريحا</a:t>
                      </a:r>
                      <a:endParaRPr lang="en-US" sz="1050">
                        <a:latin typeface="Times New Roman"/>
                        <a:ea typeface="Times New Roman"/>
                        <a:cs typeface="Traditional Arabic"/>
                      </a:endParaRPr>
                    </a:p>
                  </a:txBody>
                  <a:tcPr marL="43031" marR="430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1400" b="1">
                          <a:latin typeface="Times New Roman"/>
                          <a:ea typeface="Times New Roman"/>
                          <a:cs typeface="Akhbar MT"/>
                        </a:rPr>
                        <a:t>15900</a:t>
                      </a:r>
                      <a:endParaRPr lang="en-US" sz="1050">
                        <a:latin typeface="Times New Roman"/>
                        <a:ea typeface="Times New Roman"/>
                        <a:cs typeface="Traditional Arabic"/>
                      </a:endParaRPr>
                    </a:p>
                  </a:txBody>
                  <a:tcPr marL="43031" marR="430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1400" b="1">
                          <a:latin typeface="Times New Roman"/>
                          <a:ea typeface="Times New Roman"/>
                          <a:cs typeface="Akhbar MT"/>
                        </a:rPr>
                        <a:t>36 قرية من اللد ويافا وحيفا</a:t>
                      </a:r>
                      <a:endParaRPr lang="en-US" sz="1050">
                        <a:latin typeface="Times New Roman"/>
                        <a:ea typeface="Times New Roman"/>
                        <a:cs typeface="Traditional Arabic"/>
                      </a:endParaRPr>
                    </a:p>
                  </a:txBody>
                  <a:tcPr marL="43031" marR="430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1400" b="1">
                          <a:latin typeface="Times New Roman"/>
                          <a:ea typeface="Times New Roman"/>
                          <a:cs typeface="Akhbar MT"/>
                        </a:rPr>
                        <a:t>وكالة الاونروا</a:t>
                      </a:r>
                      <a:endParaRPr lang="en-US" sz="1050">
                        <a:latin typeface="Times New Roman"/>
                        <a:ea typeface="Times New Roman"/>
                        <a:cs typeface="Traditional Arabic"/>
                      </a:endParaRPr>
                    </a:p>
                  </a:txBody>
                  <a:tcPr marL="43031" marR="430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spcAft>
                          <a:spcPts val="0"/>
                        </a:spcAft>
                      </a:pPr>
                      <a:r>
                        <a:rPr lang="ar-SA" sz="1400" b="1">
                          <a:solidFill>
                            <a:srgbClr val="000000"/>
                          </a:solidFill>
                          <a:latin typeface="Tahoma"/>
                          <a:ea typeface="Times New Roman"/>
                          <a:cs typeface="Akhbar MT"/>
                        </a:rPr>
                        <a:t>3 مدارس</a:t>
                      </a:r>
                      <a:endParaRPr lang="en-US" sz="1050">
                        <a:latin typeface="Times New Roman"/>
                        <a:ea typeface="Times New Roman"/>
                        <a:cs typeface="Traditional Arabic"/>
                      </a:endParaRPr>
                    </a:p>
                  </a:txBody>
                  <a:tcPr marL="43031" marR="430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1400" b="1">
                          <a:solidFill>
                            <a:srgbClr val="000000"/>
                          </a:solidFill>
                          <a:latin typeface="Tahoma"/>
                          <a:ea typeface="Times New Roman"/>
                          <a:cs typeface="Akhbar MT"/>
                        </a:rPr>
                        <a:t>مركز صحي واحد تابع للأونروا</a:t>
                      </a:r>
                      <a:endParaRPr lang="en-US" sz="1050">
                        <a:latin typeface="Times New Roman"/>
                        <a:ea typeface="Times New Roman"/>
                        <a:cs typeface="Traditional Arabic"/>
                      </a:endParaRPr>
                    </a:p>
                  </a:txBody>
                  <a:tcPr marL="43031" marR="430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spcAft>
                          <a:spcPts val="0"/>
                        </a:spcAft>
                      </a:pPr>
                      <a:r>
                        <a:rPr lang="ar-SA" sz="1200" b="1">
                          <a:solidFill>
                            <a:srgbClr val="000000"/>
                          </a:solidFill>
                          <a:latin typeface="Tahoma"/>
                          <a:ea typeface="Times New Roman"/>
                          <a:cs typeface="Akhbar MT"/>
                        </a:rPr>
                        <a:t>ترتبط كافة المنازل في المخيم بالبنية التحتية للكهرباء والمياه العامة</a:t>
                      </a:r>
                      <a:endParaRPr lang="en-US" sz="1050">
                        <a:latin typeface="Times New Roman"/>
                        <a:ea typeface="Times New Roman"/>
                        <a:cs typeface="Traditional Arabic"/>
                      </a:endParaRPr>
                    </a:p>
                  </a:txBody>
                  <a:tcPr marL="43031" marR="43031" marT="0" marB="0">
                    <a:lnL w="12700" cap="flat" cmpd="sng" algn="ctr">
                      <a:solidFill>
                        <a:srgbClr val="000000"/>
                      </a:solidFill>
                      <a:prstDash val="solid"/>
                      <a:round/>
                      <a:headEnd type="none" w="med" len="med"/>
                      <a:tailEnd type="none" w="med" len="med"/>
                    </a:lnL>
                    <a:lnR w="3810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22749">
                <a:tc>
                  <a:txBody>
                    <a:bodyPr/>
                    <a:lstStyle/>
                    <a:p>
                      <a:pPr algn="ctr" rtl="1">
                        <a:spcAft>
                          <a:spcPts val="0"/>
                        </a:spcAft>
                      </a:pPr>
                      <a:r>
                        <a:rPr lang="ar-SA" sz="1400" b="1">
                          <a:latin typeface="Times New Roman"/>
                          <a:ea typeface="Times New Roman"/>
                          <a:cs typeface="Akhbar MT"/>
                        </a:rPr>
                        <a:t>20</a:t>
                      </a:r>
                      <a:endParaRPr lang="en-US" sz="1050">
                        <a:latin typeface="Times New Roman"/>
                        <a:ea typeface="Times New Roman"/>
                        <a:cs typeface="Traditional Arabic"/>
                      </a:endParaRPr>
                    </a:p>
                  </a:txBody>
                  <a:tcPr marL="43031" marR="43031" marT="0" marB="0">
                    <a:lnL w="3810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1400" b="1">
                          <a:latin typeface="Times New Roman"/>
                          <a:ea typeface="Times New Roman"/>
                          <a:cs typeface="Akhbar MT"/>
                        </a:rPr>
                        <a:t>نور شمس</a:t>
                      </a:r>
                      <a:endParaRPr lang="en-US" sz="1050">
                        <a:latin typeface="Times New Roman"/>
                        <a:ea typeface="Times New Roman"/>
                        <a:cs typeface="Traditional Arabic"/>
                      </a:endParaRPr>
                    </a:p>
                  </a:txBody>
                  <a:tcPr marL="43031" marR="430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1400" b="1">
                          <a:latin typeface="Times New Roman"/>
                          <a:ea typeface="Times New Roman"/>
                          <a:cs typeface="Akhbar MT"/>
                        </a:rPr>
                        <a:t>نسبة لمعتقل انجليزي لأصحاب الأحكام العالية والذي كان مكشوفا طوال اليوم لأشعة الشمس</a:t>
                      </a:r>
                      <a:endParaRPr lang="en-US" sz="1050">
                        <a:latin typeface="Times New Roman"/>
                        <a:ea typeface="Times New Roman"/>
                        <a:cs typeface="Traditional Arabic"/>
                      </a:endParaRPr>
                    </a:p>
                  </a:txBody>
                  <a:tcPr marL="43031" marR="430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1400" b="1">
                          <a:latin typeface="Times New Roman"/>
                          <a:ea typeface="Times New Roman"/>
                          <a:cs typeface="Akhbar MT"/>
                        </a:rPr>
                        <a:t>1951</a:t>
                      </a:r>
                      <a:endParaRPr lang="en-US" sz="1050">
                        <a:latin typeface="Times New Roman"/>
                        <a:ea typeface="Times New Roman"/>
                        <a:cs typeface="Traditional Arabic"/>
                      </a:endParaRPr>
                    </a:p>
                  </a:txBody>
                  <a:tcPr marL="43031" marR="430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1400" b="1">
                          <a:latin typeface="Times New Roman"/>
                          <a:ea typeface="Times New Roman"/>
                          <a:cs typeface="Akhbar MT"/>
                        </a:rPr>
                        <a:t>3 كم شرق مدينة طولكرم</a:t>
                      </a:r>
                      <a:endParaRPr lang="en-US" sz="1050">
                        <a:latin typeface="Times New Roman"/>
                        <a:ea typeface="Times New Roman"/>
                        <a:cs typeface="Traditional Arabic"/>
                      </a:endParaRPr>
                    </a:p>
                  </a:txBody>
                  <a:tcPr marL="43031" marR="430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1400" b="1">
                          <a:latin typeface="Times New Roman"/>
                          <a:ea typeface="Times New Roman"/>
                          <a:cs typeface="Akhbar MT"/>
                        </a:rPr>
                        <a:t>9000</a:t>
                      </a:r>
                      <a:endParaRPr lang="en-US" sz="1050">
                        <a:latin typeface="Times New Roman"/>
                        <a:ea typeface="Times New Roman"/>
                        <a:cs typeface="Traditional Arabic"/>
                      </a:endParaRPr>
                    </a:p>
                    <a:p>
                      <a:pPr algn="ctr" rtl="1">
                        <a:spcAft>
                          <a:spcPts val="0"/>
                        </a:spcAft>
                      </a:pPr>
                      <a:r>
                        <a:rPr lang="ar-SA" sz="1400" b="1">
                          <a:latin typeface="Times New Roman"/>
                          <a:ea typeface="Times New Roman"/>
                          <a:cs typeface="Akhbar MT"/>
                        </a:rPr>
                        <a:t>(2007)</a:t>
                      </a:r>
                      <a:endParaRPr lang="en-US" sz="1050">
                        <a:latin typeface="Times New Roman"/>
                        <a:ea typeface="Times New Roman"/>
                        <a:cs typeface="Traditional Arabic"/>
                      </a:endParaRPr>
                    </a:p>
                  </a:txBody>
                  <a:tcPr marL="43031" marR="430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1400" b="1">
                          <a:latin typeface="Times New Roman"/>
                          <a:ea typeface="Times New Roman"/>
                          <a:cs typeface="Akhbar MT"/>
                        </a:rPr>
                        <a:t>قرى حيفا</a:t>
                      </a:r>
                      <a:endParaRPr lang="en-US" sz="1050">
                        <a:latin typeface="Times New Roman"/>
                        <a:ea typeface="Times New Roman"/>
                        <a:cs typeface="Traditional Arabic"/>
                      </a:endParaRPr>
                    </a:p>
                  </a:txBody>
                  <a:tcPr marL="43031" marR="430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1400" b="1">
                          <a:latin typeface="Times New Roman"/>
                          <a:ea typeface="Times New Roman"/>
                          <a:cs typeface="Akhbar MT"/>
                        </a:rPr>
                        <a:t>وكالة الاونروا</a:t>
                      </a:r>
                      <a:endParaRPr lang="en-US" sz="1050">
                        <a:latin typeface="Times New Roman"/>
                        <a:ea typeface="Times New Roman"/>
                        <a:cs typeface="Traditional Arabic"/>
                      </a:endParaRPr>
                    </a:p>
                  </a:txBody>
                  <a:tcPr marL="43031" marR="430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1600" b="1">
                          <a:solidFill>
                            <a:srgbClr val="000000"/>
                          </a:solidFill>
                          <a:latin typeface="Tahoma"/>
                          <a:ea typeface="Times New Roman"/>
                          <a:cs typeface="Akhbar MT"/>
                        </a:rPr>
                        <a:t>مدرستان</a:t>
                      </a:r>
                      <a:endParaRPr lang="en-US" sz="1050">
                        <a:latin typeface="Times New Roman"/>
                        <a:ea typeface="Times New Roman"/>
                        <a:cs typeface="Traditional Arabic"/>
                      </a:endParaRPr>
                    </a:p>
                  </a:txBody>
                  <a:tcPr marL="43031" marR="430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1400" b="1">
                          <a:latin typeface="Times New Roman"/>
                          <a:ea typeface="Times New Roman"/>
                          <a:cs typeface="Akhbar MT"/>
                        </a:rPr>
                        <a:t>مركز صحي واحد</a:t>
                      </a:r>
                      <a:endParaRPr lang="en-US" sz="1050">
                        <a:latin typeface="Times New Roman"/>
                        <a:ea typeface="Times New Roman"/>
                        <a:cs typeface="Traditional Arabic"/>
                      </a:endParaRPr>
                    </a:p>
                  </a:txBody>
                  <a:tcPr marL="43031" marR="430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spcAft>
                          <a:spcPts val="0"/>
                        </a:spcAft>
                      </a:pPr>
                      <a:r>
                        <a:rPr lang="ar-SA" sz="1200" b="1">
                          <a:solidFill>
                            <a:srgbClr val="000000"/>
                          </a:solidFill>
                          <a:latin typeface="Tahoma"/>
                          <a:ea typeface="Times New Roman"/>
                          <a:cs typeface="Akhbar MT"/>
                        </a:rPr>
                        <a:t>ترتبط كافة المساكن بالبنية التحتية لشبكة المياه العامة والكهرباء. كما أنها متصلة بنظام الصرف الصحي التابع للبلدية</a:t>
                      </a:r>
                      <a:endParaRPr lang="en-US" sz="1050">
                        <a:latin typeface="Times New Roman"/>
                        <a:ea typeface="Times New Roman"/>
                        <a:cs typeface="Traditional Arabic"/>
                      </a:endParaRPr>
                    </a:p>
                  </a:txBody>
                  <a:tcPr marL="43031" marR="43031" marT="0" marB="0">
                    <a:lnL w="12700" cap="flat" cmpd="sng" algn="ctr">
                      <a:solidFill>
                        <a:srgbClr val="000000"/>
                      </a:solidFill>
                      <a:prstDash val="solid"/>
                      <a:round/>
                      <a:headEnd type="none" w="med" len="med"/>
                      <a:tailEnd type="none" w="med" len="med"/>
                    </a:lnL>
                    <a:lnR w="3810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55805">
                <a:tc>
                  <a:txBody>
                    <a:bodyPr/>
                    <a:lstStyle/>
                    <a:p>
                      <a:pPr algn="ctr" rtl="1">
                        <a:spcAft>
                          <a:spcPts val="0"/>
                        </a:spcAft>
                      </a:pPr>
                      <a:r>
                        <a:rPr lang="ar-SA" sz="1400" b="1">
                          <a:latin typeface="Times New Roman"/>
                          <a:ea typeface="Times New Roman"/>
                          <a:cs typeface="Akhbar MT"/>
                        </a:rPr>
                        <a:t>21</a:t>
                      </a:r>
                      <a:endParaRPr lang="en-US" sz="1050">
                        <a:latin typeface="Times New Roman"/>
                        <a:ea typeface="Times New Roman"/>
                        <a:cs typeface="Traditional Arabic"/>
                      </a:endParaRPr>
                    </a:p>
                  </a:txBody>
                  <a:tcPr marL="43031" marR="43031" marT="0" marB="0">
                    <a:lnL w="3810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38100" cap="flat" cmpd="dbl" algn="ctr">
                      <a:solidFill>
                        <a:srgbClr val="000000"/>
                      </a:solidFill>
                      <a:prstDash val="solid"/>
                      <a:round/>
                      <a:headEnd type="none" w="med" len="med"/>
                      <a:tailEnd type="none" w="med" len="med"/>
                    </a:lnB>
                  </a:tcPr>
                </a:tc>
                <a:tc>
                  <a:txBody>
                    <a:bodyPr/>
                    <a:lstStyle/>
                    <a:p>
                      <a:pPr algn="ctr" rtl="1">
                        <a:spcAft>
                          <a:spcPts val="0"/>
                        </a:spcAft>
                      </a:pPr>
                      <a:r>
                        <a:rPr lang="ar-SA" sz="1400" b="1">
                          <a:latin typeface="Times New Roman"/>
                          <a:ea typeface="Times New Roman"/>
                          <a:cs typeface="Akhbar MT"/>
                        </a:rPr>
                        <a:t>عين الماء</a:t>
                      </a:r>
                      <a:endParaRPr lang="en-US" sz="1050">
                        <a:latin typeface="Times New Roman"/>
                        <a:ea typeface="Times New Roman"/>
                        <a:cs typeface="Traditional Arabic"/>
                      </a:endParaRPr>
                    </a:p>
                  </a:txBody>
                  <a:tcPr marL="43031" marR="430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38100" cap="flat" cmpd="dbl" algn="ctr">
                      <a:solidFill>
                        <a:srgbClr val="000000"/>
                      </a:solidFill>
                      <a:prstDash val="solid"/>
                      <a:round/>
                      <a:headEnd type="none" w="med" len="med"/>
                      <a:tailEnd type="none" w="med" len="med"/>
                    </a:lnB>
                  </a:tcPr>
                </a:tc>
                <a:tc>
                  <a:txBody>
                    <a:bodyPr/>
                    <a:lstStyle/>
                    <a:p>
                      <a:pPr algn="ctr" rtl="1">
                        <a:spcAft>
                          <a:spcPts val="0"/>
                        </a:spcAft>
                      </a:pPr>
                      <a:r>
                        <a:rPr lang="ar-SA" sz="1400" b="1">
                          <a:latin typeface="Times New Roman"/>
                          <a:ea typeface="Times New Roman"/>
                          <a:cs typeface="Akhbar MT"/>
                        </a:rPr>
                        <a:t>نسبة الى عين بيت الماء</a:t>
                      </a:r>
                      <a:endParaRPr lang="en-US" sz="1050">
                        <a:latin typeface="Times New Roman"/>
                        <a:ea typeface="Times New Roman"/>
                        <a:cs typeface="Traditional Arabic"/>
                      </a:endParaRPr>
                    </a:p>
                  </a:txBody>
                  <a:tcPr marL="43031" marR="430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38100" cap="flat" cmpd="dbl" algn="ctr">
                      <a:solidFill>
                        <a:srgbClr val="000000"/>
                      </a:solidFill>
                      <a:prstDash val="solid"/>
                      <a:round/>
                      <a:headEnd type="none" w="med" len="med"/>
                      <a:tailEnd type="none" w="med" len="med"/>
                    </a:lnB>
                  </a:tcPr>
                </a:tc>
                <a:tc>
                  <a:txBody>
                    <a:bodyPr/>
                    <a:lstStyle/>
                    <a:p>
                      <a:pPr algn="ctr" rtl="1">
                        <a:spcAft>
                          <a:spcPts val="0"/>
                        </a:spcAft>
                      </a:pPr>
                      <a:r>
                        <a:rPr lang="ar-SA" sz="1400" b="1">
                          <a:latin typeface="Times New Roman"/>
                          <a:ea typeface="Times New Roman"/>
                          <a:cs typeface="Akhbar MT"/>
                        </a:rPr>
                        <a:t>1950</a:t>
                      </a:r>
                      <a:endParaRPr lang="en-US" sz="1050">
                        <a:latin typeface="Times New Roman"/>
                        <a:ea typeface="Times New Roman"/>
                        <a:cs typeface="Traditional Arabic"/>
                      </a:endParaRPr>
                    </a:p>
                  </a:txBody>
                  <a:tcPr marL="43031" marR="430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38100" cap="flat" cmpd="dbl" algn="ctr">
                      <a:solidFill>
                        <a:srgbClr val="000000"/>
                      </a:solidFill>
                      <a:prstDash val="solid"/>
                      <a:round/>
                      <a:headEnd type="none" w="med" len="med"/>
                      <a:tailEnd type="none" w="med" len="med"/>
                    </a:lnB>
                  </a:tcPr>
                </a:tc>
                <a:tc>
                  <a:txBody>
                    <a:bodyPr/>
                    <a:lstStyle/>
                    <a:p>
                      <a:pPr algn="ctr" rtl="1">
                        <a:spcAft>
                          <a:spcPts val="0"/>
                        </a:spcAft>
                      </a:pPr>
                      <a:r>
                        <a:rPr lang="ar-SA" sz="1400" b="1">
                          <a:latin typeface="Times New Roman"/>
                          <a:ea typeface="Times New Roman"/>
                          <a:cs typeface="Akhbar MT"/>
                        </a:rPr>
                        <a:t>شمال شرق محافظة نابلس</a:t>
                      </a:r>
                      <a:endParaRPr lang="en-US" sz="1050">
                        <a:latin typeface="Times New Roman"/>
                        <a:ea typeface="Times New Roman"/>
                        <a:cs typeface="Traditional Arabic"/>
                      </a:endParaRPr>
                    </a:p>
                  </a:txBody>
                  <a:tcPr marL="43031" marR="430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38100" cap="flat" cmpd="dbl" algn="ctr">
                      <a:solidFill>
                        <a:srgbClr val="000000"/>
                      </a:solidFill>
                      <a:prstDash val="solid"/>
                      <a:round/>
                      <a:headEnd type="none" w="med" len="med"/>
                      <a:tailEnd type="none" w="med" len="med"/>
                    </a:lnB>
                  </a:tcPr>
                </a:tc>
                <a:tc>
                  <a:txBody>
                    <a:bodyPr/>
                    <a:lstStyle/>
                    <a:p>
                      <a:pPr algn="ctr" rtl="1">
                        <a:spcAft>
                          <a:spcPts val="0"/>
                        </a:spcAft>
                      </a:pPr>
                      <a:r>
                        <a:rPr lang="ar-SA" sz="1400" b="1">
                          <a:latin typeface="Times New Roman"/>
                          <a:ea typeface="Times New Roman"/>
                          <a:cs typeface="Akhbar MT"/>
                        </a:rPr>
                        <a:t>6695</a:t>
                      </a:r>
                      <a:endParaRPr lang="en-US" sz="1050">
                        <a:latin typeface="Times New Roman"/>
                        <a:ea typeface="Times New Roman"/>
                        <a:cs typeface="Traditional Arabic"/>
                      </a:endParaRPr>
                    </a:p>
                    <a:p>
                      <a:pPr algn="ctr" rtl="1">
                        <a:spcAft>
                          <a:spcPts val="0"/>
                        </a:spcAft>
                      </a:pPr>
                      <a:r>
                        <a:rPr lang="ar-SA" sz="1400" b="1">
                          <a:latin typeface="Times New Roman"/>
                          <a:ea typeface="Times New Roman"/>
                          <a:cs typeface="Akhbar MT"/>
                        </a:rPr>
                        <a:t>(2007)</a:t>
                      </a:r>
                      <a:endParaRPr lang="en-US" sz="1050">
                        <a:latin typeface="Times New Roman"/>
                        <a:ea typeface="Times New Roman"/>
                        <a:cs typeface="Traditional Arabic"/>
                      </a:endParaRPr>
                    </a:p>
                  </a:txBody>
                  <a:tcPr marL="43031" marR="430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38100" cap="flat" cmpd="dbl" algn="ctr">
                      <a:solidFill>
                        <a:srgbClr val="000000"/>
                      </a:solidFill>
                      <a:prstDash val="solid"/>
                      <a:round/>
                      <a:headEnd type="none" w="med" len="med"/>
                      <a:tailEnd type="none" w="med" len="med"/>
                    </a:lnB>
                  </a:tcPr>
                </a:tc>
                <a:tc>
                  <a:txBody>
                    <a:bodyPr/>
                    <a:lstStyle/>
                    <a:p>
                      <a:pPr algn="ctr" rtl="1">
                        <a:spcAft>
                          <a:spcPts val="0"/>
                        </a:spcAft>
                      </a:pPr>
                      <a:r>
                        <a:rPr lang="ar-SA" sz="1400" b="1">
                          <a:latin typeface="Times New Roman"/>
                          <a:ea typeface="Times New Roman"/>
                          <a:cs typeface="Akhbar MT"/>
                        </a:rPr>
                        <a:t>عكا، حيفا، يافا، اللد، يازور</a:t>
                      </a:r>
                      <a:endParaRPr lang="en-US" sz="1050">
                        <a:latin typeface="Times New Roman"/>
                        <a:ea typeface="Times New Roman"/>
                        <a:cs typeface="Traditional Arabic"/>
                      </a:endParaRPr>
                    </a:p>
                  </a:txBody>
                  <a:tcPr marL="43031" marR="430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38100" cap="flat" cmpd="dbl" algn="ctr">
                      <a:solidFill>
                        <a:srgbClr val="000000"/>
                      </a:solidFill>
                      <a:prstDash val="solid"/>
                      <a:round/>
                      <a:headEnd type="none" w="med" len="med"/>
                      <a:tailEnd type="none" w="med" len="med"/>
                    </a:lnB>
                  </a:tcPr>
                </a:tc>
                <a:tc>
                  <a:txBody>
                    <a:bodyPr/>
                    <a:lstStyle/>
                    <a:p>
                      <a:pPr algn="ctr" rtl="1">
                        <a:spcAft>
                          <a:spcPts val="0"/>
                        </a:spcAft>
                      </a:pPr>
                      <a:r>
                        <a:rPr lang="ar-SA" sz="1400" b="1" dirty="0">
                          <a:latin typeface="Times New Roman"/>
                          <a:ea typeface="Times New Roman"/>
                          <a:cs typeface="Akhbar MT"/>
                        </a:rPr>
                        <a:t>وكالة </a:t>
                      </a:r>
                      <a:r>
                        <a:rPr lang="ar-SA" sz="1400" b="1" dirty="0" err="1">
                          <a:latin typeface="Times New Roman"/>
                          <a:ea typeface="Times New Roman"/>
                          <a:cs typeface="Akhbar MT"/>
                        </a:rPr>
                        <a:t>الاونروا</a:t>
                      </a:r>
                      <a:endParaRPr lang="en-US" sz="1050" dirty="0">
                        <a:latin typeface="Times New Roman"/>
                        <a:ea typeface="Times New Roman"/>
                        <a:cs typeface="Traditional Arabic"/>
                      </a:endParaRPr>
                    </a:p>
                  </a:txBody>
                  <a:tcPr marL="43031" marR="430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38100" cap="flat" cmpd="dbl" algn="ctr">
                      <a:solidFill>
                        <a:srgbClr val="000000"/>
                      </a:solidFill>
                      <a:prstDash val="solid"/>
                      <a:round/>
                      <a:headEnd type="none" w="med" len="med"/>
                      <a:tailEnd type="none" w="med" len="med"/>
                    </a:lnB>
                  </a:tcPr>
                </a:tc>
                <a:tc>
                  <a:txBody>
                    <a:bodyPr/>
                    <a:lstStyle/>
                    <a:p>
                      <a:pPr algn="ctr" rtl="1">
                        <a:spcAft>
                          <a:spcPts val="0"/>
                        </a:spcAft>
                      </a:pPr>
                      <a:r>
                        <a:rPr lang="ar-SA" sz="1600" b="1" dirty="0">
                          <a:solidFill>
                            <a:srgbClr val="000000"/>
                          </a:solidFill>
                          <a:latin typeface="Tahoma"/>
                          <a:ea typeface="Times New Roman"/>
                          <a:cs typeface="Akhbar MT"/>
                        </a:rPr>
                        <a:t>مدرستان</a:t>
                      </a:r>
                      <a:endParaRPr lang="en-US" sz="1050" dirty="0">
                        <a:latin typeface="Times New Roman"/>
                        <a:ea typeface="Times New Roman"/>
                        <a:cs typeface="Traditional Arabic"/>
                      </a:endParaRPr>
                    </a:p>
                  </a:txBody>
                  <a:tcPr marL="43031" marR="430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38100" cap="flat" cmpd="dbl" algn="ctr">
                      <a:solidFill>
                        <a:srgbClr val="000000"/>
                      </a:solidFill>
                      <a:prstDash val="solid"/>
                      <a:round/>
                      <a:headEnd type="none" w="med" len="med"/>
                      <a:tailEnd type="none" w="med" len="med"/>
                    </a:lnB>
                  </a:tcPr>
                </a:tc>
                <a:tc>
                  <a:txBody>
                    <a:bodyPr/>
                    <a:lstStyle/>
                    <a:p>
                      <a:pPr algn="r" rtl="1">
                        <a:lnSpc>
                          <a:spcPts val="1275"/>
                        </a:lnSpc>
                        <a:spcAft>
                          <a:spcPts val="0"/>
                        </a:spcAft>
                      </a:pPr>
                      <a:r>
                        <a:rPr lang="ar-SA" sz="1200" b="1">
                          <a:latin typeface="Times New Roman"/>
                          <a:ea typeface="Times New Roman"/>
                          <a:cs typeface="Akhbar MT"/>
                        </a:rPr>
                        <a:t>مركز صحي واحد تابع للأونروا، وهناك مركز صحي آخر بالاضافة لوحدة علاج طبيعي واحدة </a:t>
                      </a:r>
                      <a:endParaRPr lang="en-US" sz="1050">
                        <a:latin typeface="Times New Roman"/>
                        <a:ea typeface="Times New Roman"/>
                        <a:cs typeface="Traditional Arabic"/>
                      </a:endParaRPr>
                    </a:p>
                  </a:txBody>
                  <a:tcPr marL="43031" marR="430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38100" cap="flat" cmpd="dbl" algn="ctr">
                      <a:solidFill>
                        <a:srgbClr val="000000"/>
                      </a:solidFill>
                      <a:prstDash val="solid"/>
                      <a:round/>
                      <a:headEnd type="none" w="med" len="med"/>
                      <a:tailEnd type="none" w="med" len="med"/>
                    </a:lnB>
                  </a:tcPr>
                </a:tc>
                <a:tc>
                  <a:txBody>
                    <a:bodyPr/>
                    <a:lstStyle/>
                    <a:p>
                      <a:pPr algn="ctr" rtl="1">
                        <a:spcAft>
                          <a:spcPts val="0"/>
                        </a:spcAft>
                      </a:pPr>
                      <a:r>
                        <a:rPr lang="ar-SA" sz="1400" b="1" dirty="0">
                          <a:latin typeface="Times New Roman"/>
                          <a:ea typeface="Times New Roman"/>
                          <a:cs typeface="Akhbar MT"/>
                        </a:rPr>
                        <a:t>مرتبط بالبنية التحتية للكهرباء والمياه العامة</a:t>
                      </a:r>
                      <a:endParaRPr lang="en-US" sz="1050" dirty="0">
                        <a:latin typeface="Times New Roman"/>
                        <a:ea typeface="Times New Roman"/>
                        <a:cs typeface="Traditional Arabic"/>
                      </a:endParaRPr>
                    </a:p>
                  </a:txBody>
                  <a:tcPr marL="43031" marR="43031" marT="0" marB="0">
                    <a:lnL w="12700" cap="flat" cmpd="sng" algn="ctr">
                      <a:solidFill>
                        <a:srgbClr val="000000"/>
                      </a:solidFill>
                      <a:prstDash val="solid"/>
                      <a:round/>
                      <a:headEnd type="none" w="med" len="med"/>
                      <a:tailEnd type="none" w="med" len="med"/>
                    </a:lnL>
                    <a:lnR w="3810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38100" cap="flat" cmpd="dbl" algn="ctr">
                      <a:solidFill>
                        <a:srgbClr val="000000"/>
                      </a:solidFill>
                      <a:prstDash val="solid"/>
                      <a:round/>
                      <a:headEnd type="none" w="med" len="med"/>
                      <a:tailEnd type="none" w="med" len="med"/>
                    </a:lnB>
                  </a:tcPr>
                </a:tc>
              </a:tr>
            </a:tbl>
          </a:graphicData>
        </a:graphic>
      </p:graphicFrame>
      <p:sp>
        <p:nvSpPr>
          <p:cNvPr id="6" name="عنصر نائب لرقم الشريحة 5"/>
          <p:cNvSpPr>
            <a:spLocks noGrp="1"/>
          </p:cNvSpPr>
          <p:nvPr>
            <p:ph type="sldNum" sz="quarter" idx="12"/>
          </p:nvPr>
        </p:nvSpPr>
        <p:spPr/>
        <p:txBody>
          <a:bodyPr/>
          <a:lstStyle/>
          <a:p>
            <a:fld id="{0B34F065-1154-456A-91E3-76DE8E75E17B}" type="slidenum">
              <a:rPr lang="ar-SA" smtClean="0"/>
              <a:pPr/>
              <a:t>32</a:t>
            </a:fld>
            <a:endParaRPr lang="ar-SA"/>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جدول 4"/>
          <p:cNvGraphicFramePr>
            <a:graphicFrameLocks noGrp="1"/>
          </p:cNvGraphicFramePr>
          <p:nvPr/>
        </p:nvGraphicFramePr>
        <p:xfrm>
          <a:off x="428595" y="857232"/>
          <a:ext cx="8215371" cy="4953613"/>
        </p:xfrm>
        <a:graphic>
          <a:graphicData uri="http://schemas.openxmlformats.org/drawingml/2006/table">
            <a:tbl>
              <a:tblPr rtl="1"/>
              <a:tblGrid>
                <a:gridCol w="238180"/>
                <a:gridCol w="728398"/>
                <a:gridCol w="1209833"/>
                <a:gridCol w="563837"/>
                <a:gridCol w="724980"/>
                <a:gridCol w="658300"/>
                <a:gridCol w="1021886"/>
                <a:gridCol w="623979"/>
                <a:gridCol w="558077"/>
                <a:gridCol w="779140"/>
                <a:gridCol w="1108761"/>
              </a:tblGrid>
              <a:tr h="995029">
                <a:tc>
                  <a:txBody>
                    <a:bodyPr/>
                    <a:lstStyle/>
                    <a:p>
                      <a:pPr algn="ctr" rtl="1">
                        <a:spcAft>
                          <a:spcPts val="0"/>
                        </a:spcAft>
                      </a:pPr>
                      <a:r>
                        <a:rPr lang="ar-SA" sz="2000" dirty="0" smtClean="0">
                          <a:latin typeface="Times New Roman"/>
                          <a:ea typeface="Times New Roman"/>
                          <a:cs typeface="SKR HEAD1"/>
                        </a:rPr>
                        <a:t>م</a:t>
                      </a:r>
                      <a:endParaRPr lang="en-US" sz="1400" dirty="0">
                        <a:latin typeface="Times New Roman"/>
                        <a:ea typeface="Times New Roman"/>
                        <a:cs typeface="Traditional Arabic"/>
                      </a:endParaRPr>
                    </a:p>
                  </a:txBody>
                  <a:tcPr marL="43031" marR="43031" marT="0" marB="0">
                    <a:lnL w="3810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38100" cap="flat" cmpd="dbl" algn="ctr">
                      <a:solidFill>
                        <a:srgbClr val="000000"/>
                      </a:solidFill>
                      <a:prstDash val="solid"/>
                      <a:round/>
                      <a:headEnd type="none" w="med" len="med"/>
                      <a:tailEnd type="none" w="med" len="med"/>
                    </a:lnT>
                    <a:lnB w="38100" cap="flat" cmpd="dbl" algn="ctr">
                      <a:solidFill>
                        <a:srgbClr val="000000"/>
                      </a:solidFill>
                      <a:prstDash val="solid"/>
                      <a:round/>
                      <a:headEnd type="none" w="med" len="med"/>
                      <a:tailEnd type="none" w="med" len="med"/>
                    </a:lnB>
                    <a:solidFill>
                      <a:srgbClr val="D9D9D9"/>
                    </a:solidFill>
                  </a:tcPr>
                </a:tc>
                <a:tc>
                  <a:txBody>
                    <a:bodyPr/>
                    <a:lstStyle/>
                    <a:p>
                      <a:pPr algn="ctr" rtl="1">
                        <a:spcAft>
                          <a:spcPts val="0"/>
                        </a:spcAft>
                      </a:pPr>
                      <a:r>
                        <a:rPr lang="ar-SA" sz="2000" dirty="0">
                          <a:latin typeface="Times New Roman"/>
                          <a:ea typeface="Times New Roman"/>
                          <a:cs typeface="SKR HEAD1"/>
                        </a:rPr>
                        <a:t>اسم المخيم</a:t>
                      </a:r>
                      <a:endParaRPr lang="en-US" sz="1400" dirty="0">
                        <a:latin typeface="Times New Roman"/>
                        <a:ea typeface="Times New Roman"/>
                        <a:cs typeface="Traditional Arabic"/>
                      </a:endParaRPr>
                    </a:p>
                  </a:txBody>
                  <a:tcPr marL="43031" marR="430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38100" cap="flat" cmpd="dbl" algn="ctr">
                      <a:solidFill>
                        <a:srgbClr val="000000"/>
                      </a:solidFill>
                      <a:prstDash val="solid"/>
                      <a:round/>
                      <a:headEnd type="none" w="med" len="med"/>
                      <a:tailEnd type="none" w="med" len="med"/>
                    </a:lnT>
                    <a:lnB w="38100" cap="flat" cmpd="dbl" algn="ctr">
                      <a:solidFill>
                        <a:srgbClr val="000000"/>
                      </a:solidFill>
                      <a:prstDash val="solid"/>
                      <a:round/>
                      <a:headEnd type="none" w="med" len="med"/>
                      <a:tailEnd type="none" w="med" len="med"/>
                    </a:lnB>
                    <a:solidFill>
                      <a:srgbClr val="D9D9D9"/>
                    </a:solidFill>
                  </a:tcPr>
                </a:tc>
                <a:tc>
                  <a:txBody>
                    <a:bodyPr/>
                    <a:lstStyle/>
                    <a:p>
                      <a:pPr algn="ctr" rtl="1">
                        <a:spcAft>
                          <a:spcPts val="0"/>
                        </a:spcAft>
                      </a:pPr>
                      <a:r>
                        <a:rPr lang="ar-SA" sz="2000">
                          <a:latin typeface="Times New Roman"/>
                          <a:ea typeface="Times New Roman"/>
                          <a:cs typeface="SKR HEAD1"/>
                        </a:rPr>
                        <a:t>سبب التسمية</a:t>
                      </a:r>
                      <a:endParaRPr lang="en-US" sz="1400">
                        <a:latin typeface="Times New Roman"/>
                        <a:ea typeface="Times New Roman"/>
                        <a:cs typeface="Traditional Arabic"/>
                      </a:endParaRPr>
                    </a:p>
                  </a:txBody>
                  <a:tcPr marL="43031" marR="430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38100" cap="flat" cmpd="dbl" algn="ctr">
                      <a:solidFill>
                        <a:srgbClr val="000000"/>
                      </a:solidFill>
                      <a:prstDash val="solid"/>
                      <a:round/>
                      <a:headEnd type="none" w="med" len="med"/>
                      <a:tailEnd type="none" w="med" len="med"/>
                    </a:lnT>
                    <a:lnB w="38100" cap="flat" cmpd="dbl" algn="ctr">
                      <a:solidFill>
                        <a:srgbClr val="000000"/>
                      </a:solidFill>
                      <a:prstDash val="solid"/>
                      <a:round/>
                      <a:headEnd type="none" w="med" len="med"/>
                      <a:tailEnd type="none" w="med" len="med"/>
                    </a:lnB>
                    <a:solidFill>
                      <a:srgbClr val="D9D9D9"/>
                    </a:solidFill>
                  </a:tcPr>
                </a:tc>
                <a:tc>
                  <a:txBody>
                    <a:bodyPr/>
                    <a:lstStyle/>
                    <a:p>
                      <a:pPr algn="ctr" rtl="1">
                        <a:spcAft>
                          <a:spcPts val="0"/>
                        </a:spcAft>
                      </a:pPr>
                      <a:r>
                        <a:rPr lang="ar-SA" sz="2000">
                          <a:latin typeface="Times New Roman"/>
                          <a:ea typeface="Times New Roman"/>
                          <a:cs typeface="SKR HEAD1"/>
                        </a:rPr>
                        <a:t>سنة التأسيس</a:t>
                      </a:r>
                      <a:endParaRPr lang="en-US" sz="1400">
                        <a:latin typeface="Times New Roman"/>
                        <a:ea typeface="Times New Roman"/>
                        <a:cs typeface="Traditional Arabic"/>
                      </a:endParaRPr>
                    </a:p>
                  </a:txBody>
                  <a:tcPr marL="43031" marR="430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38100" cap="flat" cmpd="dbl" algn="ctr">
                      <a:solidFill>
                        <a:srgbClr val="000000"/>
                      </a:solidFill>
                      <a:prstDash val="solid"/>
                      <a:round/>
                      <a:headEnd type="none" w="med" len="med"/>
                      <a:tailEnd type="none" w="med" len="med"/>
                    </a:lnT>
                    <a:lnB w="38100" cap="flat" cmpd="dbl" algn="ctr">
                      <a:solidFill>
                        <a:srgbClr val="000000"/>
                      </a:solidFill>
                      <a:prstDash val="solid"/>
                      <a:round/>
                      <a:headEnd type="none" w="med" len="med"/>
                      <a:tailEnd type="none" w="med" len="med"/>
                    </a:lnB>
                    <a:solidFill>
                      <a:srgbClr val="D9D9D9"/>
                    </a:solidFill>
                  </a:tcPr>
                </a:tc>
                <a:tc>
                  <a:txBody>
                    <a:bodyPr/>
                    <a:lstStyle/>
                    <a:p>
                      <a:pPr algn="ctr" rtl="1">
                        <a:spcAft>
                          <a:spcPts val="0"/>
                        </a:spcAft>
                      </a:pPr>
                      <a:r>
                        <a:rPr lang="ar-SA" sz="2000">
                          <a:latin typeface="Times New Roman"/>
                          <a:ea typeface="Times New Roman"/>
                          <a:cs typeface="SKR HEAD1"/>
                        </a:rPr>
                        <a:t>الموقع</a:t>
                      </a:r>
                      <a:endParaRPr lang="en-US" sz="1400">
                        <a:latin typeface="Times New Roman"/>
                        <a:ea typeface="Times New Roman"/>
                        <a:cs typeface="Traditional Arabic"/>
                      </a:endParaRPr>
                    </a:p>
                  </a:txBody>
                  <a:tcPr marL="43031" marR="430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38100" cap="flat" cmpd="dbl" algn="ctr">
                      <a:solidFill>
                        <a:srgbClr val="000000"/>
                      </a:solidFill>
                      <a:prstDash val="solid"/>
                      <a:round/>
                      <a:headEnd type="none" w="med" len="med"/>
                      <a:tailEnd type="none" w="med" len="med"/>
                    </a:lnT>
                    <a:lnB w="38100" cap="flat" cmpd="dbl" algn="ctr">
                      <a:solidFill>
                        <a:srgbClr val="000000"/>
                      </a:solidFill>
                      <a:prstDash val="solid"/>
                      <a:round/>
                      <a:headEnd type="none" w="med" len="med"/>
                      <a:tailEnd type="none" w="med" len="med"/>
                    </a:lnB>
                    <a:solidFill>
                      <a:srgbClr val="D9D9D9"/>
                    </a:solidFill>
                  </a:tcPr>
                </a:tc>
                <a:tc>
                  <a:txBody>
                    <a:bodyPr/>
                    <a:lstStyle/>
                    <a:p>
                      <a:pPr algn="ctr" rtl="1">
                        <a:spcAft>
                          <a:spcPts val="0"/>
                        </a:spcAft>
                      </a:pPr>
                      <a:r>
                        <a:rPr lang="ar-SA" sz="2000">
                          <a:latin typeface="Times New Roman"/>
                          <a:ea typeface="Times New Roman"/>
                          <a:cs typeface="SKR HEAD1"/>
                        </a:rPr>
                        <a:t>عدد السكان</a:t>
                      </a:r>
                      <a:endParaRPr lang="en-US" sz="1400">
                        <a:latin typeface="Times New Roman"/>
                        <a:ea typeface="Times New Roman"/>
                        <a:cs typeface="Traditional Arabic"/>
                      </a:endParaRPr>
                    </a:p>
                  </a:txBody>
                  <a:tcPr marL="43031" marR="430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38100" cap="flat" cmpd="dbl" algn="ctr">
                      <a:solidFill>
                        <a:srgbClr val="000000"/>
                      </a:solidFill>
                      <a:prstDash val="solid"/>
                      <a:round/>
                      <a:headEnd type="none" w="med" len="med"/>
                      <a:tailEnd type="none" w="med" len="med"/>
                    </a:lnT>
                    <a:lnB w="38100" cap="flat" cmpd="dbl" algn="ctr">
                      <a:solidFill>
                        <a:srgbClr val="000000"/>
                      </a:solidFill>
                      <a:prstDash val="solid"/>
                      <a:round/>
                      <a:headEnd type="none" w="med" len="med"/>
                      <a:tailEnd type="none" w="med" len="med"/>
                    </a:lnB>
                    <a:solidFill>
                      <a:srgbClr val="D9D9D9"/>
                    </a:solidFill>
                  </a:tcPr>
                </a:tc>
                <a:tc>
                  <a:txBody>
                    <a:bodyPr/>
                    <a:lstStyle/>
                    <a:p>
                      <a:pPr algn="ctr" rtl="1">
                        <a:spcAft>
                          <a:spcPts val="0"/>
                        </a:spcAft>
                      </a:pPr>
                      <a:r>
                        <a:rPr lang="ar-SA" sz="2000">
                          <a:latin typeface="Times New Roman"/>
                          <a:ea typeface="Times New Roman"/>
                          <a:cs typeface="SKR HEAD1"/>
                        </a:rPr>
                        <a:t>أصول السكان</a:t>
                      </a:r>
                      <a:endParaRPr lang="en-US" sz="1400">
                        <a:latin typeface="Times New Roman"/>
                        <a:ea typeface="Times New Roman"/>
                        <a:cs typeface="Traditional Arabic"/>
                      </a:endParaRPr>
                    </a:p>
                  </a:txBody>
                  <a:tcPr marL="43031" marR="430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38100" cap="flat" cmpd="dbl" algn="ctr">
                      <a:solidFill>
                        <a:srgbClr val="000000"/>
                      </a:solidFill>
                      <a:prstDash val="solid"/>
                      <a:round/>
                      <a:headEnd type="none" w="med" len="med"/>
                      <a:tailEnd type="none" w="med" len="med"/>
                    </a:lnT>
                    <a:lnB w="38100" cap="flat" cmpd="dbl" algn="ctr">
                      <a:solidFill>
                        <a:srgbClr val="000000"/>
                      </a:solidFill>
                      <a:prstDash val="solid"/>
                      <a:round/>
                      <a:headEnd type="none" w="med" len="med"/>
                      <a:tailEnd type="none" w="med" len="med"/>
                    </a:lnB>
                    <a:solidFill>
                      <a:srgbClr val="D9D9D9"/>
                    </a:solidFill>
                  </a:tcPr>
                </a:tc>
                <a:tc>
                  <a:txBody>
                    <a:bodyPr/>
                    <a:lstStyle/>
                    <a:p>
                      <a:pPr algn="ctr" rtl="1">
                        <a:spcAft>
                          <a:spcPts val="0"/>
                        </a:spcAft>
                      </a:pPr>
                      <a:r>
                        <a:rPr lang="ar-SA" sz="2000">
                          <a:latin typeface="Times New Roman"/>
                          <a:ea typeface="Times New Roman"/>
                          <a:cs typeface="SKR HEAD1"/>
                        </a:rPr>
                        <a:t>الجهة المشرفة</a:t>
                      </a:r>
                      <a:endParaRPr lang="en-US" sz="1400">
                        <a:latin typeface="Times New Roman"/>
                        <a:ea typeface="Times New Roman"/>
                        <a:cs typeface="Traditional Arabic"/>
                      </a:endParaRPr>
                    </a:p>
                  </a:txBody>
                  <a:tcPr marL="43031" marR="430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38100" cap="flat" cmpd="dbl" algn="ctr">
                      <a:solidFill>
                        <a:srgbClr val="000000"/>
                      </a:solidFill>
                      <a:prstDash val="solid"/>
                      <a:round/>
                      <a:headEnd type="none" w="med" len="med"/>
                      <a:tailEnd type="none" w="med" len="med"/>
                    </a:lnT>
                    <a:lnB w="38100" cap="flat" cmpd="dbl" algn="ctr">
                      <a:solidFill>
                        <a:srgbClr val="000000"/>
                      </a:solidFill>
                      <a:prstDash val="solid"/>
                      <a:round/>
                      <a:headEnd type="none" w="med" len="med"/>
                      <a:tailEnd type="none" w="med" len="med"/>
                    </a:lnB>
                    <a:solidFill>
                      <a:srgbClr val="D9D9D9"/>
                    </a:solidFill>
                  </a:tcPr>
                </a:tc>
                <a:tc>
                  <a:txBody>
                    <a:bodyPr/>
                    <a:lstStyle/>
                    <a:p>
                      <a:pPr algn="ctr" rtl="1">
                        <a:spcAft>
                          <a:spcPts val="0"/>
                        </a:spcAft>
                      </a:pPr>
                      <a:r>
                        <a:rPr lang="ar-SA" sz="1600" dirty="0">
                          <a:latin typeface="Times New Roman"/>
                          <a:ea typeface="Times New Roman"/>
                          <a:cs typeface="SKR HEAD1"/>
                        </a:rPr>
                        <a:t>التعليم</a:t>
                      </a:r>
                      <a:endParaRPr lang="en-US" sz="1100" dirty="0">
                        <a:latin typeface="Times New Roman"/>
                        <a:ea typeface="Times New Roman"/>
                        <a:cs typeface="Traditional Arabic"/>
                      </a:endParaRPr>
                    </a:p>
                  </a:txBody>
                  <a:tcPr marL="43031" marR="430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38100" cap="flat" cmpd="dbl" algn="ctr">
                      <a:solidFill>
                        <a:srgbClr val="000000"/>
                      </a:solidFill>
                      <a:prstDash val="solid"/>
                      <a:round/>
                      <a:headEnd type="none" w="med" len="med"/>
                      <a:tailEnd type="none" w="med" len="med"/>
                    </a:lnT>
                    <a:lnB w="38100" cap="flat" cmpd="dbl" algn="ctr">
                      <a:solidFill>
                        <a:srgbClr val="000000"/>
                      </a:solidFill>
                      <a:prstDash val="solid"/>
                      <a:round/>
                      <a:headEnd type="none" w="med" len="med"/>
                      <a:tailEnd type="none" w="med" len="med"/>
                    </a:lnB>
                    <a:solidFill>
                      <a:srgbClr val="D9D9D9"/>
                    </a:solidFill>
                  </a:tcPr>
                </a:tc>
                <a:tc>
                  <a:txBody>
                    <a:bodyPr/>
                    <a:lstStyle/>
                    <a:p>
                      <a:pPr algn="ctr" rtl="1">
                        <a:spcAft>
                          <a:spcPts val="0"/>
                        </a:spcAft>
                      </a:pPr>
                      <a:r>
                        <a:rPr lang="ar-SA" sz="2000">
                          <a:latin typeface="Times New Roman"/>
                          <a:ea typeface="Times New Roman"/>
                          <a:cs typeface="SKR HEAD1"/>
                        </a:rPr>
                        <a:t>الصحة</a:t>
                      </a:r>
                      <a:endParaRPr lang="en-US" sz="1400">
                        <a:latin typeface="Times New Roman"/>
                        <a:ea typeface="Times New Roman"/>
                        <a:cs typeface="Traditional Arabic"/>
                      </a:endParaRPr>
                    </a:p>
                  </a:txBody>
                  <a:tcPr marL="43031" marR="430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38100" cap="flat" cmpd="dbl" algn="ctr">
                      <a:solidFill>
                        <a:srgbClr val="000000"/>
                      </a:solidFill>
                      <a:prstDash val="solid"/>
                      <a:round/>
                      <a:headEnd type="none" w="med" len="med"/>
                      <a:tailEnd type="none" w="med" len="med"/>
                    </a:lnT>
                    <a:lnB w="38100" cap="flat" cmpd="dbl" algn="ctr">
                      <a:solidFill>
                        <a:srgbClr val="000000"/>
                      </a:solidFill>
                      <a:prstDash val="solid"/>
                      <a:round/>
                      <a:headEnd type="none" w="med" len="med"/>
                      <a:tailEnd type="none" w="med" len="med"/>
                    </a:lnB>
                    <a:solidFill>
                      <a:srgbClr val="D9D9D9"/>
                    </a:solidFill>
                  </a:tcPr>
                </a:tc>
                <a:tc>
                  <a:txBody>
                    <a:bodyPr/>
                    <a:lstStyle/>
                    <a:p>
                      <a:pPr algn="ctr" rtl="1">
                        <a:spcAft>
                          <a:spcPts val="0"/>
                        </a:spcAft>
                      </a:pPr>
                      <a:r>
                        <a:rPr lang="ar-SA" sz="2000">
                          <a:latin typeface="Times New Roman"/>
                          <a:ea typeface="Times New Roman"/>
                          <a:cs typeface="SKR HEAD1"/>
                        </a:rPr>
                        <a:t>الخدمات</a:t>
                      </a:r>
                      <a:endParaRPr lang="en-US" sz="1400">
                        <a:latin typeface="Times New Roman"/>
                        <a:ea typeface="Times New Roman"/>
                        <a:cs typeface="Traditional Arabic"/>
                      </a:endParaRPr>
                    </a:p>
                  </a:txBody>
                  <a:tcPr marL="43031" marR="43031" marT="0" marB="0">
                    <a:lnL w="12700" cap="flat" cmpd="sng" algn="ctr">
                      <a:solidFill>
                        <a:srgbClr val="000000"/>
                      </a:solidFill>
                      <a:prstDash val="solid"/>
                      <a:round/>
                      <a:headEnd type="none" w="med" len="med"/>
                      <a:tailEnd type="none" w="med" len="med"/>
                    </a:lnL>
                    <a:lnR w="38100" cap="flat" cmpd="dbl" algn="ctr">
                      <a:solidFill>
                        <a:srgbClr val="000000"/>
                      </a:solidFill>
                      <a:prstDash val="solid"/>
                      <a:round/>
                      <a:headEnd type="none" w="med" len="med"/>
                      <a:tailEnd type="none" w="med" len="med"/>
                    </a:lnR>
                    <a:lnT w="38100" cap="flat" cmpd="dbl" algn="ctr">
                      <a:solidFill>
                        <a:srgbClr val="000000"/>
                      </a:solidFill>
                      <a:prstDash val="solid"/>
                      <a:round/>
                      <a:headEnd type="none" w="med" len="med"/>
                      <a:tailEnd type="none" w="med" len="med"/>
                    </a:lnT>
                    <a:lnB w="38100" cap="flat" cmpd="dbl" algn="ctr">
                      <a:solidFill>
                        <a:srgbClr val="000000"/>
                      </a:solidFill>
                      <a:prstDash val="solid"/>
                      <a:round/>
                      <a:headEnd type="none" w="med" len="med"/>
                      <a:tailEnd type="none" w="med" len="med"/>
                    </a:lnB>
                    <a:solidFill>
                      <a:srgbClr val="D9D9D9"/>
                    </a:solidFill>
                  </a:tcPr>
                </a:tc>
              </a:tr>
              <a:tr h="1520184">
                <a:tc>
                  <a:txBody>
                    <a:bodyPr/>
                    <a:lstStyle/>
                    <a:p>
                      <a:pPr algn="ctr" rtl="1">
                        <a:spcAft>
                          <a:spcPts val="0"/>
                        </a:spcAft>
                      </a:pPr>
                      <a:r>
                        <a:rPr lang="ar-SA" sz="1400" b="1" dirty="0">
                          <a:latin typeface="Times New Roman"/>
                          <a:ea typeface="Times New Roman"/>
                          <a:cs typeface="Akhbar MT"/>
                        </a:rPr>
                        <a:t>22</a:t>
                      </a:r>
                      <a:endParaRPr lang="en-US" sz="1050" dirty="0">
                        <a:latin typeface="Times New Roman"/>
                        <a:ea typeface="Times New Roman"/>
                        <a:cs typeface="Traditional Arabic"/>
                      </a:endParaRPr>
                    </a:p>
                  </a:txBody>
                  <a:tcPr marL="43031" marR="43031" marT="0" marB="0">
                    <a:lnL w="3810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381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2000" b="1">
                          <a:latin typeface="Times New Roman"/>
                          <a:ea typeface="Times New Roman"/>
                          <a:cs typeface="Akhbar MT"/>
                        </a:rPr>
                        <a:t>طولكرم</a:t>
                      </a:r>
                      <a:endParaRPr lang="en-US" sz="1400">
                        <a:latin typeface="Times New Roman"/>
                        <a:ea typeface="Times New Roman"/>
                        <a:cs typeface="Traditional Arabic"/>
                      </a:endParaRPr>
                    </a:p>
                  </a:txBody>
                  <a:tcPr marL="43031" marR="430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381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2000" b="1">
                          <a:latin typeface="Times New Roman"/>
                          <a:ea typeface="Times New Roman"/>
                          <a:cs typeface="Akhbar MT"/>
                        </a:rPr>
                        <a:t>نسبة لمدينة طولكرم</a:t>
                      </a:r>
                      <a:endParaRPr lang="en-US" sz="1400">
                        <a:latin typeface="Times New Roman"/>
                        <a:ea typeface="Times New Roman"/>
                        <a:cs typeface="Traditional Arabic"/>
                      </a:endParaRPr>
                    </a:p>
                  </a:txBody>
                  <a:tcPr marL="43031" marR="430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381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2000" b="1">
                          <a:latin typeface="Times New Roman"/>
                          <a:ea typeface="Times New Roman"/>
                          <a:cs typeface="Akhbar MT"/>
                        </a:rPr>
                        <a:t>1950</a:t>
                      </a:r>
                      <a:endParaRPr lang="en-US" sz="1400">
                        <a:latin typeface="Times New Roman"/>
                        <a:ea typeface="Times New Roman"/>
                        <a:cs typeface="Traditional Arabic"/>
                      </a:endParaRPr>
                    </a:p>
                  </a:txBody>
                  <a:tcPr marL="43031" marR="430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381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2000" b="1">
                          <a:latin typeface="Times New Roman"/>
                          <a:ea typeface="Times New Roman"/>
                          <a:cs typeface="Akhbar MT"/>
                        </a:rPr>
                        <a:t>طولكرم</a:t>
                      </a:r>
                      <a:endParaRPr lang="en-US" sz="1400">
                        <a:latin typeface="Times New Roman"/>
                        <a:ea typeface="Times New Roman"/>
                        <a:cs typeface="Traditional Arabic"/>
                      </a:endParaRPr>
                    </a:p>
                  </a:txBody>
                  <a:tcPr marL="43031" marR="430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381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2000" b="1">
                          <a:latin typeface="Times New Roman"/>
                          <a:ea typeface="Times New Roman"/>
                          <a:cs typeface="Akhbar MT"/>
                        </a:rPr>
                        <a:t>13113</a:t>
                      </a:r>
                      <a:endParaRPr lang="en-US" sz="1400">
                        <a:latin typeface="Times New Roman"/>
                        <a:ea typeface="Times New Roman"/>
                        <a:cs typeface="Traditional Arabic"/>
                      </a:endParaRPr>
                    </a:p>
                  </a:txBody>
                  <a:tcPr marL="43031" marR="430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381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2000" b="1">
                          <a:latin typeface="Times New Roman"/>
                          <a:ea typeface="Times New Roman"/>
                          <a:cs typeface="Akhbar MT"/>
                        </a:rPr>
                        <a:t>قرى حيفا ويافا وقيساريا</a:t>
                      </a:r>
                      <a:endParaRPr lang="en-US" sz="1400">
                        <a:latin typeface="Times New Roman"/>
                        <a:ea typeface="Times New Roman"/>
                        <a:cs typeface="Traditional Arabic"/>
                      </a:endParaRPr>
                    </a:p>
                  </a:txBody>
                  <a:tcPr marL="43031" marR="430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381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2000" b="1">
                          <a:latin typeface="Times New Roman"/>
                          <a:ea typeface="Times New Roman"/>
                          <a:cs typeface="Akhbar MT"/>
                        </a:rPr>
                        <a:t>وكالة الاونروا</a:t>
                      </a:r>
                      <a:endParaRPr lang="en-US" sz="1400">
                        <a:latin typeface="Times New Roman"/>
                        <a:ea typeface="Times New Roman"/>
                        <a:cs typeface="Traditional Arabic"/>
                      </a:endParaRPr>
                    </a:p>
                  </a:txBody>
                  <a:tcPr marL="43031" marR="430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381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1600" b="1" dirty="0">
                          <a:latin typeface="Times New Roman"/>
                          <a:ea typeface="Times New Roman"/>
                          <a:cs typeface="Akhbar MT"/>
                        </a:rPr>
                        <a:t>5 مدارس</a:t>
                      </a:r>
                      <a:endParaRPr lang="en-US" sz="1100" dirty="0">
                        <a:latin typeface="Times New Roman"/>
                        <a:ea typeface="Times New Roman"/>
                        <a:cs typeface="Traditional Arabic"/>
                      </a:endParaRPr>
                    </a:p>
                  </a:txBody>
                  <a:tcPr marL="43031" marR="430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381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2000" b="1">
                          <a:latin typeface="Times New Roman"/>
                          <a:ea typeface="Times New Roman"/>
                          <a:cs typeface="Akhbar MT"/>
                        </a:rPr>
                        <a:t>مركز صحي واحد</a:t>
                      </a:r>
                      <a:endParaRPr lang="en-US" sz="1400">
                        <a:latin typeface="Times New Roman"/>
                        <a:ea typeface="Times New Roman"/>
                        <a:cs typeface="Traditional Arabic"/>
                      </a:endParaRPr>
                    </a:p>
                  </a:txBody>
                  <a:tcPr marL="43031" marR="430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381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1800" b="1">
                          <a:solidFill>
                            <a:srgbClr val="000000"/>
                          </a:solidFill>
                          <a:latin typeface="Tahoma"/>
                          <a:ea typeface="Times New Roman"/>
                          <a:cs typeface="Akhbar MT"/>
                        </a:rPr>
                        <a:t>ترتبط كافة المساكن بالبنية التحتية لشبكة المياه العامة والكهرباء</a:t>
                      </a:r>
                      <a:endParaRPr lang="en-US" sz="1400">
                        <a:latin typeface="Times New Roman"/>
                        <a:ea typeface="Times New Roman"/>
                        <a:cs typeface="Traditional Arabic"/>
                      </a:endParaRPr>
                    </a:p>
                  </a:txBody>
                  <a:tcPr marL="43031" marR="43031" marT="0" marB="0">
                    <a:lnL w="12700" cap="flat" cmpd="sng" algn="ctr">
                      <a:solidFill>
                        <a:srgbClr val="000000"/>
                      </a:solidFill>
                      <a:prstDash val="solid"/>
                      <a:round/>
                      <a:headEnd type="none" w="med" len="med"/>
                      <a:tailEnd type="none" w="med" len="med"/>
                    </a:lnL>
                    <a:lnR w="38100" cap="flat" cmpd="dbl" algn="ctr">
                      <a:solidFill>
                        <a:srgbClr val="000000"/>
                      </a:solidFill>
                      <a:prstDash val="solid"/>
                      <a:round/>
                      <a:headEnd type="none" w="med" len="med"/>
                      <a:tailEnd type="none" w="med" len="med"/>
                    </a:lnR>
                    <a:lnT w="381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28257">
                <a:tc>
                  <a:txBody>
                    <a:bodyPr/>
                    <a:lstStyle/>
                    <a:p>
                      <a:pPr algn="ctr" rtl="1">
                        <a:spcAft>
                          <a:spcPts val="0"/>
                        </a:spcAft>
                      </a:pPr>
                      <a:r>
                        <a:rPr lang="ar-SA" sz="1400" b="1" dirty="0">
                          <a:latin typeface="Times New Roman"/>
                          <a:ea typeface="Times New Roman"/>
                          <a:cs typeface="Akhbar MT"/>
                        </a:rPr>
                        <a:t>23</a:t>
                      </a:r>
                      <a:endParaRPr lang="en-US" sz="1050" dirty="0">
                        <a:latin typeface="Times New Roman"/>
                        <a:ea typeface="Times New Roman"/>
                        <a:cs typeface="Traditional Arabic"/>
                      </a:endParaRPr>
                    </a:p>
                  </a:txBody>
                  <a:tcPr marL="43031" marR="43031" marT="0" marB="0">
                    <a:lnL w="3810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38100" cap="flat" cmpd="dbl" algn="ctr">
                      <a:solidFill>
                        <a:srgbClr val="000000"/>
                      </a:solidFill>
                      <a:prstDash val="solid"/>
                      <a:round/>
                      <a:headEnd type="none" w="med" len="med"/>
                      <a:tailEnd type="none" w="med" len="med"/>
                    </a:lnB>
                  </a:tcPr>
                </a:tc>
                <a:tc>
                  <a:txBody>
                    <a:bodyPr/>
                    <a:lstStyle/>
                    <a:p>
                      <a:pPr algn="ctr" rtl="1">
                        <a:spcAft>
                          <a:spcPts val="0"/>
                        </a:spcAft>
                      </a:pPr>
                      <a:r>
                        <a:rPr lang="ar-SA" sz="2000" b="1">
                          <a:latin typeface="Times New Roman"/>
                          <a:ea typeface="Times New Roman"/>
                          <a:cs typeface="Akhbar MT"/>
                        </a:rPr>
                        <a:t>جنين</a:t>
                      </a:r>
                      <a:endParaRPr lang="en-US" sz="1400">
                        <a:latin typeface="Times New Roman"/>
                        <a:ea typeface="Times New Roman"/>
                        <a:cs typeface="Traditional Arabic"/>
                      </a:endParaRPr>
                    </a:p>
                  </a:txBody>
                  <a:tcPr marL="43031" marR="430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38100" cap="flat" cmpd="dbl" algn="ctr">
                      <a:solidFill>
                        <a:srgbClr val="000000"/>
                      </a:solidFill>
                      <a:prstDash val="solid"/>
                      <a:round/>
                      <a:headEnd type="none" w="med" len="med"/>
                      <a:tailEnd type="none" w="med" len="med"/>
                    </a:lnB>
                  </a:tcPr>
                </a:tc>
                <a:tc>
                  <a:txBody>
                    <a:bodyPr/>
                    <a:lstStyle/>
                    <a:p>
                      <a:pPr algn="ctr" rtl="1">
                        <a:spcAft>
                          <a:spcPts val="0"/>
                        </a:spcAft>
                      </a:pPr>
                      <a:r>
                        <a:rPr lang="ar-SA" sz="2000" b="1">
                          <a:latin typeface="Times New Roman"/>
                          <a:ea typeface="Times New Roman"/>
                          <a:cs typeface="Akhbar MT"/>
                        </a:rPr>
                        <a:t>نسبة لمدينة جنين</a:t>
                      </a:r>
                      <a:endParaRPr lang="en-US" sz="1400">
                        <a:latin typeface="Times New Roman"/>
                        <a:ea typeface="Times New Roman"/>
                        <a:cs typeface="Traditional Arabic"/>
                      </a:endParaRPr>
                    </a:p>
                  </a:txBody>
                  <a:tcPr marL="43031" marR="430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38100" cap="flat" cmpd="dbl" algn="ctr">
                      <a:solidFill>
                        <a:srgbClr val="000000"/>
                      </a:solidFill>
                      <a:prstDash val="solid"/>
                      <a:round/>
                      <a:headEnd type="none" w="med" len="med"/>
                      <a:tailEnd type="none" w="med" len="med"/>
                    </a:lnB>
                  </a:tcPr>
                </a:tc>
                <a:tc>
                  <a:txBody>
                    <a:bodyPr/>
                    <a:lstStyle/>
                    <a:p>
                      <a:pPr algn="ctr" rtl="1">
                        <a:spcAft>
                          <a:spcPts val="0"/>
                        </a:spcAft>
                      </a:pPr>
                      <a:r>
                        <a:rPr lang="ar-SA" sz="2000" b="1">
                          <a:latin typeface="Times New Roman"/>
                          <a:ea typeface="Times New Roman"/>
                          <a:cs typeface="Akhbar MT"/>
                        </a:rPr>
                        <a:t>1953</a:t>
                      </a:r>
                      <a:endParaRPr lang="en-US" sz="1400">
                        <a:latin typeface="Times New Roman"/>
                        <a:ea typeface="Times New Roman"/>
                        <a:cs typeface="Traditional Arabic"/>
                      </a:endParaRPr>
                    </a:p>
                  </a:txBody>
                  <a:tcPr marL="43031" marR="430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38100" cap="flat" cmpd="dbl" algn="ctr">
                      <a:solidFill>
                        <a:srgbClr val="000000"/>
                      </a:solidFill>
                      <a:prstDash val="solid"/>
                      <a:round/>
                      <a:headEnd type="none" w="med" len="med"/>
                      <a:tailEnd type="none" w="med" len="med"/>
                    </a:lnB>
                  </a:tcPr>
                </a:tc>
                <a:tc>
                  <a:txBody>
                    <a:bodyPr/>
                    <a:lstStyle/>
                    <a:p>
                      <a:pPr algn="ctr" rtl="1">
                        <a:spcAft>
                          <a:spcPts val="0"/>
                        </a:spcAft>
                      </a:pPr>
                      <a:r>
                        <a:rPr lang="ar-SA" sz="2000" b="1">
                          <a:latin typeface="Times New Roman"/>
                          <a:ea typeface="Times New Roman"/>
                          <a:cs typeface="Akhbar MT"/>
                        </a:rPr>
                        <a:t>غرب مدينة جنين</a:t>
                      </a:r>
                      <a:endParaRPr lang="en-US" sz="1400">
                        <a:latin typeface="Times New Roman"/>
                        <a:ea typeface="Times New Roman"/>
                        <a:cs typeface="Traditional Arabic"/>
                      </a:endParaRPr>
                    </a:p>
                  </a:txBody>
                  <a:tcPr marL="43031" marR="430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38100" cap="flat" cmpd="dbl" algn="ctr">
                      <a:solidFill>
                        <a:srgbClr val="000000"/>
                      </a:solidFill>
                      <a:prstDash val="solid"/>
                      <a:round/>
                      <a:headEnd type="none" w="med" len="med"/>
                      <a:tailEnd type="none" w="med" len="med"/>
                    </a:lnB>
                  </a:tcPr>
                </a:tc>
                <a:tc>
                  <a:txBody>
                    <a:bodyPr/>
                    <a:lstStyle/>
                    <a:p>
                      <a:pPr algn="ctr" rtl="1">
                        <a:spcAft>
                          <a:spcPts val="0"/>
                        </a:spcAft>
                      </a:pPr>
                      <a:r>
                        <a:rPr lang="ar-SA" sz="2000" b="1">
                          <a:latin typeface="Times New Roman"/>
                          <a:ea typeface="Times New Roman"/>
                          <a:cs typeface="Akhbar MT"/>
                        </a:rPr>
                        <a:t>16000</a:t>
                      </a:r>
                      <a:endParaRPr lang="en-US" sz="1400">
                        <a:latin typeface="Times New Roman"/>
                        <a:ea typeface="Times New Roman"/>
                        <a:cs typeface="Traditional Arabic"/>
                      </a:endParaRPr>
                    </a:p>
                    <a:p>
                      <a:pPr algn="ctr" rtl="1">
                        <a:spcAft>
                          <a:spcPts val="0"/>
                        </a:spcAft>
                      </a:pPr>
                      <a:r>
                        <a:rPr lang="ar-SA" sz="2000" b="1">
                          <a:latin typeface="Times New Roman"/>
                          <a:ea typeface="Times New Roman"/>
                          <a:cs typeface="Akhbar MT"/>
                        </a:rPr>
                        <a:t>(2007)</a:t>
                      </a:r>
                      <a:endParaRPr lang="en-US" sz="1400">
                        <a:latin typeface="Times New Roman"/>
                        <a:ea typeface="Times New Roman"/>
                        <a:cs typeface="Traditional Arabic"/>
                      </a:endParaRPr>
                    </a:p>
                  </a:txBody>
                  <a:tcPr marL="43031" marR="430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38100" cap="flat" cmpd="dbl" algn="ctr">
                      <a:solidFill>
                        <a:srgbClr val="000000"/>
                      </a:solidFill>
                      <a:prstDash val="solid"/>
                      <a:round/>
                      <a:headEnd type="none" w="med" len="med"/>
                      <a:tailEnd type="none" w="med" len="med"/>
                    </a:lnB>
                  </a:tcPr>
                </a:tc>
                <a:tc>
                  <a:txBody>
                    <a:bodyPr/>
                    <a:lstStyle/>
                    <a:p>
                      <a:pPr algn="ctr" rtl="1">
                        <a:spcAft>
                          <a:spcPts val="0"/>
                        </a:spcAft>
                      </a:pPr>
                      <a:r>
                        <a:rPr lang="ar-SA" sz="2000" b="1">
                          <a:latin typeface="Times New Roman"/>
                          <a:ea typeface="Times New Roman"/>
                          <a:cs typeface="Akhbar MT"/>
                        </a:rPr>
                        <a:t>من حيفا وجبال الكرمل</a:t>
                      </a:r>
                      <a:endParaRPr lang="en-US" sz="1400">
                        <a:latin typeface="Times New Roman"/>
                        <a:ea typeface="Times New Roman"/>
                        <a:cs typeface="Traditional Arabic"/>
                      </a:endParaRPr>
                    </a:p>
                  </a:txBody>
                  <a:tcPr marL="43031" marR="430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38100" cap="flat" cmpd="dbl" algn="ctr">
                      <a:solidFill>
                        <a:srgbClr val="000000"/>
                      </a:solidFill>
                      <a:prstDash val="solid"/>
                      <a:round/>
                      <a:headEnd type="none" w="med" len="med"/>
                      <a:tailEnd type="none" w="med" len="med"/>
                    </a:lnB>
                  </a:tcPr>
                </a:tc>
                <a:tc>
                  <a:txBody>
                    <a:bodyPr/>
                    <a:lstStyle/>
                    <a:p>
                      <a:pPr algn="ctr" rtl="1">
                        <a:spcAft>
                          <a:spcPts val="0"/>
                        </a:spcAft>
                      </a:pPr>
                      <a:r>
                        <a:rPr lang="ar-SA" sz="2000" b="1">
                          <a:latin typeface="Times New Roman"/>
                          <a:ea typeface="Times New Roman"/>
                          <a:cs typeface="Akhbar MT"/>
                        </a:rPr>
                        <a:t>وكالة الاونروا</a:t>
                      </a:r>
                      <a:endParaRPr lang="en-US" sz="1400">
                        <a:latin typeface="Times New Roman"/>
                        <a:ea typeface="Times New Roman"/>
                        <a:cs typeface="Traditional Arabic"/>
                      </a:endParaRPr>
                    </a:p>
                  </a:txBody>
                  <a:tcPr marL="43031" marR="430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38100" cap="flat" cmpd="dbl" algn="ctr">
                      <a:solidFill>
                        <a:srgbClr val="000000"/>
                      </a:solidFill>
                      <a:prstDash val="solid"/>
                      <a:round/>
                      <a:headEnd type="none" w="med" len="med"/>
                      <a:tailEnd type="none" w="med" len="med"/>
                    </a:lnB>
                  </a:tcPr>
                </a:tc>
                <a:tc>
                  <a:txBody>
                    <a:bodyPr/>
                    <a:lstStyle/>
                    <a:p>
                      <a:pPr algn="r" rtl="1">
                        <a:spcAft>
                          <a:spcPts val="0"/>
                        </a:spcAft>
                      </a:pPr>
                      <a:r>
                        <a:rPr lang="ar-SA" sz="1600" b="1" dirty="0">
                          <a:solidFill>
                            <a:srgbClr val="000000"/>
                          </a:solidFill>
                          <a:latin typeface="Tahoma"/>
                          <a:ea typeface="Times New Roman"/>
                          <a:cs typeface="Akhbar MT"/>
                        </a:rPr>
                        <a:t>مدرستان</a:t>
                      </a:r>
                      <a:endParaRPr lang="en-US" sz="1050" dirty="0">
                        <a:latin typeface="Times New Roman"/>
                        <a:ea typeface="Times New Roman"/>
                        <a:cs typeface="Traditional Arabic"/>
                      </a:endParaRPr>
                    </a:p>
                  </a:txBody>
                  <a:tcPr marL="43031" marR="430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38100" cap="flat" cmpd="dbl" algn="ctr">
                      <a:solidFill>
                        <a:srgbClr val="000000"/>
                      </a:solidFill>
                      <a:prstDash val="solid"/>
                      <a:round/>
                      <a:headEnd type="none" w="med" len="med"/>
                      <a:tailEnd type="none" w="med" len="med"/>
                    </a:lnB>
                  </a:tcPr>
                </a:tc>
                <a:tc>
                  <a:txBody>
                    <a:bodyPr/>
                    <a:lstStyle/>
                    <a:p>
                      <a:pPr algn="r" rtl="1">
                        <a:spcAft>
                          <a:spcPts val="0"/>
                        </a:spcAft>
                      </a:pPr>
                      <a:r>
                        <a:rPr lang="ar-SA" sz="2000" b="1">
                          <a:solidFill>
                            <a:srgbClr val="000000"/>
                          </a:solidFill>
                          <a:latin typeface="Tahoma"/>
                          <a:ea typeface="Times New Roman"/>
                          <a:cs typeface="Akhbar MT"/>
                        </a:rPr>
                        <a:t>مركز صحي واحد بالاضافة لوحدة علاج طبيعي واحدة </a:t>
                      </a:r>
                      <a:endParaRPr lang="en-US" sz="1400">
                        <a:latin typeface="Times New Roman"/>
                        <a:ea typeface="Times New Roman"/>
                        <a:cs typeface="Traditional Arabic"/>
                      </a:endParaRPr>
                    </a:p>
                  </a:txBody>
                  <a:tcPr marL="43031" marR="430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38100" cap="flat" cmpd="dbl" algn="ctr">
                      <a:solidFill>
                        <a:srgbClr val="000000"/>
                      </a:solidFill>
                      <a:prstDash val="solid"/>
                      <a:round/>
                      <a:headEnd type="none" w="med" len="med"/>
                      <a:tailEnd type="none" w="med" len="med"/>
                    </a:lnB>
                  </a:tcPr>
                </a:tc>
                <a:tc>
                  <a:txBody>
                    <a:bodyPr/>
                    <a:lstStyle/>
                    <a:p>
                      <a:pPr algn="ctr" rtl="1">
                        <a:spcAft>
                          <a:spcPts val="0"/>
                        </a:spcAft>
                      </a:pPr>
                      <a:r>
                        <a:rPr lang="ar-SA" sz="1800" b="1" dirty="0">
                          <a:solidFill>
                            <a:srgbClr val="000000"/>
                          </a:solidFill>
                          <a:latin typeface="Tahoma"/>
                          <a:ea typeface="Times New Roman"/>
                          <a:cs typeface="Akhbar MT"/>
                        </a:rPr>
                        <a:t>تتصل كافة المساكن بالبنية التحتية لشبكتي الكهرباء والماء العامة التابعة لبلدية</a:t>
                      </a:r>
                      <a:r>
                        <a:rPr lang="ar-SA" sz="1800" b="1" dirty="0">
                          <a:latin typeface="Times New Roman"/>
                          <a:ea typeface="Times New Roman"/>
                          <a:cs typeface="Akhbar MT"/>
                        </a:rPr>
                        <a:t> جنين</a:t>
                      </a:r>
                      <a:endParaRPr lang="en-US" sz="1400" dirty="0">
                        <a:latin typeface="Times New Roman"/>
                        <a:ea typeface="Times New Roman"/>
                        <a:cs typeface="Traditional Arabic"/>
                      </a:endParaRPr>
                    </a:p>
                  </a:txBody>
                  <a:tcPr marL="43031" marR="43031" marT="0" marB="0">
                    <a:lnL w="12700" cap="flat" cmpd="sng" algn="ctr">
                      <a:solidFill>
                        <a:srgbClr val="000000"/>
                      </a:solidFill>
                      <a:prstDash val="solid"/>
                      <a:round/>
                      <a:headEnd type="none" w="med" len="med"/>
                      <a:tailEnd type="none" w="med" len="med"/>
                    </a:lnL>
                    <a:lnR w="3810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38100" cap="flat" cmpd="dbl" algn="ctr">
                      <a:solidFill>
                        <a:srgbClr val="000000"/>
                      </a:solidFill>
                      <a:prstDash val="solid"/>
                      <a:round/>
                      <a:headEnd type="none" w="med" len="med"/>
                      <a:tailEnd type="none" w="med" len="med"/>
                    </a:lnB>
                  </a:tcPr>
                </a:tc>
              </a:tr>
            </a:tbl>
          </a:graphicData>
        </a:graphic>
      </p:graphicFrame>
      <p:sp>
        <p:nvSpPr>
          <p:cNvPr id="6" name="عنصر نائب لرقم الشريحة 5"/>
          <p:cNvSpPr>
            <a:spLocks noGrp="1"/>
          </p:cNvSpPr>
          <p:nvPr>
            <p:ph type="sldNum" sz="quarter" idx="12"/>
          </p:nvPr>
        </p:nvSpPr>
        <p:spPr/>
        <p:txBody>
          <a:bodyPr/>
          <a:lstStyle/>
          <a:p>
            <a:fld id="{0B34F065-1154-456A-91E3-76DE8E75E17B}" type="slidenum">
              <a:rPr lang="ar-SA" smtClean="0"/>
              <a:pPr/>
              <a:t>33</a:t>
            </a:fld>
            <a:endParaRPr lang="ar-SA"/>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03648" y="692696"/>
            <a:ext cx="7406640" cy="1472184"/>
          </a:xfrm>
        </p:spPr>
        <p:txBody>
          <a:bodyPr/>
          <a:lstStyle/>
          <a:p>
            <a:pPr algn="ctr"/>
            <a:r>
              <a:rPr lang="ar-JO" dirty="0" smtClean="0">
                <a:solidFill>
                  <a:srgbClr val="FF0000"/>
                </a:solidFill>
              </a:rPr>
              <a:t>للنقاش</a:t>
            </a:r>
            <a:endParaRPr lang="ar-JO" dirty="0">
              <a:solidFill>
                <a:srgbClr val="FF0000"/>
              </a:solidFill>
            </a:endParaRPr>
          </a:p>
        </p:txBody>
      </p:sp>
      <p:sp>
        <p:nvSpPr>
          <p:cNvPr id="3" name="Subtitle 2"/>
          <p:cNvSpPr>
            <a:spLocks noGrp="1"/>
          </p:cNvSpPr>
          <p:nvPr>
            <p:ph type="subTitle" idx="1"/>
          </p:nvPr>
        </p:nvSpPr>
        <p:spPr>
          <a:xfrm>
            <a:off x="1403648" y="2636912"/>
            <a:ext cx="7406640" cy="1752600"/>
          </a:xfrm>
        </p:spPr>
        <p:txBody>
          <a:bodyPr>
            <a:normAutofit fontScale="85000" lnSpcReduction="20000"/>
          </a:bodyPr>
          <a:lstStyle/>
          <a:p>
            <a:pPr marL="484632" indent="-457200" algn="just">
              <a:buFont typeface="Wingdings" pitchFamily="2" charset="2"/>
              <a:buChar char="q"/>
            </a:pPr>
            <a:r>
              <a:rPr lang="ar-JO" sz="2800" dirty="0" smtClean="0">
                <a:solidFill>
                  <a:schemeClr val="tx1"/>
                </a:solidFill>
              </a:rPr>
              <a:t>هل النسبة المتدنية للاجئين في الضفة الغربية تنعكس سلبًا على درجة الاهتمام بقضية اللاجئين والتمسك بحق العودة؟ </a:t>
            </a:r>
            <a:endParaRPr lang="ar-SA" sz="2800" dirty="0" smtClean="0">
              <a:solidFill>
                <a:schemeClr val="tx1"/>
              </a:solidFill>
            </a:endParaRPr>
          </a:p>
          <a:p>
            <a:pPr marL="484632" indent="-457200" algn="just">
              <a:buFont typeface="Wingdings" pitchFamily="2" charset="2"/>
              <a:buChar char="q"/>
            </a:pPr>
            <a:endParaRPr lang="ar-SA" sz="2800" dirty="0">
              <a:solidFill>
                <a:schemeClr val="tx1"/>
              </a:solidFill>
            </a:endParaRPr>
          </a:p>
          <a:p>
            <a:pPr marL="484632" indent="-457200" algn="just">
              <a:buFont typeface="Wingdings" pitchFamily="2" charset="2"/>
              <a:buChar char="q"/>
            </a:pPr>
            <a:r>
              <a:rPr lang="ar-SA" sz="2800" dirty="0" smtClean="0">
                <a:solidFill>
                  <a:schemeClr val="tx1"/>
                </a:solidFill>
              </a:rPr>
              <a:t>بعد دخول السلطة إلى الضفة الغربية والقطاع في 1994؛ مَن استفاد من الآخر: السلطة أم المخيمات؟ </a:t>
            </a:r>
            <a:endParaRPr lang="ar-JO" sz="2800" dirty="0">
              <a:solidFill>
                <a:schemeClr val="tx1"/>
              </a:solidFill>
            </a:endParaRPr>
          </a:p>
        </p:txBody>
      </p:sp>
      <p:sp>
        <p:nvSpPr>
          <p:cNvPr id="4" name="Slide Number Placeholder 3"/>
          <p:cNvSpPr>
            <a:spLocks noGrp="1"/>
          </p:cNvSpPr>
          <p:nvPr>
            <p:ph type="sldNum" sz="quarter" idx="12"/>
          </p:nvPr>
        </p:nvSpPr>
        <p:spPr/>
        <p:txBody>
          <a:bodyPr/>
          <a:lstStyle/>
          <a:p>
            <a:fld id="{0B34F065-1154-456A-91E3-76DE8E75E17B}" type="slidenum">
              <a:rPr lang="ar-SA" smtClean="0"/>
              <a:pPr/>
              <a:t>34</a:t>
            </a:fld>
            <a:endParaRPr lang="ar-SA"/>
          </a:p>
        </p:txBody>
      </p:sp>
    </p:spTree>
    <p:extLst>
      <p:ext uri="{BB962C8B-B14F-4D97-AF65-F5344CB8AC3E}">
        <p14:creationId xmlns="" xmlns:p14="http://schemas.microsoft.com/office/powerpoint/2010/main" val="3532855290"/>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just"/>
            <a:r>
              <a:rPr lang="ar-SA" dirty="0" smtClean="0"/>
              <a:t>من رجالات المخيم:</a:t>
            </a:r>
            <a:endParaRPr lang="ar-SA" dirty="0"/>
          </a:p>
        </p:txBody>
      </p:sp>
      <p:sp>
        <p:nvSpPr>
          <p:cNvPr id="3" name="عنصر نائب للمحتوى 2"/>
          <p:cNvSpPr>
            <a:spLocks noGrp="1"/>
          </p:cNvSpPr>
          <p:nvPr>
            <p:ph idx="1"/>
          </p:nvPr>
        </p:nvSpPr>
        <p:spPr/>
        <p:txBody>
          <a:bodyPr/>
          <a:lstStyle/>
          <a:p>
            <a:r>
              <a:rPr lang="ar-SA" dirty="0" smtClean="0"/>
              <a:t>محمود عيسى</a:t>
            </a:r>
            <a:r>
              <a:rPr lang="ar-SA" smtClean="0"/>
              <a:t>، مخيم </a:t>
            </a:r>
            <a:r>
              <a:rPr lang="ar-SA" dirty="0" smtClean="0"/>
              <a:t>شعفاط.</a:t>
            </a:r>
          </a:p>
          <a:p>
            <a:r>
              <a:rPr lang="ar-SA" dirty="0" smtClean="0"/>
              <a:t>أمير رصرص، </a:t>
            </a:r>
            <a:r>
              <a:rPr lang="ar-SA" dirty="0" err="1" smtClean="0"/>
              <a:t>لاجيء</a:t>
            </a:r>
            <a:r>
              <a:rPr lang="ar-SA" dirty="0" smtClean="0"/>
              <a:t> حاصل على درجة أستاذية، تنقل بين نابلس والخليل ورام الله بعد عودته للبلاد.</a:t>
            </a:r>
          </a:p>
          <a:p>
            <a:r>
              <a:rPr lang="ar-SA" dirty="0" smtClean="0"/>
              <a:t>جمال أبو الهيجا، مخيم طولكرم.</a:t>
            </a:r>
          </a:p>
          <a:p>
            <a:endParaRPr lang="ar-SA" dirty="0" smtClean="0"/>
          </a:p>
          <a:p>
            <a:endParaRPr lang="ar-SA" dirty="0"/>
          </a:p>
        </p:txBody>
      </p:sp>
      <p:sp>
        <p:nvSpPr>
          <p:cNvPr id="4" name="عنصر نائب لرقم الشريحة 3"/>
          <p:cNvSpPr>
            <a:spLocks noGrp="1"/>
          </p:cNvSpPr>
          <p:nvPr>
            <p:ph type="sldNum" sz="quarter" idx="12"/>
          </p:nvPr>
        </p:nvSpPr>
        <p:spPr/>
        <p:txBody>
          <a:bodyPr/>
          <a:lstStyle/>
          <a:p>
            <a:fld id="{0B34F065-1154-456A-91E3-76DE8E75E17B}" type="slidenum">
              <a:rPr lang="ar-SA" smtClean="0"/>
              <a:pPr/>
              <a:t>35</a:t>
            </a:fld>
            <a:endParaRPr lang="ar-SA"/>
          </a:p>
        </p:txBody>
      </p:sp>
    </p:spTree>
    <p:extLst>
      <p:ext uri="{BB962C8B-B14F-4D97-AF65-F5344CB8AC3E}">
        <p14:creationId xmlns="" xmlns:p14="http://schemas.microsoft.com/office/powerpoint/2010/main" val="292199228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ar-JO" sz="3600" dirty="0" smtClean="0"/>
              <a:t>اللاجئون في فلسطين المحتلة عام 1948</a:t>
            </a:r>
            <a:endParaRPr lang="ar-JO" sz="3600" dirty="0"/>
          </a:p>
        </p:txBody>
      </p:sp>
      <p:sp>
        <p:nvSpPr>
          <p:cNvPr id="3" name="Content Placeholder 2"/>
          <p:cNvSpPr>
            <a:spLocks noGrp="1"/>
          </p:cNvSpPr>
          <p:nvPr>
            <p:ph idx="1"/>
          </p:nvPr>
        </p:nvSpPr>
        <p:spPr/>
        <p:txBody>
          <a:bodyPr>
            <a:normAutofit/>
          </a:bodyPr>
          <a:lstStyle/>
          <a:p>
            <a:pPr algn="just"/>
            <a:r>
              <a:rPr lang="ar-SA" sz="2800" dirty="0"/>
              <a:t>لم تحظ هذه القضية بالاهتمام الذي حظيت به قضية اللاجئين العامة, واعتمدت على التحركات الفردية لهؤلاء اللاجئين داخل </a:t>
            </a:r>
            <a:r>
              <a:rPr lang="ar-SA" sz="2800" dirty="0" smtClean="0"/>
              <a:t>الأراضي المحتلة.</a:t>
            </a:r>
          </a:p>
          <a:p>
            <a:pPr marL="82296" indent="0" algn="just">
              <a:buNone/>
            </a:pPr>
            <a:endParaRPr lang="ar-SA" sz="2800" dirty="0" smtClean="0"/>
          </a:p>
          <a:p>
            <a:pPr algn="just"/>
            <a:r>
              <a:rPr lang="ar-JO" sz="2800" dirty="0" smtClean="0"/>
              <a:t>اللاجئ</a:t>
            </a:r>
            <a:r>
              <a:rPr lang="ar-SA" sz="2800" dirty="0" smtClean="0"/>
              <a:t>و</a:t>
            </a:r>
            <a:r>
              <a:rPr lang="ar-JO" sz="2800" dirty="0" smtClean="0"/>
              <a:t>ن </a:t>
            </a:r>
            <a:r>
              <a:rPr lang="ar-JO" sz="2800" dirty="0"/>
              <a:t>في المناطق المحتلة عام 1948م غير معترف بهم لدى وكالة الأونروا</a:t>
            </a:r>
            <a:r>
              <a:rPr lang="ar-JO" sz="2800" dirty="0" smtClean="0"/>
              <a:t>.</a:t>
            </a:r>
            <a:endParaRPr lang="ar-SA" sz="2800" dirty="0" smtClean="0"/>
          </a:p>
          <a:p>
            <a:pPr marL="82296" indent="0" algn="just">
              <a:buNone/>
            </a:pPr>
            <a:endParaRPr lang="ar-JO" sz="2800" dirty="0"/>
          </a:p>
          <a:p>
            <a:pPr algn="just"/>
            <a:r>
              <a:rPr lang="ar-JO" sz="2800" dirty="0"/>
              <a:t>بالرغم من أنهم يحملون الجنسية الإسرائيلية، ومن أنهم يعيشون بالقرب من قراهم إلا أنهم ممنوعون من العودة </a:t>
            </a:r>
            <a:r>
              <a:rPr lang="ar-JO" sz="2800" dirty="0" smtClean="0"/>
              <a:t>لها</a:t>
            </a:r>
            <a:r>
              <a:rPr lang="ar-SA" sz="2800" dirty="0" smtClean="0"/>
              <a:t>، ويمنعون من ذكر كلمة نكبة أو إحيائها ويتعرضون للمحاكمة! </a:t>
            </a:r>
            <a:endParaRPr lang="ar-JO" sz="2800" dirty="0"/>
          </a:p>
          <a:p>
            <a:pPr algn="just"/>
            <a:endParaRPr lang="ar-JO" sz="2800" dirty="0"/>
          </a:p>
        </p:txBody>
      </p:sp>
      <p:sp>
        <p:nvSpPr>
          <p:cNvPr id="4" name="Slide Number Placeholder 3"/>
          <p:cNvSpPr>
            <a:spLocks noGrp="1"/>
          </p:cNvSpPr>
          <p:nvPr>
            <p:ph type="sldNum" sz="quarter" idx="12"/>
          </p:nvPr>
        </p:nvSpPr>
        <p:spPr/>
        <p:txBody>
          <a:bodyPr/>
          <a:lstStyle/>
          <a:p>
            <a:fld id="{0B34F065-1154-456A-91E3-76DE8E75E17B}" type="slidenum">
              <a:rPr lang="ar-SA" smtClean="0"/>
              <a:pPr/>
              <a:t>36</a:t>
            </a:fld>
            <a:endParaRPr lang="ar-SA"/>
          </a:p>
        </p:txBody>
      </p:sp>
    </p:spTree>
    <p:extLst>
      <p:ext uri="{BB962C8B-B14F-4D97-AF65-F5344CB8AC3E}">
        <p14:creationId xmlns="" xmlns:p14="http://schemas.microsoft.com/office/powerpoint/2010/main" val="975486081"/>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435608" y="476672"/>
            <a:ext cx="7498080" cy="5771728"/>
          </a:xfrm>
        </p:spPr>
        <p:txBody>
          <a:bodyPr>
            <a:noAutofit/>
          </a:bodyPr>
          <a:lstStyle/>
          <a:p>
            <a:pPr algn="just"/>
            <a:endParaRPr lang="ar-SA" sz="2400" dirty="0" smtClean="0">
              <a:latin typeface="Simplified Arabic" pitchFamily="18" charset="-78"/>
              <a:cs typeface="Simplified Arabic" pitchFamily="18" charset="-78"/>
            </a:endParaRPr>
          </a:p>
          <a:p>
            <a:pPr algn="just"/>
            <a:r>
              <a:rPr lang="ar-SA" sz="2400" dirty="0" smtClean="0">
                <a:latin typeface="Simplified Arabic" pitchFamily="18" charset="-78"/>
                <a:cs typeface="Simplified Arabic" pitchFamily="18" charset="-78"/>
              </a:rPr>
              <a:t>يمكن </a:t>
            </a:r>
            <a:r>
              <a:rPr lang="ar-SA" sz="2400" dirty="0">
                <a:latin typeface="Simplified Arabic" pitchFamily="18" charset="-78"/>
                <a:cs typeface="Simplified Arabic" pitchFamily="18" charset="-78"/>
              </a:rPr>
              <a:t>تقسيم التحولات التي طرأت على علاقة لاجئي الداخل بالحكومة </a:t>
            </a:r>
            <a:r>
              <a:rPr lang="ar-SA" sz="2400" dirty="0" smtClean="0">
                <a:latin typeface="Simplified Arabic" pitchFamily="18" charset="-78"/>
                <a:cs typeface="Simplified Arabic" pitchFamily="18" charset="-78"/>
              </a:rPr>
              <a:t>الإسرائيلية </a:t>
            </a:r>
            <a:r>
              <a:rPr lang="ar-SA" sz="2400" dirty="0">
                <a:latin typeface="Simplified Arabic" pitchFamily="18" charset="-78"/>
                <a:cs typeface="Simplified Arabic" pitchFamily="18" charset="-78"/>
              </a:rPr>
              <a:t>إلى </a:t>
            </a:r>
            <a:r>
              <a:rPr lang="ar-SA" sz="2400" dirty="0" smtClean="0">
                <a:latin typeface="Simplified Arabic" pitchFamily="18" charset="-78"/>
                <a:cs typeface="Simplified Arabic" pitchFamily="18" charset="-78"/>
              </a:rPr>
              <a:t>أربع </a:t>
            </a:r>
            <a:r>
              <a:rPr lang="ar-SA" sz="2400" dirty="0">
                <a:latin typeface="Simplified Arabic" pitchFamily="18" charset="-78"/>
                <a:cs typeface="Simplified Arabic" pitchFamily="18" charset="-78"/>
              </a:rPr>
              <a:t>مراحل: </a:t>
            </a:r>
            <a:endParaRPr lang="en-US" sz="2400" dirty="0">
              <a:latin typeface="Simplified Arabic" pitchFamily="18" charset="-78"/>
              <a:cs typeface="Simplified Arabic" pitchFamily="18" charset="-78"/>
            </a:endParaRPr>
          </a:p>
          <a:p>
            <a:pPr marL="82296" indent="0" algn="just">
              <a:buNone/>
            </a:pPr>
            <a:r>
              <a:rPr lang="ar-SA" sz="2400" dirty="0">
                <a:latin typeface="Simplified Arabic" pitchFamily="18" charset="-78"/>
                <a:cs typeface="Simplified Arabic" pitchFamily="18" charset="-78"/>
              </a:rPr>
              <a:t> </a:t>
            </a:r>
            <a:endParaRPr lang="en-US" sz="2400" dirty="0">
              <a:latin typeface="Simplified Arabic" pitchFamily="18" charset="-78"/>
              <a:cs typeface="Simplified Arabic" pitchFamily="18" charset="-78"/>
            </a:endParaRPr>
          </a:p>
          <a:p>
            <a:pPr lvl="1" algn="just">
              <a:buFont typeface="Wingdings" pitchFamily="2" charset="2"/>
              <a:buChar char="ü"/>
            </a:pPr>
            <a:r>
              <a:rPr lang="ar-SA" sz="2400" b="1" dirty="0">
                <a:latin typeface="Simplified Arabic" pitchFamily="18" charset="-78"/>
                <a:cs typeface="Simplified Arabic" pitchFamily="18" charset="-78"/>
              </a:rPr>
              <a:t>الأولى (1948ـ </a:t>
            </a:r>
            <a:r>
              <a:rPr lang="ar-SA" sz="2400" b="1" dirty="0" smtClean="0">
                <a:latin typeface="Simplified Arabic" pitchFamily="18" charset="-78"/>
                <a:cs typeface="Simplified Arabic" pitchFamily="18" charset="-78"/>
              </a:rPr>
              <a:t>1952).</a:t>
            </a:r>
          </a:p>
          <a:p>
            <a:pPr lvl="1" algn="just">
              <a:buFont typeface="Wingdings" pitchFamily="2" charset="2"/>
              <a:buChar char="ü"/>
            </a:pPr>
            <a:r>
              <a:rPr lang="ar-SA" sz="2400" b="1" dirty="0" smtClean="0">
                <a:latin typeface="Simplified Arabic" pitchFamily="18" charset="-78"/>
                <a:cs typeface="Simplified Arabic" pitchFamily="18" charset="-78"/>
              </a:rPr>
              <a:t>الثانية(1952ـ 1958.</a:t>
            </a:r>
            <a:endParaRPr lang="en-US" sz="2400" dirty="0">
              <a:latin typeface="Simplified Arabic" pitchFamily="18" charset="-78"/>
              <a:cs typeface="Simplified Arabic" pitchFamily="18" charset="-78"/>
            </a:endParaRPr>
          </a:p>
          <a:p>
            <a:pPr lvl="1" algn="just">
              <a:buFont typeface="Wingdings" pitchFamily="2" charset="2"/>
              <a:buChar char="ü"/>
            </a:pPr>
            <a:r>
              <a:rPr lang="ar-SA" sz="2400" b="1" dirty="0" smtClean="0">
                <a:latin typeface="Simplified Arabic" pitchFamily="18" charset="-78"/>
                <a:cs typeface="Simplified Arabic" pitchFamily="18" charset="-78"/>
              </a:rPr>
              <a:t>الثالثة(1958ـ1967).</a:t>
            </a:r>
            <a:endParaRPr lang="en-US" sz="2400" dirty="0">
              <a:latin typeface="Simplified Arabic" pitchFamily="18" charset="-78"/>
              <a:cs typeface="Simplified Arabic" pitchFamily="18" charset="-78"/>
            </a:endParaRPr>
          </a:p>
          <a:p>
            <a:pPr lvl="1" algn="just">
              <a:buFont typeface="Wingdings" pitchFamily="2" charset="2"/>
              <a:buChar char="ü"/>
            </a:pPr>
            <a:r>
              <a:rPr lang="ar-SA" sz="2400" b="1" dirty="0">
                <a:latin typeface="Simplified Arabic" pitchFamily="18" charset="-78"/>
                <a:cs typeface="Simplified Arabic" pitchFamily="18" charset="-78"/>
              </a:rPr>
              <a:t>الرابعة </a:t>
            </a:r>
            <a:r>
              <a:rPr lang="ar-SA" sz="2400" b="1" dirty="0" smtClean="0">
                <a:latin typeface="Simplified Arabic" pitchFamily="18" charset="-78"/>
                <a:cs typeface="Simplified Arabic" pitchFamily="18" charset="-78"/>
              </a:rPr>
              <a:t>1992. </a:t>
            </a:r>
            <a:endParaRPr lang="en-US" sz="2400" dirty="0">
              <a:latin typeface="Simplified Arabic" pitchFamily="18" charset="-78"/>
              <a:cs typeface="Simplified Arabic" pitchFamily="18" charset="-78"/>
            </a:endParaRPr>
          </a:p>
          <a:p>
            <a:pPr marL="82296" indent="0" algn="just">
              <a:buNone/>
            </a:pPr>
            <a:r>
              <a:rPr lang="ar-SA" sz="2400" dirty="0">
                <a:latin typeface="Simplified Arabic" pitchFamily="18" charset="-78"/>
                <a:cs typeface="Simplified Arabic" pitchFamily="18" charset="-78"/>
              </a:rPr>
              <a:t> </a:t>
            </a:r>
            <a:endParaRPr lang="en-US" sz="2400" dirty="0">
              <a:latin typeface="Simplified Arabic" pitchFamily="18" charset="-78"/>
              <a:cs typeface="Simplified Arabic" pitchFamily="18" charset="-78"/>
            </a:endParaRPr>
          </a:p>
          <a:p>
            <a:pPr algn="just"/>
            <a:r>
              <a:rPr lang="ar-SA" sz="2400" dirty="0">
                <a:latin typeface="Simplified Arabic" pitchFamily="18" charset="-78"/>
                <a:cs typeface="Simplified Arabic" pitchFamily="18" charset="-78"/>
              </a:rPr>
              <a:t>حاولت إسرائيل حذف صفة لاجئ  نهائياً  عن </a:t>
            </a:r>
            <a:r>
              <a:rPr lang="ar-SA" sz="2400" dirty="0" smtClean="0">
                <a:latin typeface="Simplified Arabic" pitchFamily="18" charset="-78"/>
                <a:cs typeface="Simplified Arabic" pitchFamily="18" charset="-78"/>
              </a:rPr>
              <a:t>أولئك </a:t>
            </a:r>
            <a:r>
              <a:rPr lang="ar-SA" sz="2400" dirty="0">
                <a:latin typeface="Simplified Arabic" pitchFamily="18" charset="-78"/>
                <a:cs typeface="Simplified Arabic" pitchFamily="18" charset="-78"/>
              </a:rPr>
              <a:t>الذين ثبتوا في وطنهم عبر تدمير القرى المهجورة و شطبها </a:t>
            </a:r>
            <a:r>
              <a:rPr lang="ar-SA" sz="2400" dirty="0" smtClean="0">
                <a:latin typeface="Simplified Arabic" pitchFamily="18" charset="-78"/>
                <a:cs typeface="Simplified Arabic" pitchFamily="18" charset="-78"/>
              </a:rPr>
              <a:t>نهائيًا </a:t>
            </a:r>
            <a:r>
              <a:rPr lang="ar-SA" sz="2400" dirty="0">
                <a:latin typeface="Simplified Arabic" pitchFamily="18" charset="-78"/>
                <a:cs typeface="Simplified Arabic" pitchFamily="18" charset="-78"/>
              </a:rPr>
              <a:t>من الخرائط وعدم الاعتراف بالكثير منها, واستملاك أكبر قدر من الأراضي</a:t>
            </a:r>
          </a:p>
        </p:txBody>
      </p:sp>
      <p:sp>
        <p:nvSpPr>
          <p:cNvPr id="4" name="عنصر نائب لرقم الشريحة 3"/>
          <p:cNvSpPr>
            <a:spLocks noGrp="1"/>
          </p:cNvSpPr>
          <p:nvPr>
            <p:ph type="sldNum" sz="quarter" idx="12"/>
          </p:nvPr>
        </p:nvSpPr>
        <p:spPr/>
        <p:txBody>
          <a:bodyPr/>
          <a:lstStyle/>
          <a:p>
            <a:fld id="{0B34F065-1154-456A-91E3-76DE8E75E17B}" type="slidenum">
              <a:rPr lang="ar-SA" smtClean="0"/>
              <a:pPr/>
              <a:t>37</a:t>
            </a:fld>
            <a:endParaRPr lang="ar-SA"/>
          </a:p>
        </p:txBody>
      </p:sp>
    </p:spTree>
    <p:extLst>
      <p:ext uri="{BB962C8B-B14F-4D97-AF65-F5344CB8AC3E}">
        <p14:creationId xmlns="" xmlns:p14="http://schemas.microsoft.com/office/powerpoint/2010/main" val="248022872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03648" y="476672"/>
            <a:ext cx="7498080" cy="1143000"/>
          </a:xfrm>
        </p:spPr>
        <p:txBody>
          <a:bodyPr/>
          <a:lstStyle/>
          <a:p>
            <a:pPr algn="ctr"/>
            <a:r>
              <a:rPr lang="ar-JO" dirty="0" smtClean="0"/>
              <a:t>حقائق وأرقام</a:t>
            </a:r>
            <a:endParaRPr lang="ar-JO" dirty="0"/>
          </a:p>
        </p:txBody>
      </p:sp>
      <p:sp>
        <p:nvSpPr>
          <p:cNvPr id="3" name="Content Placeholder 2"/>
          <p:cNvSpPr>
            <a:spLocks noGrp="1"/>
          </p:cNvSpPr>
          <p:nvPr>
            <p:ph idx="1"/>
          </p:nvPr>
        </p:nvSpPr>
        <p:spPr>
          <a:xfrm>
            <a:off x="1475656" y="1772816"/>
            <a:ext cx="7498080" cy="4800600"/>
          </a:xfrm>
        </p:spPr>
        <p:txBody>
          <a:bodyPr>
            <a:normAutofit/>
          </a:bodyPr>
          <a:lstStyle/>
          <a:p>
            <a:pPr algn="just"/>
            <a:r>
              <a:rPr lang="ar-SA" sz="2400" dirty="0"/>
              <a:t>يوجد  تضارب في  النسب </a:t>
            </a:r>
            <a:r>
              <a:rPr lang="ar-SA" sz="2400" dirty="0" smtClean="0"/>
              <a:t>والأرقام</a:t>
            </a:r>
            <a:r>
              <a:rPr lang="ar-SA" sz="2400" dirty="0"/>
              <a:t>, حيث يرى البعض أن عددهم يتراوح بين </a:t>
            </a:r>
            <a:r>
              <a:rPr lang="en-US" sz="2400" dirty="0" smtClean="0"/>
              <a:t> 190,000</a:t>
            </a:r>
            <a:r>
              <a:rPr lang="ar-SA" sz="2400" dirty="0" err="1" smtClean="0"/>
              <a:t>-</a:t>
            </a:r>
            <a:r>
              <a:rPr lang="ar-SA" sz="2400" dirty="0" smtClean="0"/>
              <a:t> </a:t>
            </a:r>
            <a:r>
              <a:rPr lang="en-US" sz="2400" dirty="0" smtClean="0"/>
              <a:t>250,00</a:t>
            </a:r>
            <a:r>
              <a:rPr lang="ar-SA" sz="2400" dirty="0" smtClean="0"/>
              <a:t>، ويرى </a:t>
            </a:r>
            <a:r>
              <a:rPr lang="ar-SA" sz="2400" dirty="0"/>
              <a:t>آخرون أن نسبتهم 40% من عرب </a:t>
            </a:r>
            <a:r>
              <a:rPr lang="ar-SA" sz="2400" dirty="0" smtClean="0"/>
              <a:t>الداخل </a:t>
            </a:r>
            <a:r>
              <a:rPr lang="ar-SA" sz="2400" dirty="0"/>
              <a:t>أي </a:t>
            </a:r>
            <a:r>
              <a:rPr lang="ar-SA" sz="2400" dirty="0" smtClean="0"/>
              <a:t>نحو</a:t>
            </a:r>
            <a:r>
              <a:rPr lang="en-US" sz="2400" dirty="0" smtClean="0"/>
              <a:t>300,00 </a:t>
            </a:r>
            <a:r>
              <a:rPr lang="ar-SA" sz="2400" dirty="0" err="1" smtClean="0"/>
              <a:t>.</a:t>
            </a:r>
            <a:endParaRPr lang="ar-SA" sz="2400" dirty="0" smtClean="0"/>
          </a:p>
          <a:p>
            <a:pPr algn="just"/>
            <a:endParaRPr lang="ar-SA" sz="2400" dirty="0" smtClean="0"/>
          </a:p>
          <a:p>
            <a:pPr algn="just"/>
            <a:r>
              <a:rPr lang="ar-SA" sz="2400" dirty="0" smtClean="0"/>
              <a:t>مصادر «إسرائيلية» </a:t>
            </a:r>
            <a:r>
              <a:rPr lang="ar-SA" sz="2400" dirty="0"/>
              <a:t>تقدر عددهم </a:t>
            </a:r>
            <a:r>
              <a:rPr lang="en-US" sz="2400" dirty="0" smtClean="0"/>
              <a:t>140,000</a:t>
            </a:r>
            <a:r>
              <a:rPr lang="ar-SA" sz="2400" dirty="0" smtClean="0"/>
              <a:t> نسمة </a:t>
            </a:r>
            <a:r>
              <a:rPr lang="ar-SA" sz="2400" dirty="0"/>
              <a:t>من مجموع </a:t>
            </a:r>
            <a:r>
              <a:rPr lang="en-US" sz="2400" dirty="0" smtClean="0"/>
              <a:t>900,000</a:t>
            </a:r>
            <a:r>
              <a:rPr lang="ar-SA" sz="2400" dirty="0" smtClean="0"/>
              <a:t> من </a:t>
            </a:r>
            <a:r>
              <a:rPr lang="ar-SA" sz="2400" dirty="0"/>
              <a:t>فلسطينيي الداخل أي 15 % من </a:t>
            </a:r>
            <a:r>
              <a:rPr lang="ar-SA" sz="2400" dirty="0" smtClean="0"/>
              <a:t>العرب.</a:t>
            </a:r>
          </a:p>
          <a:p>
            <a:pPr marL="82296" indent="0" algn="just">
              <a:buNone/>
            </a:pPr>
            <a:endParaRPr lang="ar-SA" sz="2400" dirty="0" smtClean="0"/>
          </a:p>
          <a:p>
            <a:pPr algn="just"/>
            <a:r>
              <a:rPr lang="ar-SA" sz="2400" dirty="0" smtClean="0"/>
              <a:t>وعن </a:t>
            </a:r>
            <a:r>
              <a:rPr lang="ar-SA" sz="2400" dirty="0"/>
              <a:t>القرى التي هجروا منها فهناك معطيات عن 43 قرية لجأ سكانها </a:t>
            </a:r>
            <a:r>
              <a:rPr lang="ar-SA" sz="2400" dirty="0" smtClean="0"/>
              <a:t>إلى </a:t>
            </a:r>
            <a:r>
              <a:rPr lang="ar-SA" sz="2400" dirty="0"/>
              <a:t>قرى عربية </a:t>
            </a:r>
            <a:r>
              <a:rPr lang="ar-SA" sz="2400" dirty="0" smtClean="0"/>
              <a:t>أخرى </a:t>
            </a:r>
            <a:r>
              <a:rPr lang="ar-SA" sz="2400" dirty="0"/>
              <a:t>جميعها في الشمال عدا اثنتين, إضافة إلى قرى غير مسجلة و 16 قرية دمرت وبقي سكانها في جوار الموقع المدمر حيث يقدر العدد النهائي بـ 64 قرية بقي سكانها داخل الخط الاخضر. </a:t>
            </a:r>
            <a:endParaRPr lang="ar-JO" sz="2400" dirty="0" smtClean="0">
              <a:solidFill>
                <a:srgbClr val="FF0000"/>
              </a:solidFill>
            </a:endParaRPr>
          </a:p>
        </p:txBody>
      </p:sp>
      <p:sp>
        <p:nvSpPr>
          <p:cNvPr id="4" name="Slide Number Placeholder 3"/>
          <p:cNvSpPr>
            <a:spLocks noGrp="1"/>
          </p:cNvSpPr>
          <p:nvPr>
            <p:ph type="sldNum" sz="quarter" idx="12"/>
          </p:nvPr>
        </p:nvSpPr>
        <p:spPr/>
        <p:txBody>
          <a:bodyPr/>
          <a:lstStyle/>
          <a:p>
            <a:fld id="{0B34F065-1154-456A-91E3-76DE8E75E17B}" type="slidenum">
              <a:rPr lang="ar-SA" smtClean="0"/>
              <a:pPr/>
              <a:t>38</a:t>
            </a:fld>
            <a:endParaRPr lang="ar-SA"/>
          </a:p>
        </p:txBody>
      </p:sp>
    </p:spTree>
    <p:extLst>
      <p:ext uri="{BB962C8B-B14F-4D97-AF65-F5344CB8AC3E}">
        <p14:creationId xmlns="" xmlns:p14="http://schemas.microsoft.com/office/powerpoint/2010/main" val="3378974230"/>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ar-JO" dirty="0" smtClean="0"/>
              <a:t>اللاجئون وقانون أملاك الغائبين</a:t>
            </a:r>
            <a:endParaRPr lang="ar-JO" dirty="0"/>
          </a:p>
        </p:txBody>
      </p:sp>
      <p:sp>
        <p:nvSpPr>
          <p:cNvPr id="3" name="Content Placeholder 2"/>
          <p:cNvSpPr>
            <a:spLocks noGrp="1"/>
          </p:cNvSpPr>
          <p:nvPr>
            <p:ph idx="1"/>
          </p:nvPr>
        </p:nvSpPr>
        <p:spPr/>
        <p:txBody>
          <a:bodyPr>
            <a:normAutofit lnSpcReduction="10000"/>
          </a:bodyPr>
          <a:lstStyle/>
          <a:p>
            <a:pPr algn="just"/>
            <a:r>
              <a:rPr lang="ar-JO" sz="2800" dirty="0">
                <a:latin typeface="Simplified Arabic" pitchFamily="18" charset="-78"/>
                <a:cs typeface="Simplified Arabic" pitchFamily="18" charset="-78"/>
              </a:rPr>
              <a:t>اللاجئون في المدن الكبيرة مثل يافا وحيفا وعكا تم تهجيرهم من القرى </a:t>
            </a:r>
            <a:r>
              <a:rPr lang="ar-JO" sz="2800" dirty="0" smtClean="0">
                <a:latin typeface="Simplified Arabic" pitchFamily="18" charset="-78"/>
                <a:cs typeface="Simplified Arabic" pitchFamily="18" charset="-78"/>
              </a:rPr>
              <a:t>المجاورة.</a:t>
            </a:r>
            <a:endParaRPr lang="ar-SA" sz="2800" dirty="0" smtClean="0">
              <a:latin typeface="Simplified Arabic" pitchFamily="18" charset="-78"/>
              <a:cs typeface="Simplified Arabic" pitchFamily="18" charset="-78"/>
            </a:endParaRPr>
          </a:p>
          <a:p>
            <a:pPr marL="82296" indent="0" algn="just">
              <a:buNone/>
            </a:pPr>
            <a:endParaRPr lang="ar-JO" sz="2800" dirty="0" smtClean="0">
              <a:latin typeface="Simplified Arabic" pitchFamily="18" charset="-78"/>
              <a:cs typeface="Simplified Arabic" pitchFamily="18" charset="-78"/>
            </a:endParaRPr>
          </a:p>
          <a:p>
            <a:pPr algn="just"/>
            <a:r>
              <a:rPr lang="ar-JO" sz="2800" dirty="0" smtClean="0">
                <a:latin typeface="Simplified Arabic" pitchFamily="18" charset="-78"/>
                <a:cs typeface="Simplified Arabic" pitchFamily="18" charset="-78"/>
              </a:rPr>
              <a:t>وهم يعيشون في بيوت للاجئين آخرين تم تهجيرهم إلى خارج فلسطين، وهي اليوم تحت سيطرة حارس أملاك الغائبين.</a:t>
            </a:r>
            <a:endParaRPr lang="ar-SA" sz="2800" dirty="0" smtClean="0">
              <a:latin typeface="Simplified Arabic" pitchFamily="18" charset="-78"/>
              <a:cs typeface="Simplified Arabic" pitchFamily="18" charset="-78"/>
            </a:endParaRPr>
          </a:p>
          <a:p>
            <a:pPr marL="82296" indent="0" algn="just">
              <a:buNone/>
            </a:pPr>
            <a:endParaRPr lang="ar-JO" sz="2800" dirty="0" smtClean="0">
              <a:latin typeface="Simplified Arabic" pitchFamily="18" charset="-78"/>
              <a:cs typeface="Simplified Arabic" pitchFamily="18" charset="-78"/>
            </a:endParaRPr>
          </a:p>
          <a:p>
            <a:pPr algn="just"/>
            <a:r>
              <a:rPr lang="ar-JO" sz="2800" dirty="0" smtClean="0">
                <a:latin typeface="Simplified Arabic" pitchFamily="18" charset="-78"/>
                <a:cs typeface="Simplified Arabic" pitchFamily="18" charset="-78"/>
              </a:rPr>
              <a:t>الاحتلال يسيطر فعليًا على أملاك الغائبين، وهكذا يصبح اللاجئ</a:t>
            </a:r>
            <a:r>
              <a:rPr lang="ar-SA" sz="2800" dirty="0" smtClean="0">
                <a:latin typeface="Simplified Arabic" pitchFamily="18" charset="-78"/>
                <a:cs typeface="Simplified Arabic" pitchFamily="18" charset="-78"/>
              </a:rPr>
              <a:t>و</a:t>
            </a:r>
            <a:r>
              <a:rPr lang="ar-JO" sz="2800" dirty="0" smtClean="0">
                <a:latin typeface="Simplified Arabic" pitchFamily="18" charset="-78"/>
                <a:cs typeface="Simplified Arabic" pitchFamily="18" charset="-78"/>
              </a:rPr>
              <a:t>ن يعيشون في بيوت تتحكم بها الدولة.</a:t>
            </a:r>
            <a:endParaRPr lang="ar-SA" sz="2800" dirty="0" smtClean="0">
              <a:latin typeface="Simplified Arabic" pitchFamily="18" charset="-78"/>
              <a:cs typeface="Simplified Arabic" pitchFamily="18" charset="-78"/>
            </a:endParaRPr>
          </a:p>
          <a:p>
            <a:pPr marL="82296" indent="0" algn="just">
              <a:buNone/>
            </a:pPr>
            <a:endParaRPr lang="ar-JO" sz="2800" dirty="0" smtClean="0">
              <a:latin typeface="Simplified Arabic" pitchFamily="18" charset="-78"/>
              <a:cs typeface="Simplified Arabic" pitchFamily="18" charset="-78"/>
            </a:endParaRPr>
          </a:p>
          <a:p>
            <a:pPr algn="just"/>
            <a:r>
              <a:rPr lang="ar-JO" sz="2800" dirty="0" smtClean="0">
                <a:latin typeface="Simplified Arabic" pitchFamily="18" charset="-78"/>
                <a:cs typeface="Simplified Arabic" pitchFamily="18" charset="-78"/>
              </a:rPr>
              <a:t>مؤخرًا في منطقة يافا وغيرها بدأت حكومة الاحتلال ببيع منازل اللاجئين وطردهم منها.</a:t>
            </a:r>
            <a:endParaRPr lang="ar-JO" sz="2800" dirty="0">
              <a:latin typeface="Simplified Arabic" pitchFamily="18" charset="-78"/>
              <a:cs typeface="Simplified Arabic" pitchFamily="18" charset="-78"/>
            </a:endParaRPr>
          </a:p>
          <a:p>
            <a:pPr marL="82296" indent="0" algn="just">
              <a:buNone/>
            </a:pPr>
            <a:endParaRPr lang="ar-JO" sz="2800" dirty="0">
              <a:latin typeface="Simplified Arabic" pitchFamily="18" charset="-78"/>
              <a:cs typeface="Simplified Arabic" pitchFamily="18" charset="-78"/>
            </a:endParaRPr>
          </a:p>
        </p:txBody>
      </p:sp>
      <p:sp>
        <p:nvSpPr>
          <p:cNvPr id="4" name="Slide Number Placeholder 3"/>
          <p:cNvSpPr>
            <a:spLocks noGrp="1"/>
          </p:cNvSpPr>
          <p:nvPr>
            <p:ph type="sldNum" sz="quarter" idx="12"/>
          </p:nvPr>
        </p:nvSpPr>
        <p:spPr/>
        <p:txBody>
          <a:bodyPr/>
          <a:lstStyle/>
          <a:p>
            <a:fld id="{0B34F065-1154-456A-91E3-76DE8E75E17B}" type="slidenum">
              <a:rPr lang="ar-SA" smtClean="0"/>
              <a:pPr/>
              <a:t>39</a:t>
            </a:fld>
            <a:endParaRPr lang="ar-SA"/>
          </a:p>
        </p:txBody>
      </p:sp>
    </p:spTree>
    <p:extLst>
      <p:ext uri="{BB962C8B-B14F-4D97-AF65-F5344CB8AC3E}">
        <p14:creationId xmlns="" xmlns:p14="http://schemas.microsoft.com/office/powerpoint/2010/main" val="326893646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456678" y="1700808"/>
            <a:ext cx="7147770" cy="4536504"/>
          </a:xfrm>
        </p:spPr>
        <p:style>
          <a:lnRef idx="2">
            <a:schemeClr val="accent1"/>
          </a:lnRef>
          <a:fillRef idx="1">
            <a:schemeClr val="lt1"/>
          </a:fillRef>
          <a:effectRef idx="0">
            <a:schemeClr val="accent1"/>
          </a:effectRef>
          <a:fontRef idx="minor">
            <a:schemeClr val="dk1"/>
          </a:fontRef>
        </p:style>
        <p:txBody>
          <a:bodyPr>
            <a:normAutofit fontScale="92500" lnSpcReduction="10000"/>
            <a:scene3d>
              <a:camera prst="orthographicFront"/>
              <a:lightRig rig="glow" dir="tl">
                <a:rot lat="0" lon="0" rev="5400000"/>
              </a:lightRig>
            </a:scene3d>
            <a:sp3d contourW="12700">
              <a:bevelT w="25400" h="25400"/>
              <a:contourClr>
                <a:schemeClr val="accent6">
                  <a:shade val="73000"/>
                </a:schemeClr>
              </a:contourClr>
            </a:sp3d>
          </a:bodyPr>
          <a:lstStyle/>
          <a:p>
            <a:pPr marL="0" lvl="0" indent="0" eaLnBrk="0" fontAlgn="base" hangingPunct="0">
              <a:spcBef>
                <a:spcPct val="0"/>
              </a:spcBef>
              <a:spcAft>
                <a:spcPct val="0"/>
              </a:spcAft>
              <a:buNone/>
            </a:pPr>
            <a:r>
              <a:rPr lang="en-US" sz="3600" b="1"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latin typeface="Traditional Arabic" pitchFamily="18" charset="-78"/>
                <a:ea typeface="Times New Roman" pitchFamily="18" charset="0"/>
                <a:cs typeface="Traditional Arabic" pitchFamily="18" charset="-78"/>
              </a:rPr>
              <a:t>779,000</a:t>
            </a:r>
            <a:r>
              <a:rPr lang="ar-SA" sz="3600" b="1"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latin typeface="Traditional Arabic" pitchFamily="18" charset="-78"/>
                <a:ea typeface="Times New Roman" pitchFamily="18" charset="0"/>
                <a:cs typeface="Traditional Arabic" pitchFamily="18" charset="-78"/>
              </a:rPr>
              <a:t> لاجئ مسجل </a:t>
            </a:r>
            <a:endParaRPr lang="en-US" sz="2800" b="1"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latin typeface="Traditional Arabic" pitchFamily="18" charset="-78"/>
              <a:cs typeface="Traditional Arabic" pitchFamily="18" charset="-78"/>
            </a:endParaRPr>
          </a:p>
          <a:p>
            <a:pPr marL="0" lvl="0" indent="0" eaLnBrk="0" fontAlgn="base" hangingPunct="0">
              <a:spcBef>
                <a:spcPct val="0"/>
              </a:spcBef>
              <a:spcAft>
                <a:spcPct val="0"/>
              </a:spcAft>
              <a:buNone/>
            </a:pPr>
            <a:r>
              <a:rPr lang="en-US" sz="3600" b="1"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latin typeface="Traditional Arabic" pitchFamily="18" charset="-78"/>
                <a:ea typeface="Times New Roman" pitchFamily="18" charset="0"/>
                <a:cs typeface="Traditional Arabic" pitchFamily="18" charset="-78"/>
              </a:rPr>
              <a:t> 19</a:t>
            </a:r>
            <a:r>
              <a:rPr lang="ar-SA" sz="3600" b="1"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latin typeface="Traditional Arabic" pitchFamily="18" charset="-78"/>
                <a:ea typeface="Times New Roman" pitchFamily="18" charset="0"/>
                <a:cs typeface="Traditional Arabic" pitchFamily="18" charset="-78"/>
              </a:rPr>
              <a:t>مخيم </a:t>
            </a:r>
            <a:endParaRPr lang="en-US" sz="2800" b="1"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latin typeface="Traditional Arabic" pitchFamily="18" charset="-78"/>
              <a:cs typeface="Traditional Arabic" pitchFamily="18" charset="-78"/>
            </a:endParaRPr>
          </a:p>
          <a:p>
            <a:pPr marL="0" lvl="0" indent="0" eaLnBrk="0" fontAlgn="base" hangingPunct="0">
              <a:spcBef>
                <a:spcPct val="0"/>
              </a:spcBef>
              <a:spcAft>
                <a:spcPct val="0"/>
              </a:spcAft>
              <a:buNone/>
            </a:pPr>
            <a:r>
              <a:rPr lang="en-US" sz="3600" b="1"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latin typeface="Traditional Arabic" pitchFamily="18" charset="-78"/>
                <a:ea typeface="Times New Roman" pitchFamily="18" charset="0"/>
                <a:cs typeface="Traditional Arabic" pitchFamily="18" charset="-78"/>
              </a:rPr>
              <a:t>97</a:t>
            </a:r>
            <a:r>
              <a:rPr lang="ar-SA" sz="3600" b="1"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latin typeface="Traditional Arabic" pitchFamily="18" charset="-78"/>
                <a:ea typeface="Times New Roman" pitchFamily="18" charset="0"/>
                <a:cs typeface="Traditional Arabic" pitchFamily="18" charset="-78"/>
              </a:rPr>
              <a:t> مدرسة تضم </a:t>
            </a:r>
            <a:r>
              <a:rPr lang="en-US" sz="3600" b="1"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latin typeface="Traditional Arabic" pitchFamily="18" charset="-78"/>
                <a:ea typeface="Times New Roman" pitchFamily="18" charset="0"/>
                <a:cs typeface="Traditional Arabic" pitchFamily="18" charset="-78"/>
              </a:rPr>
              <a:t>55,600</a:t>
            </a:r>
            <a:r>
              <a:rPr lang="ar-SA" sz="3600" b="1"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latin typeface="Traditional Arabic" pitchFamily="18" charset="-78"/>
                <a:ea typeface="Times New Roman" pitchFamily="18" charset="0"/>
                <a:cs typeface="Traditional Arabic" pitchFamily="18" charset="-78"/>
              </a:rPr>
              <a:t> طالب وطالبة </a:t>
            </a:r>
            <a:endParaRPr lang="en-US" sz="2800" b="1"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latin typeface="Traditional Arabic" pitchFamily="18" charset="-78"/>
              <a:cs typeface="Traditional Arabic" pitchFamily="18" charset="-78"/>
            </a:endParaRPr>
          </a:p>
          <a:p>
            <a:pPr marL="0" lvl="0" indent="0" eaLnBrk="0" fontAlgn="base" hangingPunct="0">
              <a:spcBef>
                <a:spcPct val="0"/>
              </a:spcBef>
              <a:spcAft>
                <a:spcPct val="0"/>
              </a:spcAft>
              <a:buNone/>
            </a:pPr>
            <a:r>
              <a:rPr lang="en-US" sz="3600" b="1"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latin typeface="Traditional Arabic" pitchFamily="18" charset="-78"/>
                <a:ea typeface="Times New Roman" pitchFamily="18" charset="0"/>
                <a:cs typeface="Traditional Arabic" pitchFamily="18" charset="-78"/>
              </a:rPr>
              <a:t>3</a:t>
            </a:r>
            <a:r>
              <a:rPr lang="ar-SA" sz="3600" b="1"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latin typeface="Traditional Arabic" pitchFamily="18" charset="-78"/>
                <a:ea typeface="Times New Roman" pitchFamily="18" charset="0"/>
                <a:cs typeface="Traditional Arabic" pitchFamily="18" charset="-78"/>
              </a:rPr>
              <a:t> مراكز تدريب مهنية وحرفية </a:t>
            </a:r>
            <a:endParaRPr lang="en-US" sz="2800" b="1"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latin typeface="Traditional Arabic" pitchFamily="18" charset="-78"/>
              <a:cs typeface="Traditional Arabic" pitchFamily="18" charset="-78"/>
            </a:endParaRPr>
          </a:p>
          <a:p>
            <a:pPr marL="0" lvl="0" indent="0" eaLnBrk="0" fontAlgn="base" hangingPunct="0">
              <a:spcBef>
                <a:spcPct val="0"/>
              </a:spcBef>
              <a:spcAft>
                <a:spcPct val="0"/>
              </a:spcAft>
              <a:buNone/>
            </a:pPr>
            <a:r>
              <a:rPr lang="en-US" sz="3600" b="1"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latin typeface="Traditional Arabic" pitchFamily="18" charset="-78"/>
                <a:ea typeface="Times New Roman" pitchFamily="18" charset="0"/>
                <a:cs typeface="Traditional Arabic" pitchFamily="18" charset="-78"/>
              </a:rPr>
              <a:t>41</a:t>
            </a:r>
            <a:r>
              <a:rPr lang="ar-SA" sz="3600" b="1"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latin typeface="Traditional Arabic" pitchFamily="18" charset="-78"/>
                <a:ea typeface="Times New Roman" pitchFamily="18" charset="0"/>
                <a:cs typeface="Traditional Arabic" pitchFamily="18" charset="-78"/>
              </a:rPr>
              <a:t> مركز رعاية صحية أولية </a:t>
            </a:r>
            <a:endParaRPr lang="en-US" sz="2800" b="1"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latin typeface="Traditional Arabic" pitchFamily="18" charset="-78"/>
              <a:cs typeface="Traditional Arabic" pitchFamily="18" charset="-78"/>
            </a:endParaRPr>
          </a:p>
          <a:p>
            <a:pPr marL="0" lvl="0" indent="0" eaLnBrk="0" fontAlgn="base" hangingPunct="0">
              <a:spcBef>
                <a:spcPct val="0"/>
              </a:spcBef>
              <a:spcAft>
                <a:spcPct val="0"/>
              </a:spcAft>
              <a:buNone/>
            </a:pPr>
            <a:r>
              <a:rPr lang="en-US" sz="3600" b="1"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latin typeface="Traditional Arabic" pitchFamily="18" charset="-78"/>
                <a:ea typeface="Times New Roman" pitchFamily="18" charset="0"/>
                <a:cs typeface="Traditional Arabic" pitchFamily="18" charset="-78"/>
              </a:rPr>
              <a:t>15</a:t>
            </a:r>
            <a:r>
              <a:rPr lang="ar-SA" sz="3600" b="1"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latin typeface="Traditional Arabic" pitchFamily="18" charset="-78"/>
                <a:ea typeface="Times New Roman" pitchFamily="18" charset="0"/>
                <a:cs typeface="Traditional Arabic" pitchFamily="18" charset="-78"/>
              </a:rPr>
              <a:t> مركز تأهيل مجتمعي </a:t>
            </a:r>
            <a:endParaRPr lang="en-US" sz="2800" b="1"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latin typeface="Traditional Arabic" pitchFamily="18" charset="-78"/>
              <a:cs typeface="Traditional Arabic" pitchFamily="18" charset="-78"/>
            </a:endParaRPr>
          </a:p>
          <a:p>
            <a:pPr marL="0" lvl="0" indent="0" eaLnBrk="0" fontAlgn="base" hangingPunct="0">
              <a:spcBef>
                <a:spcPct val="0"/>
              </a:spcBef>
              <a:spcAft>
                <a:spcPct val="0"/>
              </a:spcAft>
              <a:buNone/>
            </a:pPr>
            <a:r>
              <a:rPr lang="en-US" sz="3600" b="1"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latin typeface="Traditional Arabic" pitchFamily="18" charset="-78"/>
                <a:ea typeface="Times New Roman" pitchFamily="18" charset="0"/>
                <a:cs typeface="Traditional Arabic" pitchFamily="18" charset="-78"/>
              </a:rPr>
              <a:t>16</a:t>
            </a:r>
            <a:r>
              <a:rPr lang="ar-SA" sz="3600" b="1"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latin typeface="Traditional Arabic" pitchFamily="18" charset="-78"/>
                <a:ea typeface="Times New Roman" pitchFamily="18" charset="0"/>
                <a:cs typeface="Traditional Arabic" pitchFamily="18" charset="-78"/>
              </a:rPr>
              <a:t> مركز لبرامج المرأة</a:t>
            </a:r>
            <a:br>
              <a:rPr lang="ar-SA" sz="3600" b="1"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latin typeface="Traditional Arabic" pitchFamily="18" charset="-78"/>
                <a:ea typeface="Times New Roman" pitchFamily="18" charset="0"/>
                <a:cs typeface="Traditional Arabic" pitchFamily="18" charset="-78"/>
              </a:rPr>
            </a:br>
            <a:r>
              <a:rPr lang="ar-SA" sz="3600" b="1"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latin typeface="Traditional Arabic" pitchFamily="18" charset="-78"/>
                <a:ea typeface="Times New Roman" pitchFamily="18" charset="0"/>
                <a:cs typeface="Traditional Arabic" pitchFamily="18" charset="-78"/>
              </a:rPr>
              <a:t/>
            </a:r>
            <a:br>
              <a:rPr lang="ar-SA" sz="3600" b="1"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latin typeface="Traditional Arabic" pitchFamily="18" charset="-78"/>
                <a:ea typeface="Times New Roman" pitchFamily="18" charset="0"/>
                <a:cs typeface="Traditional Arabic" pitchFamily="18" charset="-78"/>
              </a:rPr>
            </a:br>
            <a:r>
              <a:rPr lang="ar-SA" sz="3600" b="1"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latin typeface="Traditional Arabic" pitchFamily="18" charset="-78"/>
                <a:ea typeface="Times New Roman" pitchFamily="18" charset="0"/>
                <a:cs typeface="Traditional Arabic" pitchFamily="18" charset="-78"/>
              </a:rPr>
              <a:t> </a:t>
            </a:r>
            <a:endParaRPr lang="en-US" sz="2800" b="1"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latin typeface="Traditional Arabic" pitchFamily="18" charset="-78"/>
              <a:cs typeface="Traditional Arabic" pitchFamily="18" charset="-78"/>
            </a:endParaRPr>
          </a:p>
        </p:txBody>
      </p:sp>
      <p:sp>
        <p:nvSpPr>
          <p:cNvPr id="4" name="مستطيل 3"/>
          <p:cNvSpPr/>
          <p:nvPr/>
        </p:nvSpPr>
        <p:spPr>
          <a:xfrm>
            <a:off x="2267744" y="498029"/>
            <a:ext cx="5488781" cy="707886"/>
          </a:xfrm>
          <a:prstGeom prst="rect">
            <a:avLst/>
          </a:prstGeom>
        </p:spPr>
        <p:txBody>
          <a:bodyPr wrap="square">
            <a:spAutoFit/>
          </a:bodyPr>
          <a:lstStyle/>
          <a:p>
            <a:pPr lvl="0" algn="ctr" eaLnBrk="0" fontAlgn="base" hangingPunct="0">
              <a:spcBef>
                <a:spcPct val="0"/>
              </a:spcBef>
              <a:spcAft>
                <a:spcPct val="0"/>
              </a:spcAft>
              <a:buClr>
                <a:srgbClr val="3891A7"/>
              </a:buClr>
              <a:buSzPct val="80000"/>
            </a:pPr>
            <a:r>
              <a:rPr lang="ar-SA" sz="4000" b="1" dirty="0" smtClean="0">
                <a:solidFill>
                  <a:schemeClr val="accent3">
                    <a:lumMod val="50000"/>
                  </a:schemeClr>
                </a:solidFill>
                <a:effectLst>
                  <a:outerShdw blurRad="38100" dist="38100" dir="2700000" algn="tl">
                    <a:srgbClr val="000000">
                      <a:alpha val="43137"/>
                    </a:srgbClr>
                  </a:outerShdw>
                </a:effectLst>
                <a:latin typeface="Traditional Arabic" pitchFamily="18" charset="-78"/>
                <a:ea typeface="Times New Roman" pitchFamily="18" charset="0"/>
                <a:cs typeface="Traditional Arabic" pitchFamily="18" charset="-78"/>
              </a:rPr>
              <a:t>   حقائق وأرقام (31/12/2009)</a:t>
            </a:r>
            <a:endParaRPr lang="en-US" sz="3200" dirty="0" smtClean="0">
              <a:solidFill>
                <a:schemeClr val="accent3">
                  <a:lumMod val="50000"/>
                </a:schemeClr>
              </a:solidFill>
              <a:effectLst>
                <a:outerShdw blurRad="38100" dist="38100" dir="2700000" algn="tl">
                  <a:srgbClr val="000000">
                    <a:alpha val="43137"/>
                  </a:srgbClr>
                </a:outerShdw>
              </a:effectLst>
              <a:latin typeface="Traditional Arabic" pitchFamily="18" charset="-78"/>
              <a:cs typeface="Traditional Arabic" pitchFamily="18" charset="-78"/>
            </a:endParaRPr>
          </a:p>
        </p:txBody>
      </p:sp>
      <p:sp>
        <p:nvSpPr>
          <p:cNvPr id="5" name="عنصر نائب لرقم الشريحة 4"/>
          <p:cNvSpPr>
            <a:spLocks noGrp="1"/>
          </p:cNvSpPr>
          <p:nvPr>
            <p:ph type="sldNum" sz="quarter" idx="12"/>
          </p:nvPr>
        </p:nvSpPr>
        <p:spPr/>
        <p:txBody>
          <a:bodyPr/>
          <a:lstStyle/>
          <a:p>
            <a:fld id="{0B34F065-1154-456A-91E3-76DE8E75E17B}" type="slidenum">
              <a:rPr lang="ar-SA" smtClean="0"/>
              <a:pPr/>
              <a:t>4</a:t>
            </a:fld>
            <a:endParaRPr lang="ar-SA"/>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ar-JO" dirty="0" smtClean="0">
                <a:solidFill>
                  <a:srgbClr val="FF0000"/>
                </a:solidFill>
              </a:rPr>
              <a:t>للنقاش</a:t>
            </a:r>
            <a:endParaRPr lang="ar-JO" dirty="0">
              <a:solidFill>
                <a:srgbClr val="FF0000"/>
              </a:solidFill>
            </a:endParaRPr>
          </a:p>
        </p:txBody>
      </p:sp>
      <p:sp>
        <p:nvSpPr>
          <p:cNvPr id="3" name="Content Placeholder 2"/>
          <p:cNvSpPr>
            <a:spLocks noGrp="1"/>
          </p:cNvSpPr>
          <p:nvPr>
            <p:ph idx="1"/>
          </p:nvPr>
        </p:nvSpPr>
        <p:spPr/>
        <p:txBody>
          <a:bodyPr/>
          <a:lstStyle/>
          <a:p>
            <a:pPr algn="just"/>
            <a:r>
              <a:rPr lang="ar-JO" dirty="0" smtClean="0"/>
              <a:t>ماذا لو قرر اللاجئون داخل فلسطين المحتلة عام 1948 التوجه لمحاكم الاحتلال للمطالبة بممتلكاتهم المنهوبة؟</a:t>
            </a:r>
            <a:endParaRPr lang="ar-SA" dirty="0" smtClean="0"/>
          </a:p>
          <a:p>
            <a:pPr marL="82296" indent="0" algn="just">
              <a:buNone/>
            </a:pPr>
            <a:endParaRPr lang="ar-JO" dirty="0" smtClean="0"/>
          </a:p>
          <a:p>
            <a:pPr algn="just"/>
            <a:r>
              <a:rPr lang="ar-JO" dirty="0" smtClean="0"/>
              <a:t>لماذا لا يقومون بفرض الأمر والواقع والتوجه إلى قراهم المهجرة وإعادة بنائها؟ وبماذا سيرد الاحتلال عليهم؟</a:t>
            </a:r>
            <a:endParaRPr lang="ar-JO" dirty="0"/>
          </a:p>
        </p:txBody>
      </p:sp>
      <p:sp>
        <p:nvSpPr>
          <p:cNvPr id="4" name="Slide Number Placeholder 3"/>
          <p:cNvSpPr>
            <a:spLocks noGrp="1"/>
          </p:cNvSpPr>
          <p:nvPr>
            <p:ph type="sldNum" sz="quarter" idx="12"/>
          </p:nvPr>
        </p:nvSpPr>
        <p:spPr/>
        <p:txBody>
          <a:bodyPr/>
          <a:lstStyle/>
          <a:p>
            <a:fld id="{0B34F065-1154-456A-91E3-76DE8E75E17B}" type="slidenum">
              <a:rPr lang="ar-SA" smtClean="0"/>
              <a:pPr/>
              <a:t>40</a:t>
            </a:fld>
            <a:endParaRPr lang="ar-SA"/>
          </a:p>
        </p:txBody>
      </p:sp>
    </p:spTree>
    <p:extLst>
      <p:ext uri="{BB962C8B-B14F-4D97-AF65-F5344CB8AC3E}">
        <p14:creationId xmlns="" xmlns:p14="http://schemas.microsoft.com/office/powerpoint/2010/main" val="2713222181"/>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p:txBody>
          <a:bodyPr>
            <a:normAutofit/>
          </a:bodyPr>
          <a:lstStyle/>
          <a:p>
            <a:pPr algn="ctr">
              <a:buNone/>
            </a:pPr>
            <a:r>
              <a:rPr lang="ar-SA" sz="5400" b="1" dirty="0" smtClean="0"/>
              <a:t>الخاتمة</a:t>
            </a:r>
          </a:p>
          <a:p>
            <a:pPr algn="just">
              <a:buFont typeface="Wingdings" pitchFamily="2" charset="2"/>
              <a:buChar char="§"/>
            </a:pPr>
            <a:r>
              <a:rPr lang="ar-SA" b="1" dirty="0" smtClean="0"/>
              <a:t>العودة حق كالشمس.</a:t>
            </a:r>
          </a:p>
          <a:p>
            <a:pPr algn="just">
              <a:buFont typeface="Wingdings" pitchFamily="2" charset="2"/>
              <a:buChar char="§"/>
            </a:pPr>
            <a:r>
              <a:rPr lang="ar-SA" b="1" dirty="0" smtClean="0"/>
              <a:t>المخيم موجود وصاحب الحق يطالب بحقه إذن لا بد من استرجاع كافة الحقوق.</a:t>
            </a:r>
          </a:p>
        </p:txBody>
      </p:sp>
      <p:sp>
        <p:nvSpPr>
          <p:cNvPr id="4" name="عنصر نائب لرقم الشريحة 3"/>
          <p:cNvSpPr>
            <a:spLocks noGrp="1"/>
          </p:cNvSpPr>
          <p:nvPr>
            <p:ph type="sldNum" sz="quarter" idx="12"/>
          </p:nvPr>
        </p:nvSpPr>
        <p:spPr/>
        <p:txBody>
          <a:bodyPr/>
          <a:lstStyle/>
          <a:p>
            <a:fld id="{0B34F065-1154-456A-91E3-76DE8E75E17B}" type="slidenum">
              <a:rPr lang="ar-SA" smtClean="0"/>
              <a:pPr/>
              <a:t>41</a:t>
            </a:fld>
            <a:endParaRPr lang="ar-SA"/>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03648" y="548680"/>
            <a:ext cx="7498080" cy="1143000"/>
          </a:xfrm>
        </p:spPr>
        <p:txBody>
          <a:bodyPr>
            <a:normAutofit/>
          </a:bodyPr>
          <a:lstStyle/>
          <a:p>
            <a:pPr algn="ctr"/>
            <a:r>
              <a:rPr lang="ar-JO" sz="3600" dirty="0" smtClean="0"/>
              <a:t>تبعية المخيمات في الضفة الغربية</a:t>
            </a:r>
            <a:endParaRPr lang="ar-JO" sz="3600" dirty="0"/>
          </a:p>
        </p:txBody>
      </p:sp>
      <p:sp>
        <p:nvSpPr>
          <p:cNvPr id="3" name="Content Placeholder 2"/>
          <p:cNvSpPr>
            <a:spLocks noGrp="1"/>
          </p:cNvSpPr>
          <p:nvPr>
            <p:ph idx="1"/>
          </p:nvPr>
        </p:nvSpPr>
        <p:spPr>
          <a:xfrm>
            <a:off x="1259632" y="1988840"/>
            <a:ext cx="7498080" cy="3456384"/>
          </a:xfrm>
        </p:spPr>
        <p:txBody>
          <a:bodyPr>
            <a:normAutofit/>
          </a:bodyPr>
          <a:lstStyle/>
          <a:p>
            <a:pPr algn="just"/>
            <a:r>
              <a:rPr lang="ar-JO" dirty="0" smtClean="0"/>
              <a:t>حسب اتفاقية أوسلو قسمت الضفة الغربية إلى عدة مناطق تقاسمت فيه السلطة والاحتلال السيطرة.</a:t>
            </a:r>
          </a:p>
          <a:p>
            <a:pPr algn="just"/>
            <a:r>
              <a:rPr lang="ar-JO" dirty="0" smtClean="0"/>
              <a:t>هنالك القدس المحتلة التي سلخها الاحتلال عن باقي الضفة.</a:t>
            </a:r>
          </a:p>
          <a:p>
            <a:pPr algn="just"/>
            <a:r>
              <a:rPr lang="ar-SA" dirty="0" smtClean="0"/>
              <a:t>أما ا</a:t>
            </a:r>
            <a:r>
              <a:rPr lang="ar-JO" dirty="0" smtClean="0"/>
              <a:t>لضفة </a:t>
            </a:r>
            <a:r>
              <a:rPr lang="ar-SA" dirty="0" smtClean="0"/>
              <a:t>الغربية: قُسمت إلى</a:t>
            </a:r>
            <a:r>
              <a:rPr lang="ar-JO" dirty="0" smtClean="0"/>
              <a:t> مناطق أ ، ب ، ج.</a:t>
            </a:r>
            <a:endParaRPr lang="ar-SA" dirty="0" smtClean="0"/>
          </a:p>
          <a:p>
            <a:pPr marL="82296" indent="0" algn="just">
              <a:buNone/>
            </a:pPr>
            <a:endParaRPr lang="ar-SA" dirty="0" smtClean="0"/>
          </a:p>
          <a:p>
            <a:pPr marL="82296" indent="0" algn="just">
              <a:buNone/>
            </a:pPr>
            <a:endParaRPr lang="ar-JO" dirty="0"/>
          </a:p>
        </p:txBody>
      </p:sp>
      <p:sp>
        <p:nvSpPr>
          <p:cNvPr id="4" name="Slide Number Placeholder 3"/>
          <p:cNvSpPr>
            <a:spLocks noGrp="1"/>
          </p:cNvSpPr>
          <p:nvPr>
            <p:ph type="sldNum" sz="quarter" idx="12"/>
          </p:nvPr>
        </p:nvSpPr>
        <p:spPr/>
        <p:txBody>
          <a:bodyPr/>
          <a:lstStyle/>
          <a:p>
            <a:fld id="{0B34F065-1154-456A-91E3-76DE8E75E17B}" type="slidenum">
              <a:rPr lang="ar-SA" smtClean="0"/>
              <a:pPr/>
              <a:t>5</a:t>
            </a:fld>
            <a:endParaRPr lang="ar-SA"/>
          </a:p>
        </p:txBody>
      </p:sp>
    </p:spTree>
    <p:extLst>
      <p:ext uri="{BB962C8B-B14F-4D97-AF65-F5344CB8AC3E}">
        <p14:creationId xmlns="" xmlns:p14="http://schemas.microsoft.com/office/powerpoint/2010/main" val="13882861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435608" y="274638"/>
            <a:ext cx="7498080" cy="994122"/>
          </a:xfrm>
        </p:spPr>
        <p:txBody>
          <a:bodyPr>
            <a:noAutofit/>
          </a:bodyPr>
          <a:lstStyle/>
          <a:p>
            <a:pPr algn="r"/>
            <a:r>
              <a:rPr lang="ar-SA" sz="3600" dirty="0" smtClean="0">
                <a:effectLst/>
                <a:cs typeface="+mn-cs"/>
              </a:rPr>
              <a:t/>
            </a:r>
            <a:br>
              <a:rPr lang="ar-SA" sz="3600" dirty="0" smtClean="0">
                <a:effectLst/>
                <a:cs typeface="+mn-cs"/>
              </a:rPr>
            </a:br>
            <a:r>
              <a:rPr lang="ar-SA" sz="3600" dirty="0" smtClean="0">
                <a:effectLst/>
                <a:cs typeface="+mn-cs"/>
              </a:rPr>
              <a:t/>
            </a:r>
            <a:br>
              <a:rPr lang="ar-SA" sz="3600" dirty="0" smtClean="0">
                <a:effectLst/>
                <a:cs typeface="+mn-cs"/>
              </a:rPr>
            </a:br>
            <a:r>
              <a:rPr lang="ar-SA" sz="3600" dirty="0" smtClean="0">
                <a:effectLst/>
                <a:cs typeface="+mn-cs"/>
              </a:rPr>
              <a:t>مناطق </a:t>
            </a:r>
            <a:r>
              <a:rPr lang="ar-SA" sz="3600" dirty="0">
                <a:effectLst/>
                <a:cs typeface="+mn-cs"/>
              </a:rPr>
              <a:t>الضفة الغربية</a:t>
            </a:r>
            <a:r>
              <a:rPr lang="ar-SA" sz="3600" dirty="0" smtClean="0">
                <a:effectLst/>
                <a:cs typeface="+mn-cs"/>
              </a:rPr>
              <a:t>:</a:t>
            </a:r>
            <a:br>
              <a:rPr lang="ar-SA" sz="3600" dirty="0" smtClean="0">
                <a:effectLst/>
                <a:cs typeface="+mn-cs"/>
              </a:rPr>
            </a:br>
            <a:r>
              <a:rPr lang="en-US" sz="3600" dirty="0">
                <a:effectLst/>
                <a:cs typeface="+mn-cs"/>
              </a:rPr>
              <a:t/>
            </a:r>
            <a:br>
              <a:rPr lang="en-US" sz="3600" dirty="0">
                <a:effectLst/>
                <a:cs typeface="+mn-cs"/>
              </a:rPr>
            </a:br>
            <a:endParaRPr lang="ar-SA" sz="3600" dirty="0">
              <a:cs typeface="+mn-cs"/>
            </a:endParaRPr>
          </a:p>
        </p:txBody>
      </p:sp>
      <p:sp>
        <p:nvSpPr>
          <p:cNvPr id="3" name="عنصر نائب للمحتوى 2"/>
          <p:cNvSpPr>
            <a:spLocks noGrp="1"/>
          </p:cNvSpPr>
          <p:nvPr>
            <p:ph idx="1"/>
          </p:nvPr>
        </p:nvSpPr>
        <p:spPr>
          <a:xfrm>
            <a:off x="1115616" y="1447800"/>
            <a:ext cx="7848872" cy="4800600"/>
          </a:xfrm>
        </p:spPr>
        <p:txBody>
          <a:bodyPr>
            <a:normAutofit/>
          </a:bodyPr>
          <a:lstStyle/>
          <a:p>
            <a:pPr algn="just"/>
            <a:r>
              <a:rPr lang="ar-SA" sz="2400" dirty="0">
                <a:latin typeface="Simplified Arabic" pitchFamily="18" charset="-78"/>
                <a:cs typeface="Simplified Arabic" pitchFamily="18" charset="-78"/>
              </a:rPr>
              <a:t>أ: تضم كافة المراكز السكانية الرئيسية وتخضع لسيطرة فلسطينية أمنيًا وإداريا كاملة وتبلغ مساحتها نحو 18</a:t>
            </a:r>
            <a:r>
              <a:rPr lang="ar-SA" sz="2400" dirty="0" smtClean="0">
                <a:latin typeface="Simplified Arabic" pitchFamily="18" charset="-78"/>
                <a:cs typeface="Simplified Arabic" pitchFamily="18" charset="-78"/>
              </a:rPr>
              <a:t>% </a:t>
            </a:r>
            <a:r>
              <a:rPr lang="ar-SA" sz="2400" dirty="0">
                <a:latin typeface="Simplified Arabic" pitchFamily="18" charset="-78"/>
                <a:cs typeface="Simplified Arabic" pitchFamily="18" charset="-78"/>
              </a:rPr>
              <a:t>من مساحة </a:t>
            </a:r>
            <a:r>
              <a:rPr lang="ar-SA" sz="2400" dirty="0" smtClean="0">
                <a:latin typeface="Simplified Arabic" pitchFamily="18" charset="-78"/>
                <a:cs typeface="Simplified Arabic" pitchFamily="18" charset="-78"/>
              </a:rPr>
              <a:t>الضفة [5802كم مربع] [الدولة الفلسطينية].</a:t>
            </a:r>
          </a:p>
          <a:p>
            <a:pPr algn="just"/>
            <a:r>
              <a:rPr lang="ar-SA" sz="2400" dirty="0">
                <a:latin typeface="Simplified Arabic" pitchFamily="18" charset="-78"/>
                <a:cs typeface="Simplified Arabic" pitchFamily="18" charset="-78"/>
              </a:rPr>
              <a:t>ب: تشكل القرى والبلدات الملاصقة للمدن وتخضع لسيطرة مدنية فلسطينية وأمنية إسرائيلية 21% من مساحة الضفة </a:t>
            </a:r>
            <a:endParaRPr lang="ar-SA" sz="2400" dirty="0" smtClean="0">
              <a:latin typeface="Simplified Arabic" pitchFamily="18" charset="-78"/>
              <a:cs typeface="Simplified Arabic" pitchFamily="18" charset="-78"/>
            </a:endParaRPr>
          </a:p>
          <a:p>
            <a:pPr lvl="0" algn="just"/>
            <a:r>
              <a:rPr lang="ar-SA" sz="2400" dirty="0">
                <a:latin typeface="Simplified Arabic" pitchFamily="18" charset="-78"/>
                <a:cs typeface="Simplified Arabic" pitchFamily="18" charset="-78"/>
              </a:rPr>
              <a:t>ج: وهي المناطق الوحيدة المتلاصقة وغير المتقطعة في </a:t>
            </a:r>
            <a:r>
              <a:rPr lang="ar-SA" sz="2400" dirty="0" smtClean="0">
                <a:latin typeface="Simplified Arabic" pitchFamily="18" charset="-78"/>
                <a:cs typeface="Simplified Arabic" pitchFamily="18" charset="-78"/>
              </a:rPr>
              <a:t>الضفة الغربية، </a:t>
            </a:r>
            <a:r>
              <a:rPr lang="ar-SA" sz="2400" dirty="0">
                <a:latin typeface="Simplified Arabic" pitchFamily="18" charset="-78"/>
                <a:cs typeface="Simplified Arabic" pitchFamily="18" charset="-78"/>
              </a:rPr>
              <a:t>وتقع تحت السيطرة </a:t>
            </a:r>
            <a:r>
              <a:rPr lang="ar-SA" sz="2400" dirty="0" smtClean="0">
                <a:latin typeface="Simplified Arabic" pitchFamily="18" charset="-78"/>
                <a:cs typeface="Simplified Arabic" pitchFamily="18" charset="-78"/>
              </a:rPr>
              <a:t>«الإسرائيلية»</a:t>
            </a:r>
            <a:r>
              <a:rPr lang="en-US" sz="2400" dirty="0" smtClean="0">
                <a:latin typeface="Simplified Arabic" pitchFamily="18" charset="-78"/>
                <a:cs typeface="Simplified Arabic" pitchFamily="18" charset="-78"/>
              </a:rPr>
              <a:t> </a:t>
            </a:r>
            <a:r>
              <a:rPr lang="ar-SA" sz="2400" dirty="0">
                <a:latin typeface="Simplified Arabic" pitchFamily="18" charset="-78"/>
                <a:cs typeface="Simplified Arabic" pitchFamily="18" charset="-78"/>
              </a:rPr>
              <a:t>الكاملة أمنيا وإداريا وتشكل نحو 61% من مساحة </a:t>
            </a:r>
            <a:r>
              <a:rPr lang="ar-SA" sz="2400" dirty="0" smtClean="0">
                <a:latin typeface="Simplified Arabic" pitchFamily="18" charset="-78"/>
                <a:cs typeface="Simplified Arabic" pitchFamily="18" charset="-78"/>
              </a:rPr>
              <a:t>الضفة الغربية. [تتعرض للمصادرة شيئًا فشيئًا]</a:t>
            </a:r>
          </a:p>
          <a:p>
            <a:pPr lvl="0" algn="just"/>
            <a:endParaRPr lang="en-US" sz="2400" dirty="0">
              <a:latin typeface="Simplified Arabic" pitchFamily="18" charset="-78"/>
              <a:cs typeface="Simplified Arabic" pitchFamily="18" charset="-78"/>
            </a:endParaRPr>
          </a:p>
          <a:p>
            <a:pPr algn="just">
              <a:buFont typeface="Wingdings" pitchFamily="2" charset="2"/>
              <a:buChar char="Ø"/>
            </a:pPr>
            <a:r>
              <a:rPr lang="ar-SA" sz="2400" dirty="0" smtClean="0"/>
              <a:t>خلاصة </a:t>
            </a:r>
            <a:r>
              <a:rPr lang="ar-SA" sz="2400" dirty="0"/>
              <a:t>واقع تقسيم الضفة الغربية بقاؤها تحت سيطرة الاحتلال وتوقف أي خطوات لإنهاء الصراع حسب ما تم الاتفاق عليه في أوسلو خاصة مع انتفاضة الأقصى 2000.</a:t>
            </a:r>
          </a:p>
          <a:p>
            <a:pPr marL="82296" indent="0" algn="just">
              <a:buNone/>
            </a:pPr>
            <a:endParaRPr lang="ar-SA" sz="2400" dirty="0">
              <a:latin typeface="Simplified Arabic" pitchFamily="18" charset="-78"/>
              <a:cs typeface="Simplified Arabic" pitchFamily="18" charset="-78"/>
            </a:endParaRPr>
          </a:p>
        </p:txBody>
      </p:sp>
      <p:sp>
        <p:nvSpPr>
          <p:cNvPr id="4" name="عنصر نائب لرقم الشريحة 3"/>
          <p:cNvSpPr>
            <a:spLocks noGrp="1"/>
          </p:cNvSpPr>
          <p:nvPr>
            <p:ph type="sldNum" sz="quarter" idx="12"/>
          </p:nvPr>
        </p:nvSpPr>
        <p:spPr/>
        <p:txBody>
          <a:bodyPr/>
          <a:lstStyle/>
          <a:p>
            <a:fld id="{0B34F065-1154-456A-91E3-76DE8E75E17B}" type="slidenum">
              <a:rPr lang="ar-SA" smtClean="0"/>
              <a:pPr/>
              <a:t>6</a:t>
            </a:fld>
            <a:endParaRPr lang="ar-SA"/>
          </a:p>
        </p:txBody>
      </p:sp>
    </p:spTree>
    <p:extLst>
      <p:ext uri="{BB962C8B-B14F-4D97-AF65-F5344CB8AC3E}">
        <p14:creationId xmlns="" xmlns:p14="http://schemas.microsoft.com/office/powerpoint/2010/main" val="3416871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عنصر نائب للمحتوى 4"/>
          <p:cNvPicPr>
            <a:picLocks noGrp="1" noChangeAspect="1"/>
          </p:cNvPicPr>
          <p:nvPr>
            <p:ph idx="1"/>
          </p:nvPr>
        </p:nvPicPr>
        <p:blipFill>
          <a:blip r:embed="rId2" cstate="print">
            <a:extLst>
              <a:ext uri="{28A0092B-C50C-407E-A947-70E740481C1C}">
                <a14:useLocalDpi xmlns="" xmlns:a14="http://schemas.microsoft.com/office/drawing/2010/main" val="0"/>
              </a:ext>
            </a:extLst>
          </a:blip>
          <a:stretch>
            <a:fillRect/>
          </a:stretch>
        </p:blipFill>
        <p:spPr>
          <a:xfrm>
            <a:off x="2843808" y="332656"/>
            <a:ext cx="4176464" cy="6192688"/>
          </a:xfrm>
        </p:spPr>
      </p:pic>
      <p:sp>
        <p:nvSpPr>
          <p:cNvPr id="4" name="عنصر نائب لرقم الشريحة 3"/>
          <p:cNvSpPr>
            <a:spLocks noGrp="1"/>
          </p:cNvSpPr>
          <p:nvPr>
            <p:ph type="sldNum" sz="quarter" idx="12"/>
          </p:nvPr>
        </p:nvSpPr>
        <p:spPr/>
        <p:txBody>
          <a:bodyPr/>
          <a:lstStyle/>
          <a:p>
            <a:fld id="{0B34F065-1154-456A-91E3-76DE8E75E17B}" type="slidenum">
              <a:rPr lang="ar-SA" smtClean="0"/>
              <a:pPr/>
              <a:t>7</a:t>
            </a:fld>
            <a:endParaRPr lang="ar-SA"/>
          </a:p>
        </p:txBody>
      </p:sp>
    </p:spTree>
    <p:extLst>
      <p:ext uri="{BB962C8B-B14F-4D97-AF65-F5344CB8AC3E}">
        <p14:creationId xmlns="" xmlns:p14="http://schemas.microsoft.com/office/powerpoint/2010/main" val="15621866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Rectangle 1"/>
          <p:cNvSpPr>
            <a:spLocks noChangeArrowheads="1"/>
          </p:cNvSpPr>
          <p:nvPr/>
        </p:nvSpPr>
        <p:spPr bwMode="auto">
          <a:xfrm>
            <a:off x="1071538" y="2155258"/>
            <a:ext cx="7572428" cy="206210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1" eaLnBrk="1" fontAlgn="base" latinLnBrk="0" hangingPunct="1">
              <a:lnSpc>
                <a:spcPct val="100000"/>
              </a:lnSpc>
              <a:spcBef>
                <a:spcPct val="0"/>
              </a:spcBef>
              <a:spcAft>
                <a:spcPct val="0"/>
              </a:spcAft>
              <a:buClrTx/>
              <a:buSzTx/>
              <a:buFontTx/>
              <a:buNone/>
              <a:tabLst/>
            </a:pPr>
            <a:r>
              <a:rPr kumimoji="0" lang="ar-SA" sz="3200" i="0" u="none" strike="noStrike" cap="none" normalizeH="0" baseline="0" dirty="0" smtClean="0">
                <a:ln>
                  <a:noFill/>
                </a:ln>
                <a:effectLst/>
                <a:latin typeface="Traditional Arabic" pitchFamily="18" charset="-78"/>
                <a:ea typeface="Times New Roman" pitchFamily="18" charset="0"/>
                <a:cs typeface="Traditional Arabic" pitchFamily="18" charset="-78"/>
              </a:rPr>
              <a:t>المخيمات الواقعة تحت السيطرة الإسرائيلية</a:t>
            </a:r>
            <a:r>
              <a:rPr kumimoji="0" lang="ar-JO" sz="3200" i="0" u="none" strike="noStrike" cap="none" normalizeH="0" baseline="0" dirty="0" smtClean="0">
                <a:ln>
                  <a:noFill/>
                </a:ln>
                <a:effectLst/>
                <a:latin typeface="Traditional Arabic" pitchFamily="18" charset="-78"/>
                <a:ea typeface="Times New Roman" pitchFamily="18" charset="0"/>
                <a:cs typeface="Traditional Arabic" pitchFamily="18" charset="-78"/>
              </a:rPr>
              <a:t> (القدس)</a:t>
            </a:r>
            <a:endParaRPr kumimoji="0" lang="en-US" sz="3200" i="0" u="none" strike="noStrike" cap="none" normalizeH="0" baseline="0" dirty="0" smtClean="0">
              <a:ln>
                <a:noFill/>
              </a:ln>
              <a:effectLst/>
              <a:latin typeface="Traditional Arabic" pitchFamily="18" charset="-78"/>
              <a:cs typeface="Traditional Arabic" pitchFamily="18" charset="-78"/>
            </a:endParaRPr>
          </a:p>
          <a:p>
            <a:pPr lvl="1" algn="just" eaLnBrk="0" fontAlgn="base" hangingPunct="0">
              <a:spcBef>
                <a:spcPct val="0"/>
              </a:spcBef>
              <a:spcAft>
                <a:spcPct val="0"/>
              </a:spcAft>
              <a:buFontTx/>
              <a:buChar char="•"/>
            </a:pPr>
            <a:r>
              <a:rPr kumimoji="0" lang="ar-SA" sz="3200" i="0" u="none" strike="noStrike" cap="none" normalizeH="0" baseline="0" dirty="0" smtClean="0">
                <a:ln>
                  <a:noFill/>
                </a:ln>
                <a:effectLst/>
                <a:latin typeface="Traditional Arabic" pitchFamily="18" charset="-78"/>
                <a:ea typeface="Times New Roman" pitchFamily="18" charset="0"/>
                <a:cs typeface="Traditional Arabic" pitchFamily="18" charset="-78"/>
              </a:rPr>
              <a:t>مخيم شعفاط: ضمن حدود بلدية القدس </a:t>
            </a:r>
            <a:endParaRPr kumimoji="0" lang="en-US" sz="3200" i="0" u="none" strike="noStrike" cap="none" normalizeH="0" baseline="0" dirty="0" smtClean="0">
              <a:ln>
                <a:noFill/>
              </a:ln>
              <a:effectLst/>
              <a:latin typeface="Traditional Arabic" pitchFamily="18" charset="-78"/>
              <a:ea typeface="Times New Roman" pitchFamily="18" charset="0"/>
              <a:cs typeface="Traditional Arabic" pitchFamily="18" charset="-78"/>
            </a:endParaRPr>
          </a:p>
          <a:p>
            <a:pPr lvl="1" algn="just" eaLnBrk="0" fontAlgn="base" hangingPunct="0">
              <a:spcBef>
                <a:spcPct val="0"/>
              </a:spcBef>
              <a:spcAft>
                <a:spcPct val="0"/>
              </a:spcAft>
              <a:buFontTx/>
              <a:buChar char="•"/>
            </a:pPr>
            <a:r>
              <a:rPr kumimoji="0" lang="ar-SA" sz="3200" i="0" u="none" strike="noStrike" cap="none" normalizeH="0" baseline="0" dirty="0" smtClean="0">
                <a:ln>
                  <a:noFill/>
                </a:ln>
                <a:effectLst/>
                <a:latin typeface="Traditional Arabic" pitchFamily="18" charset="-78"/>
                <a:ea typeface="Times New Roman" pitchFamily="18" charset="0"/>
                <a:cs typeface="Traditional Arabic" pitchFamily="18" charset="-78"/>
              </a:rPr>
              <a:t>مخيم قلنديا:</a:t>
            </a:r>
            <a:r>
              <a:rPr kumimoji="0" lang="ar-SA" sz="3200" i="0" u="none" strike="noStrike" cap="none" normalizeH="0" dirty="0" smtClean="0">
                <a:ln>
                  <a:noFill/>
                </a:ln>
                <a:effectLst/>
                <a:latin typeface="Traditional Arabic" pitchFamily="18" charset="-78"/>
                <a:ea typeface="Times New Roman" pitchFamily="18" charset="0"/>
                <a:cs typeface="Traditional Arabic" pitchFamily="18" charset="-78"/>
              </a:rPr>
              <a:t> </a:t>
            </a:r>
            <a:r>
              <a:rPr kumimoji="0" lang="ar-SA" sz="3200" i="0" u="none" strike="noStrike" cap="none" normalizeH="0" baseline="0" dirty="0" smtClean="0">
                <a:ln>
                  <a:noFill/>
                </a:ln>
                <a:effectLst/>
                <a:latin typeface="Traditional Arabic" pitchFamily="18" charset="-78"/>
                <a:ea typeface="Times New Roman" pitchFamily="18" charset="0"/>
                <a:cs typeface="Traditional Arabic" pitchFamily="18" charset="-78"/>
              </a:rPr>
              <a:t>واقع ضمن سيطرة المنطقة </a:t>
            </a:r>
            <a:r>
              <a:rPr lang="ar-SA" sz="3200" dirty="0">
                <a:latin typeface="Traditional Arabic" pitchFamily="18" charset="-78"/>
                <a:ea typeface="Times New Roman" pitchFamily="18" charset="0"/>
                <a:cs typeface="Traditional Arabic" pitchFamily="18" charset="-78"/>
              </a:rPr>
              <a:t>ج</a:t>
            </a:r>
            <a:r>
              <a:rPr kumimoji="0" lang="ar-SA" sz="3200" i="0" u="none" strike="noStrike" cap="none" normalizeH="0" baseline="0" dirty="0" smtClean="0">
                <a:ln>
                  <a:noFill/>
                </a:ln>
                <a:effectLst/>
                <a:latin typeface="Traditional Arabic" pitchFamily="18" charset="-78"/>
                <a:ea typeface="Times New Roman" pitchFamily="18" charset="0"/>
                <a:cs typeface="Traditional Arabic" pitchFamily="18" charset="-78"/>
              </a:rPr>
              <a:t> </a:t>
            </a:r>
            <a:endParaRPr kumimoji="0" lang="en-US" sz="3200" i="0" u="none" strike="noStrike" cap="none" normalizeH="0" baseline="0" dirty="0" smtClean="0">
              <a:ln>
                <a:noFill/>
              </a:ln>
              <a:effectLst/>
              <a:latin typeface="Traditional Arabic" pitchFamily="18" charset="-78"/>
              <a:cs typeface="Traditional Arabic" pitchFamily="18" charset="-78"/>
            </a:endParaRP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n-US" sz="3200" i="0" u="none" strike="noStrike" cap="none" normalizeH="0" baseline="0" dirty="0" smtClean="0">
              <a:ln>
                <a:noFill/>
              </a:ln>
              <a:effectLst/>
              <a:latin typeface="Traditional Arabic" pitchFamily="18" charset="-78"/>
              <a:cs typeface="Traditional Arabic" pitchFamily="18" charset="-78"/>
            </a:endParaRPr>
          </a:p>
        </p:txBody>
      </p:sp>
      <p:sp>
        <p:nvSpPr>
          <p:cNvPr id="6" name="مستطيل 5"/>
          <p:cNvSpPr/>
          <p:nvPr/>
        </p:nvSpPr>
        <p:spPr>
          <a:xfrm>
            <a:off x="2051720" y="966082"/>
            <a:ext cx="6469081" cy="646331"/>
          </a:xfrm>
          <a:prstGeom prst="rect">
            <a:avLst/>
          </a:prstGeom>
        </p:spPr>
        <p:txBody>
          <a:bodyPr wrap="square">
            <a:spAutoFit/>
          </a:bodyPr>
          <a:lstStyle/>
          <a:p>
            <a:pPr lvl="0" fontAlgn="base">
              <a:spcBef>
                <a:spcPct val="0"/>
              </a:spcBef>
              <a:spcAft>
                <a:spcPct val="0"/>
              </a:spcAft>
            </a:pPr>
            <a:r>
              <a:rPr lang="ar-SA" sz="3600" dirty="0" smtClean="0">
                <a:solidFill>
                  <a:schemeClr val="tx2">
                    <a:satMod val="130000"/>
                  </a:schemeClr>
                </a:solidFill>
                <a:effectLst>
                  <a:outerShdw blurRad="50000" dist="30000" dir="5400000" algn="tl" rotWithShape="0">
                    <a:srgbClr val="000000">
                      <a:alpha val="30000"/>
                    </a:srgbClr>
                  </a:outerShdw>
                </a:effectLst>
                <a:latin typeface="+mj-lt"/>
                <a:ea typeface="+mj-ea"/>
                <a:cs typeface="+mj-cs"/>
              </a:rPr>
              <a:t>المخيمات الواقعة تحت السيطرة الإسرائيلية</a:t>
            </a:r>
            <a:endParaRPr lang="en-US" sz="3600" dirty="0" smtClean="0">
              <a:solidFill>
                <a:schemeClr val="tx2">
                  <a:satMod val="130000"/>
                </a:schemeClr>
              </a:solidFill>
              <a:effectLst>
                <a:outerShdw blurRad="50000" dist="30000" dir="5400000" algn="tl" rotWithShape="0">
                  <a:srgbClr val="000000">
                    <a:alpha val="30000"/>
                  </a:srgbClr>
                </a:outerShdw>
              </a:effectLst>
              <a:latin typeface="+mj-lt"/>
              <a:ea typeface="+mj-ea"/>
              <a:cs typeface="+mj-cs"/>
            </a:endParaRPr>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pPr/>
              <a:t>8</a:t>
            </a:fld>
            <a:endParaRPr lang="ar-SA"/>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475656" y="764704"/>
            <a:ext cx="7498080" cy="1143000"/>
          </a:xfrm>
        </p:spPr>
        <p:txBody>
          <a:bodyPr>
            <a:noAutofit/>
          </a:bodyPr>
          <a:lstStyle/>
          <a:p>
            <a:pPr algn="ctr"/>
            <a:r>
              <a:rPr lang="ar-SA" sz="3600" b="1" dirty="0" smtClean="0">
                <a:solidFill>
                  <a:srgbClr val="C00000"/>
                </a:solidFill>
                <a:latin typeface="Traditional Arabic" pitchFamily="18" charset="-78"/>
                <a:ea typeface="+mn-ea"/>
                <a:cs typeface="Traditional Arabic" pitchFamily="18" charset="-78"/>
              </a:rPr>
              <a:t>المخيمات الواقعة تحت سيطرة </a:t>
            </a:r>
            <a:br>
              <a:rPr lang="ar-SA" sz="3600" b="1" dirty="0" smtClean="0">
                <a:solidFill>
                  <a:srgbClr val="C00000"/>
                </a:solidFill>
                <a:latin typeface="Traditional Arabic" pitchFamily="18" charset="-78"/>
                <a:ea typeface="+mn-ea"/>
                <a:cs typeface="Traditional Arabic" pitchFamily="18" charset="-78"/>
              </a:rPr>
            </a:br>
            <a:r>
              <a:rPr lang="ar-SA" sz="3600" b="1" dirty="0" smtClean="0">
                <a:solidFill>
                  <a:srgbClr val="C00000"/>
                </a:solidFill>
                <a:latin typeface="Traditional Arabic" pitchFamily="18" charset="-78"/>
                <a:ea typeface="+mn-ea"/>
                <a:cs typeface="Traditional Arabic" pitchFamily="18" charset="-78"/>
              </a:rPr>
              <a:t>فلسطينية إسرائيلية </a:t>
            </a:r>
            <a:r>
              <a:rPr lang="ar-SA" sz="3600" b="1" dirty="0" smtClean="0">
                <a:solidFill>
                  <a:srgbClr val="C00000"/>
                </a:solidFill>
                <a:latin typeface="Traditional Arabic" pitchFamily="18" charset="-78"/>
                <a:ea typeface="+mn-ea"/>
                <a:cs typeface="Traditional Arabic" pitchFamily="18" charset="-78"/>
              </a:rPr>
              <a:t>مشتركة</a:t>
            </a:r>
            <a:r>
              <a:rPr lang="ar-SA" sz="3600" b="1" dirty="0" smtClean="0">
                <a:solidFill>
                  <a:srgbClr val="C00000"/>
                </a:solidFill>
                <a:latin typeface="Traditional Arabic" pitchFamily="18" charset="-78"/>
                <a:ea typeface="+mn-ea"/>
                <a:cs typeface="Traditional Arabic" pitchFamily="18" charset="-78"/>
              </a:rPr>
              <a:t> </a:t>
            </a:r>
            <a:r>
              <a:rPr lang="en-US" sz="3600" b="1" dirty="0" smtClean="0">
                <a:solidFill>
                  <a:srgbClr val="C00000"/>
                </a:solidFill>
                <a:latin typeface="Traditional Arabic" pitchFamily="18" charset="-78"/>
                <a:ea typeface="+mn-ea"/>
                <a:cs typeface="Traditional Arabic" pitchFamily="18" charset="-78"/>
              </a:rPr>
              <a:t>)</a:t>
            </a:r>
            <a:r>
              <a:rPr lang="ar-JO" sz="3600" b="1" dirty="0" smtClean="0">
                <a:solidFill>
                  <a:srgbClr val="C00000"/>
                </a:solidFill>
                <a:latin typeface="Traditional Arabic" pitchFamily="18" charset="-78"/>
                <a:ea typeface="+mn-ea"/>
                <a:cs typeface="Traditional Arabic" pitchFamily="18" charset="-78"/>
              </a:rPr>
              <a:t>المنطقة ب)</a:t>
            </a:r>
            <a:r>
              <a:rPr lang="en-US" sz="3200" b="1" dirty="0" smtClean="0">
                <a:cs typeface="SKR HEAD1" pitchFamily="2" charset="-78"/>
              </a:rPr>
              <a:t/>
            </a:r>
            <a:br>
              <a:rPr lang="en-US" sz="3200" b="1" dirty="0" smtClean="0">
                <a:cs typeface="SKR HEAD1" pitchFamily="2" charset="-78"/>
              </a:rPr>
            </a:br>
            <a:endParaRPr lang="ar-SA" sz="3200" b="1" dirty="0">
              <a:cs typeface="SKR HEAD1" pitchFamily="2" charset="-78"/>
            </a:endParaRPr>
          </a:p>
        </p:txBody>
      </p:sp>
      <p:sp>
        <p:nvSpPr>
          <p:cNvPr id="3" name="عنصر نائب للمحتوى 2"/>
          <p:cNvSpPr>
            <a:spLocks noGrp="1"/>
          </p:cNvSpPr>
          <p:nvPr>
            <p:ph idx="1"/>
          </p:nvPr>
        </p:nvSpPr>
        <p:spPr>
          <a:xfrm>
            <a:off x="5724128" y="2060848"/>
            <a:ext cx="3177600" cy="2808312"/>
          </a:xfrm>
        </p:spPr>
        <p:txBody>
          <a:bodyPr>
            <a:normAutofit/>
          </a:bodyPr>
          <a:lstStyle/>
          <a:p>
            <a:pPr lvl="1"/>
            <a:r>
              <a:rPr lang="ar-SA" sz="3600" dirty="0" smtClean="0">
                <a:latin typeface="Traditional Arabic" pitchFamily="18" charset="-78"/>
                <a:cs typeface="Traditional Arabic" pitchFamily="18" charset="-78"/>
              </a:rPr>
              <a:t>مخيم </a:t>
            </a:r>
            <a:r>
              <a:rPr lang="ar-SA" sz="3600" dirty="0" err="1" smtClean="0">
                <a:latin typeface="Traditional Arabic" pitchFamily="18" charset="-78"/>
                <a:cs typeface="Traditional Arabic" pitchFamily="18" charset="-78"/>
              </a:rPr>
              <a:t>العروب</a:t>
            </a:r>
            <a:r>
              <a:rPr lang="ar-SA" sz="3600" dirty="0" smtClean="0">
                <a:latin typeface="Traditional Arabic" pitchFamily="18" charset="-78"/>
                <a:cs typeface="Traditional Arabic" pitchFamily="18" charset="-78"/>
              </a:rPr>
              <a:t> </a:t>
            </a:r>
            <a:endParaRPr lang="en-US" sz="3600" dirty="0" smtClean="0">
              <a:latin typeface="Traditional Arabic" pitchFamily="18" charset="-78"/>
              <a:cs typeface="Traditional Arabic" pitchFamily="18" charset="-78"/>
            </a:endParaRPr>
          </a:p>
          <a:p>
            <a:pPr lvl="1"/>
            <a:r>
              <a:rPr lang="ar-SA" sz="3600" dirty="0" smtClean="0">
                <a:latin typeface="Traditional Arabic" pitchFamily="18" charset="-78"/>
                <a:cs typeface="Traditional Arabic" pitchFamily="18" charset="-78"/>
              </a:rPr>
              <a:t>مخيم الفوار </a:t>
            </a:r>
            <a:endParaRPr lang="en-US" sz="3600" dirty="0" smtClean="0">
              <a:latin typeface="Traditional Arabic" pitchFamily="18" charset="-78"/>
              <a:cs typeface="Traditional Arabic" pitchFamily="18" charset="-78"/>
            </a:endParaRPr>
          </a:p>
          <a:p>
            <a:pPr lvl="1"/>
            <a:r>
              <a:rPr lang="ar-SA" sz="3600" dirty="0" smtClean="0">
                <a:latin typeface="Traditional Arabic" pitchFamily="18" charset="-78"/>
                <a:cs typeface="Traditional Arabic" pitchFamily="18" charset="-78"/>
              </a:rPr>
              <a:t>مخيم </a:t>
            </a:r>
            <a:r>
              <a:rPr lang="ar-SA" sz="3600" dirty="0" err="1" smtClean="0">
                <a:latin typeface="Traditional Arabic" pitchFamily="18" charset="-78"/>
                <a:cs typeface="Traditional Arabic" pitchFamily="18" charset="-78"/>
              </a:rPr>
              <a:t>الجلزون</a:t>
            </a:r>
            <a:r>
              <a:rPr lang="ar-SA" sz="3600" dirty="0" smtClean="0">
                <a:latin typeface="Traditional Arabic" pitchFamily="18" charset="-78"/>
                <a:cs typeface="Traditional Arabic" pitchFamily="18" charset="-78"/>
              </a:rPr>
              <a:t> </a:t>
            </a:r>
            <a:endParaRPr lang="en-US" sz="3600" dirty="0" smtClean="0">
              <a:latin typeface="Traditional Arabic" pitchFamily="18" charset="-78"/>
              <a:cs typeface="Traditional Arabic" pitchFamily="18" charset="-78"/>
            </a:endParaRPr>
          </a:p>
          <a:p>
            <a:pPr lvl="1"/>
            <a:r>
              <a:rPr lang="ar-SA" sz="3600" dirty="0" smtClean="0">
                <a:latin typeface="Traditional Arabic" pitchFamily="18" charset="-78"/>
                <a:cs typeface="Traditional Arabic" pitchFamily="18" charset="-78"/>
              </a:rPr>
              <a:t>مخيم دير عمار </a:t>
            </a:r>
            <a:endParaRPr lang="en-US" sz="3600" dirty="0" smtClean="0">
              <a:latin typeface="Traditional Arabic" pitchFamily="18" charset="-78"/>
              <a:cs typeface="Traditional Arabic" pitchFamily="18" charset="-78"/>
            </a:endParaRPr>
          </a:p>
          <a:p>
            <a:pPr marL="402336" lvl="1" indent="0">
              <a:buNone/>
            </a:pPr>
            <a:endParaRPr lang="ar-SA" sz="3600" dirty="0"/>
          </a:p>
        </p:txBody>
      </p:sp>
      <p:sp>
        <p:nvSpPr>
          <p:cNvPr id="4" name="عنصر نائب لرقم الشريحة 3"/>
          <p:cNvSpPr>
            <a:spLocks noGrp="1"/>
          </p:cNvSpPr>
          <p:nvPr>
            <p:ph type="sldNum" sz="quarter" idx="12"/>
          </p:nvPr>
        </p:nvSpPr>
        <p:spPr/>
        <p:txBody>
          <a:bodyPr/>
          <a:lstStyle/>
          <a:p>
            <a:fld id="{0B34F065-1154-456A-91E3-76DE8E75E17B}" type="slidenum">
              <a:rPr lang="ar-SA" smtClean="0"/>
              <a:pPr/>
              <a:t>9</a:t>
            </a:fld>
            <a:endParaRPr lang="ar-SA"/>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انقلاب">
  <a:themeElements>
    <a:clrScheme name="انقلاب">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انقلاب">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انقلاب">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2545</TotalTime>
  <Words>2477</Words>
  <Application>Microsoft Office PowerPoint</Application>
  <PresentationFormat>عرض على الشاشة (3:4)‏</PresentationFormat>
  <Paragraphs>561</Paragraphs>
  <Slides>41</Slides>
  <Notes>0</Notes>
  <HiddenSlides>0</HiddenSlides>
  <MMClips>0</MMClips>
  <ScaleCrop>false</ScaleCrop>
  <HeadingPairs>
    <vt:vector size="4" baseType="variant">
      <vt:variant>
        <vt:lpstr>سمة</vt:lpstr>
      </vt:variant>
      <vt:variant>
        <vt:i4>1</vt:i4>
      </vt:variant>
      <vt:variant>
        <vt:lpstr>عناوين الشرائح</vt:lpstr>
      </vt:variant>
      <vt:variant>
        <vt:i4>41</vt:i4>
      </vt:variant>
    </vt:vector>
  </HeadingPairs>
  <TitlesOfParts>
    <vt:vector size="42" baseType="lpstr">
      <vt:lpstr>انقلاب</vt:lpstr>
      <vt:lpstr>دبلوم دراسات اللاجئين    </vt:lpstr>
      <vt:lpstr>محاور المساق</vt:lpstr>
      <vt:lpstr>الشريحة 3</vt:lpstr>
      <vt:lpstr>الشريحة 4</vt:lpstr>
      <vt:lpstr>تبعية المخيمات في الضفة الغربية</vt:lpstr>
      <vt:lpstr>  مناطق الضفة الغربية:  </vt:lpstr>
      <vt:lpstr>الشريحة 7</vt:lpstr>
      <vt:lpstr>الشريحة 8</vt:lpstr>
      <vt:lpstr>المخيمات الواقعة تحت سيطرة  فلسطينية إسرائيلية مشتركة )المنطقة ب) </vt:lpstr>
      <vt:lpstr>المخيمات الواقعة تحت السيطرة التامة للسلطة الفلسطينية (المنطقة أ) </vt:lpstr>
      <vt:lpstr>الشريحة 11</vt:lpstr>
      <vt:lpstr>لاجئو الضفة الغربية من أين جاؤوا؟</vt:lpstr>
      <vt:lpstr>الشريحة 13</vt:lpstr>
      <vt:lpstr>الشريحة 14</vt:lpstr>
      <vt:lpstr>الشريحة 15</vt:lpstr>
      <vt:lpstr>الشريحة 16</vt:lpstr>
      <vt:lpstr>الشريحة 17</vt:lpstr>
      <vt:lpstr>الشريحة 18</vt:lpstr>
      <vt:lpstr>للنقاش: لماذا لا يطالب اللاجئون بحق العودة</vt:lpstr>
      <vt:lpstr>الشريحة 20</vt:lpstr>
      <vt:lpstr>الشريحة 21</vt:lpstr>
      <vt:lpstr>الشريحة 22</vt:lpstr>
      <vt:lpstr>الشريحة 23</vt:lpstr>
      <vt:lpstr>الشريحة 24</vt:lpstr>
      <vt:lpstr>الشريحة 25</vt:lpstr>
      <vt:lpstr>رابعًا: الهجرة إلى خارج المخيمات (الإقامة)</vt:lpstr>
      <vt:lpstr>مخيم شعفاط (كحالة استثنائية)</vt:lpstr>
      <vt:lpstr>المخيمات وتسميتها  لكل مخيم حكاية يلخصها اسم وموقع وواقع! جاءت أسماؤها إما من موقعها المقامة عليه أو نسبة لقربها من مدينة أو لوجود نبع ماء فيها أو انتماءً لقرية هُجروا منها. </vt:lpstr>
      <vt:lpstr>الشريحة 29</vt:lpstr>
      <vt:lpstr>الشريحة 30</vt:lpstr>
      <vt:lpstr>الشريحة 31</vt:lpstr>
      <vt:lpstr>الشريحة 32</vt:lpstr>
      <vt:lpstr>الشريحة 33</vt:lpstr>
      <vt:lpstr>للنقاش</vt:lpstr>
      <vt:lpstr>من رجالات المخيم:</vt:lpstr>
      <vt:lpstr>اللاجئون في فلسطين المحتلة عام 1948</vt:lpstr>
      <vt:lpstr>الشريحة 37</vt:lpstr>
      <vt:lpstr>حقائق وأرقام</vt:lpstr>
      <vt:lpstr>اللاجئون وقانون أملاك الغائبين</vt:lpstr>
      <vt:lpstr>للنقاش</vt:lpstr>
      <vt:lpstr>الشريحة 41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الشريحة 1</dc:title>
  <dc:creator>user</dc:creator>
  <cp:lastModifiedBy>user</cp:lastModifiedBy>
  <cp:revision>48</cp:revision>
  <dcterms:created xsi:type="dcterms:W3CDTF">2010-12-27T13:02:44Z</dcterms:created>
  <dcterms:modified xsi:type="dcterms:W3CDTF">2018-12-08T13:07:20Z</dcterms:modified>
</cp:coreProperties>
</file>