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4" r:id="rId2"/>
    <p:sldId id="256" r:id="rId3"/>
    <p:sldId id="257" r:id="rId4"/>
    <p:sldId id="258" r:id="rId5"/>
    <p:sldId id="259" r:id="rId6"/>
    <p:sldId id="266" r:id="rId7"/>
    <p:sldId id="268" r:id="rId8"/>
    <p:sldId id="269" r:id="rId9"/>
    <p:sldId id="260" r:id="rId10"/>
    <p:sldId id="261" r:id="rId11"/>
    <p:sldId id="262" r:id="rId12"/>
    <p:sldId id="263"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4" autoAdjust="0"/>
    <p:restoredTop sz="94590" autoAdjust="0"/>
  </p:normalViewPr>
  <p:slideViewPr>
    <p:cSldViewPr>
      <p:cViewPr varScale="1">
        <p:scale>
          <a:sx n="68" d="100"/>
          <a:sy n="68" d="100"/>
        </p:scale>
        <p:origin x="1234" y="67"/>
      </p:cViewPr>
      <p:guideLst>
        <p:guide orient="horz" pos="2160"/>
        <p:guide pos="2880"/>
      </p:guideLst>
    </p:cSldViewPr>
  </p:slideViewPr>
  <p:outlineViewPr>
    <p:cViewPr>
      <p:scale>
        <a:sx n="33" d="100"/>
        <a:sy n="33" d="100"/>
      </p:scale>
      <p:origin x="0" y="480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SA"/>
          </a:p>
        </p:txBody>
      </p:sp>
      <p:sp>
        <p:nvSpPr>
          <p:cNvPr id="4" name="Date Placeholder 3"/>
          <p:cNvSpPr>
            <a:spLocks noGrp="1"/>
          </p:cNvSpPr>
          <p:nvPr>
            <p:ph type="dt" sz="half" idx="10"/>
          </p:nvPr>
        </p:nvSpPr>
        <p:spPr/>
        <p:txBody>
          <a:bodyPr/>
          <a:lstStyle/>
          <a:p>
            <a:fld id="{94BB679A-E857-487B-A55C-5A044C10E343}" type="datetimeFigureOut">
              <a:rPr lang="ar-SA" smtClean="0"/>
              <a:t>30/11/1439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196657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fld id="{94BB679A-E857-487B-A55C-5A044C10E343}" type="datetimeFigureOut">
              <a:rPr lang="ar-SA" smtClean="0"/>
              <a:t>30/11/1439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76711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fld id="{94BB679A-E857-487B-A55C-5A044C10E343}" type="datetimeFigureOut">
              <a:rPr lang="ar-SA" smtClean="0"/>
              <a:t>30/11/1439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38597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10"/>
          </p:nvPr>
        </p:nvSpPr>
        <p:spPr/>
        <p:txBody>
          <a:bodyPr/>
          <a:lstStyle/>
          <a:p>
            <a:fld id="{94BB679A-E857-487B-A55C-5A044C10E343}" type="datetimeFigureOut">
              <a:rPr lang="ar-SA" smtClean="0"/>
              <a:t>30/11/1439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2610535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BB679A-E857-487B-A55C-5A044C10E343}" type="datetimeFigureOut">
              <a:rPr lang="ar-SA" smtClean="0"/>
              <a:t>30/11/1439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407044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Date Placeholder 4"/>
          <p:cNvSpPr>
            <a:spLocks noGrp="1"/>
          </p:cNvSpPr>
          <p:nvPr>
            <p:ph type="dt" sz="half" idx="10"/>
          </p:nvPr>
        </p:nvSpPr>
        <p:spPr/>
        <p:txBody>
          <a:bodyPr/>
          <a:lstStyle/>
          <a:p>
            <a:fld id="{94BB679A-E857-487B-A55C-5A044C10E343}" type="datetimeFigureOut">
              <a:rPr lang="ar-SA" smtClean="0"/>
              <a:t>30/11/1439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149555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Date Placeholder 6"/>
          <p:cNvSpPr>
            <a:spLocks noGrp="1"/>
          </p:cNvSpPr>
          <p:nvPr>
            <p:ph type="dt" sz="half" idx="10"/>
          </p:nvPr>
        </p:nvSpPr>
        <p:spPr/>
        <p:txBody>
          <a:bodyPr/>
          <a:lstStyle/>
          <a:p>
            <a:fld id="{94BB679A-E857-487B-A55C-5A044C10E343}" type="datetimeFigureOut">
              <a:rPr lang="ar-SA" smtClean="0"/>
              <a:t>30/11/1439</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3138492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Date Placeholder 2"/>
          <p:cNvSpPr>
            <a:spLocks noGrp="1"/>
          </p:cNvSpPr>
          <p:nvPr>
            <p:ph type="dt" sz="half" idx="10"/>
          </p:nvPr>
        </p:nvSpPr>
        <p:spPr/>
        <p:txBody>
          <a:bodyPr/>
          <a:lstStyle/>
          <a:p>
            <a:fld id="{94BB679A-E857-487B-A55C-5A044C10E343}" type="datetimeFigureOut">
              <a:rPr lang="ar-SA" smtClean="0"/>
              <a:t>30/11/1439</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1169191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B679A-E857-487B-A55C-5A044C10E343}" type="datetimeFigureOut">
              <a:rPr lang="ar-SA" smtClean="0"/>
              <a:t>30/11/1439</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1356409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BB679A-E857-487B-A55C-5A044C10E343}" type="datetimeFigureOut">
              <a:rPr lang="ar-SA" smtClean="0"/>
              <a:t>30/11/1439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1841604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BB679A-E857-487B-A55C-5A044C10E343}" type="datetimeFigureOut">
              <a:rPr lang="ar-SA" smtClean="0"/>
              <a:t>30/11/1439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DED246C-28F1-45C8-AC67-148238C9759A}" type="slidenum">
              <a:rPr lang="ar-SA" smtClean="0"/>
              <a:t>‹#›</a:t>
            </a:fld>
            <a:endParaRPr lang="ar-SA"/>
          </a:p>
        </p:txBody>
      </p:sp>
    </p:spTree>
    <p:extLst>
      <p:ext uri="{BB962C8B-B14F-4D97-AF65-F5344CB8AC3E}">
        <p14:creationId xmlns:p14="http://schemas.microsoft.com/office/powerpoint/2010/main" val="2823670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20000" r="-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BB679A-E857-487B-A55C-5A044C10E343}" type="datetimeFigureOut">
              <a:rPr lang="ar-SA" smtClean="0"/>
              <a:t>30/11/1439</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DED246C-28F1-45C8-AC67-148238C9759A}" type="slidenum">
              <a:rPr lang="ar-SA" smtClean="0"/>
              <a:t>‹#›</a:t>
            </a:fld>
            <a:endParaRPr lang="ar-SA"/>
          </a:p>
        </p:txBody>
      </p:sp>
    </p:spTree>
    <p:extLst>
      <p:ext uri="{BB962C8B-B14F-4D97-AF65-F5344CB8AC3E}">
        <p14:creationId xmlns:p14="http://schemas.microsoft.com/office/powerpoint/2010/main" val="1730137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400" dirty="0"/>
              <a:t>التعريف بالمحاضرة واهدافها:</a:t>
            </a:r>
          </a:p>
        </p:txBody>
      </p:sp>
      <p:sp>
        <p:nvSpPr>
          <p:cNvPr id="3" name="Content Placeholder 2"/>
          <p:cNvSpPr>
            <a:spLocks noGrp="1"/>
          </p:cNvSpPr>
          <p:nvPr>
            <p:ph idx="1"/>
          </p:nvPr>
        </p:nvSpPr>
        <p:spPr/>
        <p:txBody>
          <a:bodyPr>
            <a:normAutofit/>
          </a:bodyPr>
          <a:lstStyle/>
          <a:p>
            <a:r>
              <a:rPr lang="ar-SA" sz="2000"/>
              <a:t>التوعية بالطبيعة </a:t>
            </a:r>
            <a:r>
              <a:rPr lang="ar-SA" sz="2000" dirty="0"/>
              <a:t>القانونية </a:t>
            </a:r>
            <a:r>
              <a:rPr lang="ar-SA" sz="2000"/>
              <a:t>للقدس على نطاق كيف نظر المجمتمع الدولي للقدس بعد احتلالهامن قبل االاحتلال الصهيوني و القوانين الاسرائيلية التي فرضت بالقدس و </a:t>
            </a:r>
            <a:r>
              <a:rPr lang="ar-SA" sz="2000" dirty="0"/>
              <a:t>ماذا يحمل المقدسين من وثائق تعينهم بالحياة في هذه المحاضرة نود ان نلخص بشكل مبسط ونوضح المركز القانوني للقدس يعني( ما هي  لاقوانين التي تطبق بالقدس ولاي سلطة تخضع وكيف يرى المجتمع الدولي القدس وسكانها المقدسين ) فما هي القوانين الوطنية والدولية المطبقة بهذه البقعة الجغرافية .</a:t>
            </a:r>
          </a:p>
          <a:p>
            <a:endParaRPr lang="ar-SA" sz="2000" dirty="0"/>
          </a:p>
          <a:p>
            <a:r>
              <a:rPr lang="ar-SA" sz="2000" dirty="0">
                <a:solidFill>
                  <a:srgbClr val="FF0000"/>
                </a:solidFill>
              </a:rPr>
              <a:t>اهم اهداف المحاضرة </a:t>
            </a:r>
            <a:r>
              <a:rPr lang="ar-SA" sz="2000" dirty="0"/>
              <a:t>:</a:t>
            </a:r>
          </a:p>
          <a:p>
            <a:pPr marL="457200" indent="-457200">
              <a:buAutoNum type="arabicPeriod"/>
            </a:pPr>
            <a:r>
              <a:rPr lang="ar-SA" sz="2000" dirty="0"/>
              <a:t>تسليط الضوء على الوضع القانوني الذي تعيشه القدس واهلها .</a:t>
            </a:r>
          </a:p>
          <a:p>
            <a:pPr marL="457200" indent="-457200">
              <a:buAutoNum type="arabicPeriod"/>
            </a:pPr>
            <a:r>
              <a:rPr lang="ar-SA" sz="2000" dirty="0"/>
              <a:t>ماهي الاجراءات الاسرائيلية على الارض لترسيخ قوانينها العنصرية.</a:t>
            </a:r>
          </a:p>
          <a:p>
            <a:pPr marL="457200" indent="-457200">
              <a:buAutoNum type="arabicPeriod"/>
            </a:pPr>
            <a:r>
              <a:rPr lang="ar-SA" sz="2000" dirty="0"/>
              <a:t>كيف ينظر المجتمع الدولي باجهزته القانونية لواقع القدس.</a:t>
            </a:r>
          </a:p>
        </p:txBody>
      </p:sp>
    </p:spTree>
    <p:extLst>
      <p:ext uri="{BB962C8B-B14F-4D97-AF65-F5344CB8AC3E}">
        <p14:creationId xmlns:p14="http://schemas.microsoft.com/office/powerpoint/2010/main" val="330299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400" dirty="0"/>
              <a:t>الوضع القانوني للقدس بعد حتى يومنا هذ1967:</a:t>
            </a:r>
          </a:p>
        </p:txBody>
      </p:sp>
      <p:sp>
        <p:nvSpPr>
          <p:cNvPr id="3" name="Content Placeholder 2"/>
          <p:cNvSpPr>
            <a:spLocks noGrp="1"/>
          </p:cNvSpPr>
          <p:nvPr>
            <p:ph idx="1"/>
          </p:nvPr>
        </p:nvSpPr>
        <p:spPr>
          <a:xfrm>
            <a:off x="457200" y="1143000"/>
            <a:ext cx="8229600" cy="5486400"/>
          </a:xfrm>
          <a:ln>
            <a:solidFill>
              <a:schemeClr val="tx2"/>
            </a:solidFill>
          </a:ln>
        </p:spPr>
        <p:txBody>
          <a:bodyPr>
            <a:normAutofit/>
          </a:bodyPr>
          <a:lstStyle/>
          <a:p>
            <a:r>
              <a:rPr lang="ar-SA" sz="2000" dirty="0"/>
              <a:t>بعد حرب 1967 قامت اسرائيل بضم القدس لشرقية التي كانت تحت الحكم الاردني انذاك بحجة الفراغ القانوني</a:t>
            </a:r>
          </a:p>
          <a:p>
            <a:r>
              <a:rPr lang="ar-SA" sz="2000" dirty="0">
                <a:solidFill>
                  <a:srgbClr val="FF0000"/>
                </a:solidFill>
              </a:rPr>
              <a:t>تعاملت اسرائيل مع الاراضي التي احتلتها في حرب 1967 بشكل منفصل فعتبرت الصفة الغربية مناطق تقع تحت الاحتلال اما شرقي القدس فطبقت عليه القانون الاسرائيلي وفرضت العديد من الاجراءات منها:</a:t>
            </a:r>
          </a:p>
          <a:p>
            <a:pPr marL="457200" indent="-457200">
              <a:buAutoNum type="arabicPeriod"/>
            </a:pPr>
            <a:r>
              <a:rPr lang="ar-SA" sz="2000" dirty="0"/>
              <a:t>اصدار قرار الكنيست في 27/6/1967 الذي اصدرته" لتوحيد المدينة«.</a:t>
            </a:r>
          </a:p>
          <a:p>
            <a:pPr marL="457200" indent="-457200">
              <a:buAutoNum type="arabicPeriod"/>
            </a:pPr>
            <a:r>
              <a:rPr lang="ar-SA" sz="2000" dirty="0"/>
              <a:t>قانون رقم (6 )لسنة 1967 الذي أقره الكنيست تعديلا على قانون البلديات الإسرائيلي.</a:t>
            </a:r>
          </a:p>
          <a:p>
            <a:pPr marL="457200" indent="-457200">
              <a:buAutoNum type="arabicPeriod"/>
            </a:pPr>
            <a:r>
              <a:rPr lang="ar-SA" sz="2000" dirty="0"/>
              <a:t>وكما قامت بتاريخ 26/6/1967 بعمل احصاء لسكان مدينة القدس وفق"قانون الدخول الى اسرائيل " واعتبرت سكان القدس الاصلين مهاجرين وقامت بمنحهم هوية اسرائيلية "اقامة " .</a:t>
            </a:r>
          </a:p>
          <a:p>
            <a:pPr marL="457200" indent="-457200">
              <a:buAutoNum type="arabicPeriod"/>
            </a:pPr>
            <a:r>
              <a:rPr lang="ar-SA" sz="2000" dirty="0"/>
              <a:t>الغاء سريان القانون الاردني واغلاق المحاكم الاردنية والحاقها بالمحاكم الاسرائيلية والغاء البنوك العربية بالمدينة وفرض الضرائب على سكانها .</a:t>
            </a:r>
          </a:p>
          <a:p>
            <a:pPr marL="457200" indent="-457200">
              <a:buAutoNum type="arabicPeriod"/>
            </a:pPr>
            <a:r>
              <a:rPr lang="ar-SA" sz="2000" dirty="0"/>
              <a:t>اصدار قانون اساس لعام 30/7/1980 يقضي بجعل القدس كاملة عاصمة لاسرائيل .</a:t>
            </a:r>
          </a:p>
          <a:p>
            <a:pPr marL="457200" indent="-457200">
              <a:buAutoNum type="arabicPeriod"/>
            </a:pPr>
            <a:r>
              <a:rPr lang="ar-SA" sz="2000" dirty="0"/>
              <a:t>قانون املاك الغائبين لعام 1950التي استهدفت فيه دولة الاحتلال املاك الفلسطينين الذين هجروا من اراضيهم بسبب عمليات العنف بعد حرب 1948 بما فيها غربي القدس. </a:t>
            </a:r>
          </a:p>
          <a:p>
            <a:pPr marL="457200" indent="-457200">
              <a:buAutoNum type="arabicPeriod"/>
            </a:pPr>
            <a:r>
              <a:rPr lang="ar-SA" sz="2000" dirty="0"/>
              <a:t>قانون القومية الذي سنه الكنيست الاسرائيلي 2018 .</a:t>
            </a:r>
          </a:p>
        </p:txBody>
      </p:sp>
    </p:spTree>
    <p:extLst>
      <p:ext uri="{BB962C8B-B14F-4D97-AF65-F5344CB8AC3E}">
        <p14:creationId xmlns:p14="http://schemas.microsoft.com/office/powerpoint/2010/main" val="206433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arn(inVertical)">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ar-SA" sz="2400" dirty="0"/>
              <a:t>اخترقت اسرائيل باحتلالها للضفة الغربية والقدس  احد اهم المبادئ التي يقوم عليها ميثاق الامم المتحدة والقانون الدولي وهو حق الشعوب في تقرير مصيرها وردا على هذا  قام مجلس الامن باصدارالعديد من القرارات المتتالية منها قرار رقم (242) لسنة 1967 الذي طلب فيه من اسرائيل الانسحاب من ارضي 1967 دون ان يحدد اي اراضي وترك التفسير فضفاضا فيها ودرجت  معظم القرارات التي صدرت من الجمعية العامة ومجلس الامن بعد عملية الضم بشأن الاراضي التي تم الاستيلاء عليها عام 1967 بما فيها القدس الشرقية منددتا بما تقوم فيه اسرائيل من في الاراضي المحتله  مطالبتا اياها وقف المستوطنات وذلك بقرار رقم( 298) و( 446 و452 )لعام 1979 ,وكذلك اعمال العنف في الحرم الشريف وغيره من الاماكن المقدسة بالقدس بقرار رقم (478 و 592 و 6058  ).</a:t>
            </a:r>
          </a:p>
        </p:txBody>
      </p:sp>
    </p:spTree>
    <p:extLst>
      <p:ext uri="{BB962C8B-B14F-4D97-AF65-F5344CB8AC3E}">
        <p14:creationId xmlns:p14="http://schemas.microsoft.com/office/powerpoint/2010/main" val="389763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400" dirty="0"/>
              <a:t>خاتمة</a:t>
            </a:r>
          </a:p>
        </p:txBody>
      </p:sp>
      <p:sp>
        <p:nvSpPr>
          <p:cNvPr id="3" name="Content Placeholder 2"/>
          <p:cNvSpPr>
            <a:spLocks noGrp="1"/>
          </p:cNvSpPr>
          <p:nvPr>
            <p:ph idx="1"/>
          </p:nvPr>
        </p:nvSpPr>
        <p:spPr/>
        <p:txBody>
          <a:bodyPr>
            <a:normAutofit/>
          </a:bodyPr>
          <a:lstStyle/>
          <a:p>
            <a:r>
              <a:rPr lang="ar-SA" sz="2000" dirty="0"/>
              <a:t>القدس بشقيها الشرقي والغربي محتلة من قبل قوات الاحتلال الاسرائيلي حسب قواعد القانون الحربي ويجب ان يطبق عليها اتفاقية جنيف الرابعة لعام 1949 والقانون الدولي الانساني والقانون الدولي لحقوق الانسان ويجب على اسرائيل كقوة محتلة ان تلتزم بما جاء بالقانون الحربي كدولة محتلة وان جميع ما اصدرته الحكومة الاسرائيلية من قوانين وتشريعات منذ حزيران عام 1967 وحتى وقتنا الحاضر لكي تطبقها على الاراضي المحتلة بما فيها القدس تتناقض والقراعد العامة للاحتلال الحربي تتجاوز في الوقت نفسه ما لسلطة الاحتلال من صلاحيات تشريعية في الاراضي المحتلة.</a:t>
            </a:r>
          </a:p>
          <a:p>
            <a:endParaRPr lang="ar-SA" sz="2000" dirty="0"/>
          </a:p>
          <a:p>
            <a:r>
              <a:rPr lang="ar-SA" sz="2000" dirty="0"/>
              <a:t>تركت قضية القدس لمفاوضات الحل النهائي .</a:t>
            </a:r>
          </a:p>
        </p:txBody>
      </p:sp>
    </p:spTree>
    <p:extLst>
      <p:ext uri="{BB962C8B-B14F-4D97-AF65-F5344CB8AC3E}">
        <p14:creationId xmlns:p14="http://schemas.microsoft.com/office/powerpoint/2010/main" val="54878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Rot by="120000">
                                      <p:cBhvr>
                                        <p:cTn id="11" dur="100" fill="hold">
                                          <p:stCondLst>
                                            <p:cond delay="0"/>
                                          </p:stCondLst>
                                        </p:cTn>
                                        <p:tgtEl>
                                          <p:spTgt spid="3">
                                            <p:txEl>
                                              <p:pRg st="0" end="0"/>
                                            </p:txEl>
                                          </p:spTgt>
                                        </p:tgtEl>
                                        <p:attrNameLst>
                                          <p:attrName>r</p:attrName>
                                        </p:attrNameLst>
                                      </p:cBhvr>
                                    </p:animRot>
                                    <p:animRot by="-240000">
                                      <p:cBhvr>
                                        <p:cTn id="12" dur="200" fill="hold">
                                          <p:stCondLst>
                                            <p:cond delay="200"/>
                                          </p:stCondLst>
                                        </p:cTn>
                                        <p:tgtEl>
                                          <p:spTgt spid="3">
                                            <p:txEl>
                                              <p:pRg st="0" end="0"/>
                                            </p:txEl>
                                          </p:spTgt>
                                        </p:tgtEl>
                                        <p:attrNameLst>
                                          <p:attrName>r</p:attrName>
                                        </p:attrNameLst>
                                      </p:cBhvr>
                                    </p:animRot>
                                    <p:animRot by="240000">
                                      <p:cBhvr>
                                        <p:cTn id="13" dur="200" fill="hold">
                                          <p:stCondLst>
                                            <p:cond delay="400"/>
                                          </p:stCondLst>
                                        </p:cTn>
                                        <p:tgtEl>
                                          <p:spTgt spid="3">
                                            <p:txEl>
                                              <p:pRg st="0" end="0"/>
                                            </p:txEl>
                                          </p:spTgt>
                                        </p:tgtEl>
                                        <p:attrNameLst>
                                          <p:attrName>r</p:attrName>
                                        </p:attrNameLst>
                                      </p:cBhvr>
                                    </p:animRot>
                                    <p:animRot by="-240000">
                                      <p:cBhvr>
                                        <p:cTn id="14" dur="200" fill="hold">
                                          <p:stCondLst>
                                            <p:cond delay="600"/>
                                          </p:stCondLst>
                                        </p:cTn>
                                        <p:tgtEl>
                                          <p:spTgt spid="3">
                                            <p:txEl>
                                              <p:pRg st="0" end="0"/>
                                            </p:txEl>
                                          </p:spTgt>
                                        </p:tgtEl>
                                        <p:attrNameLst>
                                          <p:attrName>r</p:attrName>
                                        </p:attrNameLst>
                                      </p:cBhvr>
                                    </p:animRot>
                                    <p:animRot by="120000">
                                      <p:cBhvr>
                                        <p:cTn id="15" dur="200" fill="hold">
                                          <p:stCondLst>
                                            <p:cond delay="800"/>
                                          </p:stCondLst>
                                        </p:cTn>
                                        <p:tgtEl>
                                          <p:spTgt spid="3">
                                            <p:txEl>
                                              <p:pRg st="0" end="0"/>
                                            </p:txEl>
                                          </p:spTgt>
                                        </p:tgtEl>
                                        <p:attrNameLst>
                                          <p:attrName>r</p:attrName>
                                        </p:attrNameLst>
                                      </p:cBhvr>
                                    </p:animRot>
                                  </p:childTnLst>
                                </p:cTn>
                              </p:par>
                              <p:par>
                                <p:cTn id="16" presetID="32" presetClass="emph" presetSubtype="0" fill="hold" nodeType="withEffect">
                                  <p:stCondLst>
                                    <p:cond delay="0"/>
                                  </p:stCondLst>
                                  <p:childTnLst>
                                    <p:animRot by="120000">
                                      <p:cBhvr>
                                        <p:cTn id="17" dur="100" fill="hold">
                                          <p:stCondLst>
                                            <p:cond delay="0"/>
                                          </p:stCondLst>
                                        </p:cTn>
                                        <p:tgtEl>
                                          <p:spTgt spid="3">
                                            <p:txEl>
                                              <p:pRg st="2" end="2"/>
                                            </p:txEl>
                                          </p:spTgt>
                                        </p:tgtEl>
                                        <p:attrNameLst>
                                          <p:attrName>r</p:attrName>
                                        </p:attrNameLst>
                                      </p:cBhvr>
                                    </p:animRot>
                                    <p:animRot by="-240000">
                                      <p:cBhvr>
                                        <p:cTn id="18" dur="200" fill="hold">
                                          <p:stCondLst>
                                            <p:cond delay="200"/>
                                          </p:stCondLst>
                                        </p:cTn>
                                        <p:tgtEl>
                                          <p:spTgt spid="3">
                                            <p:txEl>
                                              <p:pRg st="2" end="2"/>
                                            </p:txEl>
                                          </p:spTgt>
                                        </p:tgtEl>
                                        <p:attrNameLst>
                                          <p:attrName>r</p:attrName>
                                        </p:attrNameLst>
                                      </p:cBhvr>
                                    </p:animRot>
                                    <p:animRot by="240000">
                                      <p:cBhvr>
                                        <p:cTn id="19" dur="200" fill="hold">
                                          <p:stCondLst>
                                            <p:cond delay="400"/>
                                          </p:stCondLst>
                                        </p:cTn>
                                        <p:tgtEl>
                                          <p:spTgt spid="3">
                                            <p:txEl>
                                              <p:pRg st="2" end="2"/>
                                            </p:txEl>
                                          </p:spTgt>
                                        </p:tgtEl>
                                        <p:attrNameLst>
                                          <p:attrName>r</p:attrName>
                                        </p:attrNameLst>
                                      </p:cBhvr>
                                    </p:animRot>
                                    <p:animRot by="-240000">
                                      <p:cBhvr>
                                        <p:cTn id="20" dur="200" fill="hold">
                                          <p:stCondLst>
                                            <p:cond delay="600"/>
                                          </p:stCondLst>
                                        </p:cTn>
                                        <p:tgtEl>
                                          <p:spTgt spid="3">
                                            <p:txEl>
                                              <p:pRg st="2" end="2"/>
                                            </p:txEl>
                                          </p:spTgt>
                                        </p:tgtEl>
                                        <p:attrNameLst>
                                          <p:attrName>r</p:attrName>
                                        </p:attrNameLst>
                                      </p:cBhvr>
                                    </p:animRot>
                                    <p:animRot by="120000">
                                      <p:cBhvr>
                                        <p:cTn id="21" dur="200" fill="hold">
                                          <p:stCondLst>
                                            <p:cond delay="80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2686050"/>
          </a:xfrm>
        </p:spPr>
        <p:txBody>
          <a:bodyPr/>
          <a:lstStyle/>
          <a:p>
            <a:r>
              <a:rPr lang="ar-SA" dirty="0">
                <a:solidFill>
                  <a:schemeClr val="accent6">
                    <a:lumMod val="50000"/>
                  </a:schemeClr>
                </a:solidFill>
              </a:rPr>
              <a:t>الوضع القانوني لمدينةالقدس وسكانها العرب </a:t>
            </a:r>
          </a:p>
        </p:txBody>
      </p:sp>
      <p:sp>
        <p:nvSpPr>
          <p:cNvPr id="3" name="Subtitle 2"/>
          <p:cNvSpPr>
            <a:spLocks noGrp="1"/>
          </p:cNvSpPr>
          <p:nvPr>
            <p:ph type="subTitle" idx="1"/>
          </p:nvPr>
        </p:nvSpPr>
        <p:spPr/>
        <p:txBody>
          <a:bodyPr>
            <a:normAutofit/>
          </a:bodyPr>
          <a:lstStyle/>
          <a:p>
            <a:r>
              <a:rPr lang="ar-SA" sz="2800" b="1" dirty="0">
                <a:solidFill>
                  <a:schemeClr val="tx1"/>
                </a:solidFill>
              </a:rPr>
              <a:t>تقديم: الاء نجيب</a:t>
            </a:r>
          </a:p>
          <a:p>
            <a:r>
              <a:rPr lang="ar-SA" sz="2800" b="1" dirty="0">
                <a:solidFill>
                  <a:schemeClr val="tx1"/>
                </a:solidFill>
              </a:rPr>
              <a:t>محامية _تختص بشؤون القدس</a:t>
            </a:r>
          </a:p>
        </p:txBody>
      </p:sp>
    </p:spTree>
    <p:extLst>
      <p:ext uri="{BB962C8B-B14F-4D97-AF65-F5344CB8AC3E}">
        <p14:creationId xmlns:p14="http://schemas.microsoft.com/office/powerpoint/2010/main" val="11792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مقدمة </a:t>
            </a:r>
          </a:p>
        </p:txBody>
      </p:sp>
      <p:sp>
        <p:nvSpPr>
          <p:cNvPr id="3" name="Content Placeholder 2"/>
          <p:cNvSpPr>
            <a:spLocks noGrp="1"/>
          </p:cNvSpPr>
          <p:nvPr>
            <p:ph idx="1"/>
          </p:nvPr>
        </p:nvSpPr>
        <p:spPr/>
        <p:txBody>
          <a:bodyPr>
            <a:normAutofit/>
          </a:bodyPr>
          <a:lstStyle/>
          <a:p>
            <a:r>
              <a:rPr lang="ar-SA" sz="2000" dirty="0"/>
              <a:t>عام( 1517)خضعت فسطين للحكم العثماني شانها شان سائر البلاد العربية.</a:t>
            </a:r>
          </a:p>
          <a:p>
            <a:pPr marL="0" indent="0">
              <a:buNone/>
            </a:pPr>
            <a:endParaRPr lang="ar-SA" sz="2000" dirty="0"/>
          </a:p>
          <a:p>
            <a:r>
              <a:rPr lang="ar-SA" sz="2000" dirty="0"/>
              <a:t>عام 1876 في البرلمان العثماني الاول الذي تم عقده  في القسطنطينية, تم انتخاب نواب فلسطينيين  عن القدس.</a:t>
            </a:r>
          </a:p>
          <a:p>
            <a:pPr marL="0" indent="0">
              <a:buNone/>
            </a:pPr>
            <a:endParaRPr lang="ar-SA" sz="2000" dirty="0"/>
          </a:p>
          <a:p>
            <a:r>
              <a:rPr lang="ar-SA" sz="2000" dirty="0"/>
              <a:t>من 1922 حتى عام 1947م خضعت فلسطين وعاصمتها القدس للانتداب البرطاني الذي استمر.</a:t>
            </a:r>
          </a:p>
          <a:p>
            <a:pPr marL="0" indent="0">
              <a:buNone/>
            </a:pPr>
            <a:endParaRPr lang="ar-SA" sz="2000" dirty="0"/>
          </a:p>
          <a:p>
            <a:r>
              <a:rPr lang="ar-SA" sz="2000" dirty="0"/>
              <a:t>عام 1947صدر قرار الجمعية العامة للامم المتحدة رقم (181 ) القاضي بتقسيم فلسطين الى دولتين عربية ويهودية وجعل القدس "منطقة دولية خاصة «. </a:t>
            </a:r>
          </a:p>
        </p:txBody>
      </p:sp>
    </p:spTree>
    <p:extLst>
      <p:ext uri="{BB962C8B-B14F-4D97-AF65-F5344CB8AC3E}">
        <p14:creationId xmlns:p14="http://schemas.microsoft.com/office/powerpoint/2010/main" val="416148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dirty="0"/>
              <a:t>قانونية قرار التقسيم </a:t>
            </a:r>
          </a:p>
        </p:txBody>
      </p:sp>
      <p:sp>
        <p:nvSpPr>
          <p:cNvPr id="3" name="Content Placeholder 2"/>
          <p:cNvSpPr>
            <a:spLocks noGrp="1"/>
          </p:cNvSpPr>
          <p:nvPr>
            <p:ph idx="1"/>
          </p:nvPr>
        </p:nvSpPr>
        <p:spPr/>
        <p:txBody>
          <a:bodyPr>
            <a:normAutofit/>
          </a:bodyPr>
          <a:lstStyle/>
          <a:p>
            <a:r>
              <a:rPr lang="ar-SA" sz="2000" dirty="0"/>
              <a:t>يعتبر قرارا التقسيم مخالفا لاهم مبادئ القانون الدولي هو " عدم جواز الاستيلاء على اراضي الغير بالقوة " .</a:t>
            </a:r>
          </a:p>
          <a:p>
            <a:pPr marL="0" indent="0">
              <a:buNone/>
            </a:pPr>
            <a:endParaRPr lang="ar-SA" sz="2000" dirty="0"/>
          </a:p>
          <a:p>
            <a:r>
              <a:rPr lang="ar-SA" sz="2000" dirty="0"/>
              <a:t>وكذلك مبدأ القانون الدولي وميثاق الامم المتحدة القاضي" بحق الشعوب بتقرير مصيرها».</a:t>
            </a:r>
          </a:p>
          <a:p>
            <a:pPr marL="0" indent="0">
              <a:buNone/>
            </a:pPr>
            <a:endParaRPr lang="ar-SA" sz="2000" dirty="0"/>
          </a:p>
          <a:p>
            <a:r>
              <a:rPr lang="ar-SA" sz="2000" dirty="0"/>
              <a:t>خالف القرار المادة( 10 ) من ميثاق الامم المتحدة الذي يخولها حق تقديم توصيات وليس قرارات.</a:t>
            </a:r>
          </a:p>
          <a:p>
            <a:pPr marL="0" indent="0">
              <a:buNone/>
            </a:pPr>
            <a:endParaRPr lang="ar-SA" sz="2000" dirty="0"/>
          </a:p>
          <a:p>
            <a:r>
              <a:rPr lang="ar-SA" sz="2000" dirty="0"/>
              <a:t>كما خالف القرار أحد مقاصد الامم المتحدة المنصوص عليها بالمادة الاولى  الفقرة الثانية التي تتمثل بالعمل على تنمية الشعوب وتطويرها السياسي والاقتصادي لتصل لاستقلالها وتوطيد احترام حقوق الانسان فيها </a:t>
            </a:r>
          </a:p>
        </p:txBody>
      </p:sp>
    </p:spTree>
    <p:extLst>
      <p:ext uri="{BB962C8B-B14F-4D97-AF65-F5344CB8AC3E}">
        <p14:creationId xmlns:p14="http://schemas.microsoft.com/office/powerpoint/2010/main" val="425580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mph" presetSubtype="2" fill="hold" nodeType="clickEffect">
                                  <p:stCondLst>
                                    <p:cond delay="0"/>
                                  </p:stCondLst>
                                  <p:childTnLst>
                                    <p:animClr clrSpc="rgb" dir="cw">
                                      <p:cBhvr override="childStyle">
                                        <p:cTn id="11" dur="2000" fill="hold"/>
                                        <p:tgtEl>
                                          <p:spTgt spid="3">
                                            <p:txEl>
                                              <p:pRg st="0" end="0"/>
                                            </p:txEl>
                                          </p:spTgt>
                                        </p:tgtEl>
                                        <p:attrNameLst>
                                          <p:attrName>style.color</p:attrName>
                                        </p:attrNameLst>
                                      </p:cBhvr>
                                      <p:to>
                                        <a:schemeClr val="accent2"/>
                                      </p:to>
                                    </p:animClr>
                                  </p:childTnLst>
                                </p:cTn>
                              </p:par>
                            </p:childTnLst>
                          </p:cTn>
                        </p:par>
                      </p:childTnLst>
                    </p:cTn>
                  </p:par>
                  <p:par>
                    <p:cTn id="12" fill="hold">
                      <p:stCondLst>
                        <p:cond delay="indefinite"/>
                      </p:stCondLst>
                      <p:childTnLst>
                        <p:par>
                          <p:cTn id="13" fill="hold">
                            <p:stCondLst>
                              <p:cond delay="0"/>
                            </p:stCondLst>
                            <p:childTnLst>
                              <p:par>
                                <p:cTn id="14" presetID="3" presetClass="emph" presetSubtype="2" fill="hold" nodeType="clickEffect">
                                  <p:stCondLst>
                                    <p:cond delay="0"/>
                                  </p:stCondLst>
                                  <p:childTnLst>
                                    <p:animClr clrSpc="rgb" dir="cw">
                                      <p:cBhvr override="childStyle">
                                        <p:cTn id="15" dur="2000" fill="hold"/>
                                        <p:tgtEl>
                                          <p:spTgt spid="3">
                                            <p:txEl>
                                              <p:pRg st="2" end="2"/>
                                            </p:txEl>
                                          </p:spTgt>
                                        </p:tgtEl>
                                        <p:attrNameLst>
                                          <p:attrName>style.color</p:attrName>
                                        </p:attrNameLst>
                                      </p:cBhvr>
                                      <p:to>
                                        <a:schemeClr val="accent2"/>
                                      </p:to>
                                    </p:animClr>
                                  </p:childTnLst>
                                </p:cTn>
                              </p:par>
                            </p:childTnLst>
                          </p:cTn>
                        </p:par>
                      </p:childTnLst>
                    </p:cTn>
                  </p:par>
                  <p:par>
                    <p:cTn id="16" fill="hold">
                      <p:stCondLst>
                        <p:cond delay="indefinite"/>
                      </p:stCondLst>
                      <p:childTnLst>
                        <p:par>
                          <p:cTn id="17" fill="hold">
                            <p:stCondLst>
                              <p:cond delay="0"/>
                            </p:stCondLst>
                            <p:childTnLst>
                              <p:par>
                                <p:cTn id="18" presetID="3" presetClass="emph" presetSubtype="2" fill="hold" nodeType="clickEffect">
                                  <p:stCondLst>
                                    <p:cond delay="0"/>
                                  </p:stCondLst>
                                  <p:childTnLst>
                                    <p:animClr clrSpc="rgb" dir="cw">
                                      <p:cBhvr override="childStyle">
                                        <p:cTn id="19" dur="2000" fill="hold"/>
                                        <p:tgtEl>
                                          <p:spTgt spid="3">
                                            <p:txEl>
                                              <p:pRg st="4" end="4"/>
                                            </p:txEl>
                                          </p:spTgt>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3" presetClass="emph" presetSubtype="2" fill="hold" nodeType="clickEffect">
                                  <p:stCondLst>
                                    <p:cond delay="0"/>
                                  </p:stCondLst>
                                  <p:childTnLst>
                                    <p:animClr clrSpc="rgb" dir="cw">
                                      <p:cBhvr override="childStyle">
                                        <p:cTn id="23" dur="2000" fill="hold"/>
                                        <p:tgtEl>
                                          <p:spTgt spid="3">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ar-SA" sz="2400" dirty="0"/>
              <a:t>المركز القانوني للقدس بعد 1947:</a:t>
            </a:r>
          </a:p>
        </p:txBody>
      </p:sp>
      <p:sp>
        <p:nvSpPr>
          <p:cNvPr id="3" name="Content Placeholder 2"/>
          <p:cNvSpPr>
            <a:spLocks noGrp="1"/>
          </p:cNvSpPr>
          <p:nvPr>
            <p:ph idx="1"/>
          </p:nvPr>
        </p:nvSpPr>
        <p:spPr>
          <a:xfrm>
            <a:off x="457200" y="1066800"/>
            <a:ext cx="8229600" cy="5059363"/>
          </a:xfrm>
        </p:spPr>
        <p:txBody>
          <a:bodyPr>
            <a:noAutofit/>
          </a:bodyPr>
          <a:lstStyle/>
          <a:p>
            <a:r>
              <a:rPr lang="ar-SA" sz="2000" dirty="0"/>
              <a:t>بعد قرار التقسيم وضعت القدس تحت "نظام دولي خاص" والتي لم يكن لها اي مركز مستقل من قبل ذلك فهي كانت تخضع للانتداب البرطاني حتى عام 1948.</a:t>
            </a:r>
          </a:p>
          <a:p>
            <a:pPr marL="0" indent="0">
              <a:buNone/>
            </a:pPr>
            <a:endParaRPr lang="ar-SA" sz="2000" dirty="0"/>
          </a:p>
          <a:p>
            <a:r>
              <a:rPr lang="ar-SA" sz="2000" dirty="0"/>
              <a:t>14/5/1948اعلنت اسرائيل اقامة دولتها.</a:t>
            </a:r>
          </a:p>
          <a:p>
            <a:pPr marL="0" indent="0">
              <a:buNone/>
            </a:pPr>
            <a:endParaRPr lang="ar-SA" sz="2000" dirty="0"/>
          </a:p>
          <a:p>
            <a:r>
              <a:rPr lang="ar-SA" sz="2000" dirty="0"/>
              <a:t>في 23/1/1950صادق الكنيست على قرارالقدس "جزأ لا يتجزا من اسرائيل«.</a:t>
            </a:r>
          </a:p>
          <a:p>
            <a:pPr marL="0" indent="0">
              <a:buNone/>
            </a:pPr>
            <a:endParaRPr lang="ar-SA" sz="2000" dirty="0"/>
          </a:p>
          <a:p>
            <a:r>
              <a:rPr lang="ar-SA" sz="2000" b="1" dirty="0">
                <a:solidFill>
                  <a:srgbClr val="FF0000"/>
                </a:solidFill>
              </a:rPr>
              <a:t>اما اسرائيل فهي تستند لضم  غربي القدس  لعدة تبريرات  منها:</a:t>
            </a:r>
          </a:p>
          <a:p>
            <a:pPr>
              <a:buAutoNum type="arabicPeriod"/>
            </a:pPr>
            <a:r>
              <a:rPr lang="ar-SA" sz="2000" dirty="0"/>
              <a:t>ان الضم عمل من اعمال الدفاع عن النفس </a:t>
            </a:r>
          </a:p>
          <a:p>
            <a:pPr>
              <a:buAutoNum type="arabicPeriod"/>
            </a:pPr>
            <a:r>
              <a:rPr lang="ar-SA" sz="2000" dirty="0"/>
              <a:t>تجسيدا للوعد التلمودي </a:t>
            </a:r>
          </a:p>
          <a:p>
            <a:pPr>
              <a:buAutoNum type="arabicPeriod"/>
            </a:pPr>
            <a:r>
              <a:rPr lang="ar-SA" sz="2000" dirty="0"/>
              <a:t>ملئ الفراغ القانوني الذي ساد بعد قرار التقسيم </a:t>
            </a:r>
          </a:p>
        </p:txBody>
      </p:sp>
    </p:spTree>
    <p:extLst>
      <p:ext uri="{BB962C8B-B14F-4D97-AF65-F5344CB8AC3E}">
        <p14:creationId xmlns:p14="http://schemas.microsoft.com/office/powerpoint/2010/main" val="74793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arn(inVertical)">
                                      <p:cBhvr>
                                        <p:cTn id="19" dur="500"/>
                                        <p:tgtEl>
                                          <p:spTgt spid="3">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arn(inVertical)">
                                      <p:cBhvr>
                                        <p:cTn id="22" dur="500"/>
                                        <p:tgtEl>
                                          <p:spTgt spid="3">
                                            <p:txEl>
                                              <p:pRg st="8" end="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barn(inVertical)">
                                      <p:cBhvr>
                                        <p:cTn id="2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buNone/>
            </a:pPr>
            <a:r>
              <a:rPr lang="ar-SA" sz="2000" dirty="0">
                <a:solidFill>
                  <a:schemeClr val="accent2"/>
                </a:solidFill>
              </a:rPr>
              <a:t>اذن تعتبر اسرائيل ذات سيادة فعلية على الارض وليس قانونية حسب اتفاقية لاهاي المادة (43) وهذه السيادة تخولها سلطات معينة دون الاخرى وعليه:</a:t>
            </a:r>
          </a:p>
          <a:p>
            <a:pPr marL="0" indent="0">
              <a:buNone/>
            </a:pPr>
            <a:endParaRPr lang="ar-SA" sz="2000" dirty="0">
              <a:solidFill>
                <a:schemeClr val="accent2"/>
              </a:solidFill>
            </a:endParaRPr>
          </a:p>
          <a:p>
            <a:pPr marL="0" indent="0">
              <a:buNone/>
            </a:pPr>
            <a:r>
              <a:rPr lang="ar-SA" sz="2000" dirty="0"/>
              <a:t>1.لا يجوز لها تغير القوانين السائدة في هذه الاراضي او الاعتداء على حقوق الاهالي المدنية .</a:t>
            </a:r>
          </a:p>
          <a:p>
            <a:pPr marL="0" indent="0">
              <a:buNone/>
            </a:pPr>
            <a:endParaRPr lang="ar-SA" sz="2000" dirty="0"/>
          </a:p>
          <a:p>
            <a:pPr marL="0" indent="0">
              <a:buNone/>
            </a:pPr>
            <a:r>
              <a:rPr lang="ar-SA" sz="2000" dirty="0"/>
              <a:t>2.ولا يسمح لها ايضا ان تسن اي تشريع او تمارس اي اختصاص تشريعي  الا في نطاق محدود بما يراعي مصالح السكان والحفاظ على الامن والنظام العام حسب ما ورد في اتفاقية لاهاي الرابعة المادة( 43 ).</a:t>
            </a:r>
          </a:p>
          <a:p>
            <a:pPr marL="0" indent="0">
              <a:buNone/>
            </a:pPr>
            <a:r>
              <a:rPr lang="ar-SA" sz="2000" dirty="0"/>
              <a:t> </a:t>
            </a:r>
          </a:p>
          <a:p>
            <a:pPr marL="0" indent="0">
              <a:buNone/>
            </a:pPr>
            <a:r>
              <a:rPr lang="ar-SA" sz="2000" dirty="0"/>
              <a:t>3. كما لا يجوز تغير جنسية السكان ولا اجبارهم على حلف يمين الولاء.</a:t>
            </a:r>
          </a:p>
          <a:p>
            <a:endParaRPr lang="ar-SA" dirty="0"/>
          </a:p>
        </p:txBody>
      </p:sp>
    </p:spTree>
    <p:extLst>
      <p:ext uri="{BB962C8B-B14F-4D97-AF65-F5344CB8AC3E}">
        <p14:creationId xmlns:p14="http://schemas.microsoft.com/office/powerpoint/2010/main" val="282094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ar-SA" sz="2400" dirty="0">
                <a:cs typeface="+mn-cs"/>
              </a:rPr>
              <a:t>اهم القرارات الدولية بشان القدس</a:t>
            </a:r>
            <a:br>
              <a:rPr lang="ar-SA" sz="2400" dirty="0">
                <a:cs typeface="+mn-cs"/>
              </a:rPr>
            </a:br>
            <a:endParaRPr lang="ar-SA" sz="2400" dirty="0">
              <a:cs typeface="+mn-cs"/>
            </a:endParaRPr>
          </a:p>
        </p:txBody>
      </p:sp>
      <p:sp>
        <p:nvSpPr>
          <p:cNvPr id="3" name="Content Placeholder 2"/>
          <p:cNvSpPr>
            <a:spLocks noGrp="1"/>
          </p:cNvSpPr>
          <p:nvPr>
            <p:ph idx="1"/>
          </p:nvPr>
        </p:nvSpPr>
        <p:spPr>
          <a:xfrm>
            <a:off x="457200" y="1066800"/>
            <a:ext cx="8229600" cy="5059363"/>
          </a:xfrm>
        </p:spPr>
        <p:txBody>
          <a:bodyPr/>
          <a:lstStyle/>
          <a:p>
            <a:pPr marL="0" indent="0">
              <a:buNone/>
            </a:pPr>
            <a:r>
              <a:rPr lang="ar-SA" sz="2000" dirty="0">
                <a:solidFill>
                  <a:srgbClr val="FF0000"/>
                </a:solidFill>
              </a:rPr>
              <a:t>قرارات مجلس الامن:</a:t>
            </a:r>
          </a:p>
          <a:p>
            <a:pPr marL="0" indent="0">
              <a:buNone/>
            </a:pPr>
            <a:endParaRPr lang="ar-SA" sz="2000" dirty="0">
              <a:solidFill>
                <a:srgbClr val="FF0000"/>
              </a:solidFill>
            </a:endParaRPr>
          </a:p>
          <a:p>
            <a:r>
              <a:rPr lang="ar-SA" sz="2400" dirty="0"/>
              <a:t>242</a:t>
            </a:r>
            <a:r>
              <a:rPr lang="ar-SA" sz="2000" dirty="0"/>
              <a:t>: صدر في 22 نوفمبر/تشرين الثاني1967غرد النص عبر تويتر، وفيه يدعو مجلس الأمن الدولي إسرائيل للانسحاب إلى حدود ما قبل حرب 1967</a:t>
            </a:r>
            <a:r>
              <a:rPr lang="ar-SA" dirty="0"/>
              <a:t>.</a:t>
            </a:r>
          </a:p>
          <a:p>
            <a:pPr marL="0" indent="0">
              <a:buNone/>
            </a:pPr>
            <a:endParaRPr lang="ar-SA" dirty="0"/>
          </a:p>
          <a:p>
            <a:r>
              <a:rPr lang="ar-SA" sz="2400" dirty="0"/>
              <a:t>476</a:t>
            </a:r>
            <a:r>
              <a:rPr lang="ar-SA" sz="2000" dirty="0"/>
              <a:t>: صدر في الثلاثين من يونيو/حزيران 1980، ويعلن بطلان الإجراءات الإسرائيلية لتغيير طابع القدس.</a:t>
            </a:r>
          </a:p>
          <a:p>
            <a:pPr marL="0" indent="0">
              <a:buNone/>
            </a:pPr>
            <a:endParaRPr lang="ar-SA" sz="2000" dirty="0"/>
          </a:p>
          <a:p>
            <a:r>
              <a:rPr lang="ar-SA" sz="2400" dirty="0"/>
              <a:t>478:</a:t>
            </a:r>
            <a:r>
              <a:rPr lang="ar-SA" sz="2000" dirty="0"/>
              <a:t> صدر في 29 أغسطس/آب 1980، ويتضمن عدم الاعتراف بالقانون الإسرائيلي بشأن القدس، ودعوة الدول إلى سحب بعثاتها الدبلوماسية من المدينة.</a:t>
            </a:r>
          </a:p>
        </p:txBody>
      </p:sp>
    </p:spTree>
    <p:extLst>
      <p:ext uri="{BB962C8B-B14F-4D97-AF65-F5344CB8AC3E}">
        <p14:creationId xmlns:p14="http://schemas.microsoft.com/office/powerpoint/2010/main" val="247839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000" dirty="0">
                <a:solidFill>
                  <a:srgbClr val="FF0000"/>
                </a:solidFill>
              </a:rPr>
              <a:t>قرارات الجمعية العامة:</a:t>
            </a:r>
          </a:p>
        </p:txBody>
      </p:sp>
      <p:sp>
        <p:nvSpPr>
          <p:cNvPr id="3" name="Content Placeholder 2"/>
          <p:cNvSpPr>
            <a:spLocks noGrp="1"/>
          </p:cNvSpPr>
          <p:nvPr>
            <p:ph idx="1"/>
          </p:nvPr>
        </p:nvSpPr>
        <p:spPr>
          <a:xfrm>
            <a:off x="457200" y="1143000"/>
            <a:ext cx="8229600" cy="4983163"/>
          </a:xfrm>
        </p:spPr>
        <p:txBody>
          <a:bodyPr>
            <a:noAutofit/>
          </a:bodyPr>
          <a:lstStyle/>
          <a:p>
            <a:r>
              <a:rPr lang="ar-SA" sz="2000" dirty="0"/>
              <a:t>181: صدر هذا القرار من الجمعية العامة للأمم المتحدة في 29 نوفمبر/تشرين الثاني 1947 ويعرف بـ"قانون التقسيم" حيث أقر تقسيم الأرض الفلسطينية إلى دولة عربية و دولة يهودية، مع وضع القدس وبيت لحم والأراضي المجاورة تحت وصاية دولية.</a:t>
            </a:r>
          </a:p>
          <a:p>
            <a:pPr marL="0" indent="0">
              <a:buNone/>
            </a:pPr>
            <a:endParaRPr lang="ar-SA" sz="2000" dirty="0"/>
          </a:p>
          <a:p>
            <a:r>
              <a:rPr lang="ar-SA" sz="2000" dirty="0"/>
              <a:t>303: اعتمد هذا القرار من الجمعية العامة للأمم المتحدة في عام 1949 عقب حرب 1948، أولى الحروب العربية الإسرائيلية. أكد القرار أن الجمعية العامة لا تعترف بإعلان إسرائيل القدس عاصمة لإسرائيل.</a:t>
            </a:r>
          </a:p>
          <a:p>
            <a:pPr marL="0" indent="0">
              <a:buNone/>
            </a:pPr>
            <a:endParaRPr lang="ar-SA" sz="2000" dirty="0"/>
          </a:p>
          <a:p>
            <a:r>
              <a:rPr lang="ar-SA" sz="2000" dirty="0"/>
              <a:t>2253: صدر في الرابع من يوليو/تموز1967، وفيه تأسف الجمعية العامة لقرار إسرائيل تطبيق القانون الإسرائيلي على القدس الشرقية، وترى ذلك غير شرعي.</a:t>
            </a:r>
          </a:p>
          <a:p>
            <a:pPr marL="0" indent="0">
              <a:buNone/>
            </a:pPr>
            <a:endParaRPr lang="ar-SA" sz="2000" dirty="0"/>
          </a:p>
          <a:p>
            <a:r>
              <a:rPr lang="ar-SA" sz="2000" dirty="0"/>
              <a:t>15/36: صدر في 28 أكتوبر/تشرين الأول 1981، ويعتبر أن أي تغييرات في منطقة القدس غير شرعية، وضد القانون الدولي، وأن مثل هذه الأعمال تعدّ عائقا أمام تحقيق السلام العادل والشامل.</a:t>
            </a:r>
          </a:p>
        </p:txBody>
      </p:sp>
    </p:spTree>
    <p:extLst>
      <p:ext uri="{BB962C8B-B14F-4D97-AF65-F5344CB8AC3E}">
        <p14:creationId xmlns:p14="http://schemas.microsoft.com/office/powerpoint/2010/main" val="102195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wipe(down)">
                                      <p:cBhvr>
                                        <p:cTn id="2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ar-SA" sz="2000" b="1" u="sng" dirty="0"/>
              <a:t>من الاجراءات التي قامت فيها اسرائيل عقب احتلالها للاراضي الفلسطينية بما فيها القدس</a:t>
            </a:r>
          </a:p>
          <a:p>
            <a:pPr marL="0" indent="0">
              <a:buNone/>
            </a:pPr>
            <a:r>
              <a:rPr lang="ar-SA" sz="2000" b="1" u="sng" dirty="0"/>
              <a:t>من اجراءات تشريعية :</a:t>
            </a:r>
          </a:p>
          <a:p>
            <a:pPr marL="0" indent="0">
              <a:buNone/>
            </a:pPr>
            <a:r>
              <a:rPr lang="ar-SA" sz="2000" dirty="0"/>
              <a:t>1. كفرض الجنسية الاسرائيلية على سكان المناطق المحتلة 1948.</a:t>
            </a:r>
          </a:p>
          <a:p>
            <a:pPr marL="0" indent="0">
              <a:buNone/>
            </a:pPr>
            <a:r>
              <a:rPr lang="ar-SA" sz="2000" dirty="0"/>
              <a:t>2.ونقل العاصمة الى القدس الغربية. </a:t>
            </a:r>
          </a:p>
          <a:p>
            <a:pPr marL="0" indent="0">
              <a:buNone/>
            </a:pPr>
            <a:r>
              <a:rPr lang="ar-SA" sz="2000" dirty="0"/>
              <a:t>3. فرض قانون املاك الغائبين 1950 الذي اعتبر ان الاراضي والممتلكات ليس لها مالك وغيرها </a:t>
            </a:r>
          </a:p>
          <a:p>
            <a:pPr marL="0" indent="0">
              <a:buNone/>
            </a:pPr>
            <a:r>
              <a:rPr lang="ar-SA" sz="2000" dirty="0"/>
              <a:t>من الاجراءات التي تم اتخاذها ضد الارض والسكان كلها شكل انتهاكا جسيما للقانون الدولي الانساني </a:t>
            </a:r>
          </a:p>
          <a:p>
            <a:pPr marL="0" indent="0">
              <a:buNone/>
            </a:pPr>
            <a:r>
              <a:rPr lang="ar-SA" sz="2000" dirty="0"/>
              <a:t>وكذلك القانون الدولي لحقوق الانسان كذلك لقواعد القانون الحربي الذي يفترض بها تطبيقة كسلطة حربية .</a:t>
            </a:r>
          </a:p>
          <a:p>
            <a:pPr marL="0" indent="0" algn="ctr">
              <a:buNone/>
            </a:pPr>
            <a:r>
              <a:rPr lang="ar-SA" sz="2000" dirty="0">
                <a:solidFill>
                  <a:srgbClr val="FF0000"/>
                </a:solidFill>
              </a:rPr>
              <a:t>أمـا بالنســبة للقســم الشــرقي مــن المدينــة</a:t>
            </a:r>
          </a:p>
          <a:p>
            <a:pPr marL="0" indent="0">
              <a:buNone/>
            </a:pPr>
            <a:r>
              <a:rPr lang="ar-SA" sz="2000" dirty="0"/>
              <a:t>فقـد خضــع للســيطرة الأردنيــة بعــد توقيــع الأردن لاتفاقيـة الهدنـة مـع إسـرائيل فـي جزيـرة رودوس بتـاريخ 1949/4/3م .</a:t>
            </a:r>
          </a:p>
          <a:p>
            <a:pPr marL="0" indent="0">
              <a:buNone/>
            </a:pPr>
            <a:endParaRPr lang="ar-SA" sz="2000" dirty="0"/>
          </a:p>
          <a:p>
            <a:pPr marL="0" indent="0">
              <a:buNone/>
            </a:pPr>
            <a:r>
              <a:rPr lang="ar-SA" sz="2000" dirty="0"/>
              <a:t>بقيــت القــدس، تحــت الحكــم الأردنــي وذلــك لغايــة 1967/6/7م وهــو تــاريخ نشــوءحرب 1967م.</a:t>
            </a:r>
          </a:p>
        </p:txBody>
      </p:sp>
    </p:spTree>
    <p:extLst>
      <p:ext uri="{BB962C8B-B14F-4D97-AF65-F5344CB8AC3E}">
        <p14:creationId xmlns:p14="http://schemas.microsoft.com/office/powerpoint/2010/main" val="211892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down)">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heel(1)">
                                      <p:cBhvr>
                                        <p:cTn id="34" dur="20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down)">
                                      <p:cBhvr>
                                        <p:cTn id="39" dur="500"/>
                                        <p:tgtEl>
                                          <p:spTgt spid="3">
                                            <p:txEl>
                                              <p:pRg st="8" end="8"/>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3557</TotalTime>
  <Words>1213</Words>
  <Application>Microsoft Office PowerPoint</Application>
  <PresentationFormat>On-screen Show (4:3)</PresentationFormat>
  <Paragraphs>86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التعريف بالمحاضرة واهدافها:</vt:lpstr>
      <vt:lpstr>الوضع القانوني لمدينةالقدس وسكانها العرب </vt:lpstr>
      <vt:lpstr>مقدمة </vt:lpstr>
      <vt:lpstr>قانونية قرار التقسيم </vt:lpstr>
      <vt:lpstr>المركز القانوني للقدس بعد 1947:</vt:lpstr>
      <vt:lpstr>PowerPoint Presentation</vt:lpstr>
      <vt:lpstr>اهم القرارات الدولية بشان القدس </vt:lpstr>
      <vt:lpstr>قرارات الجمعية العامة:</vt:lpstr>
      <vt:lpstr>PowerPoint Presentation</vt:lpstr>
      <vt:lpstr>الوضع القانوني للقدس بعد حتى يومنا هذ1967:</vt:lpstr>
      <vt:lpstr>PowerPoint Presentation</vt:lpstr>
      <vt:lpstr>خاتمة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الوضع القانوني لمدينةالقدس وسكانها العرب</dc:title>
  <dc:creator>yaghmour</dc:creator>
  <cp:lastModifiedBy>محمد عمرو</cp:lastModifiedBy>
  <cp:revision>28</cp:revision>
  <dcterms:created xsi:type="dcterms:W3CDTF">2018-08-01T18:17:57Z</dcterms:created>
  <dcterms:modified xsi:type="dcterms:W3CDTF">2018-08-11T12:54:00Z</dcterms:modified>
</cp:coreProperties>
</file>