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slides/slide8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83"/>
  </p:notesMasterIdLst>
  <p:sldIdLst>
    <p:sldId id="261" r:id="rId2"/>
    <p:sldId id="262" r:id="rId3"/>
    <p:sldId id="263" r:id="rId4"/>
    <p:sldId id="264" r:id="rId5"/>
    <p:sldId id="265" r:id="rId6"/>
    <p:sldId id="266" r:id="rId7"/>
    <p:sldId id="267" r:id="rId8"/>
    <p:sldId id="294" r:id="rId9"/>
    <p:sldId id="268" r:id="rId10"/>
    <p:sldId id="269" r:id="rId11"/>
    <p:sldId id="295" r:id="rId12"/>
    <p:sldId id="296" r:id="rId13"/>
    <p:sldId id="345" r:id="rId14"/>
    <p:sldId id="344" r:id="rId15"/>
    <p:sldId id="271" r:id="rId16"/>
    <p:sldId id="297" r:id="rId17"/>
    <p:sldId id="272" r:id="rId18"/>
    <p:sldId id="298" r:id="rId19"/>
    <p:sldId id="299" r:id="rId20"/>
    <p:sldId id="346" r:id="rId21"/>
    <p:sldId id="273" r:id="rId22"/>
    <p:sldId id="274" r:id="rId23"/>
    <p:sldId id="275" r:id="rId24"/>
    <p:sldId id="300" r:id="rId25"/>
    <p:sldId id="301" r:id="rId26"/>
    <p:sldId id="347" r:id="rId27"/>
    <p:sldId id="348" r:id="rId28"/>
    <p:sldId id="349" r:id="rId29"/>
    <p:sldId id="350" r:id="rId30"/>
    <p:sldId id="351" r:id="rId31"/>
    <p:sldId id="352" r:id="rId32"/>
    <p:sldId id="353" r:id="rId33"/>
    <p:sldId id="354" r:id="rId34"/>
    <p:sldId id="355" r:id="rId35"/>
    <p:sldId id="356" r:id="rId36"/>
    <p:sldId id="357" r:id="rId37"/>
    <p:sldId id="358" r:id="rId38"/>
    <p:sldId id="359" r:id="rId39"/>
    <p:sldId id="360" r:id="rId40"/>
    <p:sldId id="361" r:id="rId41"/>
    <p:sldId id="362" r:id="rId42"/>
    <p:sldId id="363" r:id="rId43"/>
    <p:sldId id="364" r:id="rId44"/>
    <p:sldId id="365" r:id="rId45"/>
    <p:sldId id="366" r:id="rId46"/>
    <p:sldId id="367" r:id="rId47"/>
    <p:sldId id="368" r:id="rId48"/>
    <p:sldId id="369" r:id="rId49"/>
    <p:sldId id="370" r:id="rId50"/>
    <p:sldId id="371" r:id="rId51"/>
    <p:sldId id="372" r:id="rId52"/>
    <p:sldId id="373" r:id="rId53"/>
    <p:sldId id="374" r:id="rId54"/>
    <p:sldId id="375" r:id="rId55"/>
    <p:sldId id="376" r:id="rId56"/>
    <p:sldId id="377" r:id="rId57"/>
    <p:sldId id="378" r:id="rId58"/>
    <p:sldId id="379" r:id="rId59"/>
    <p:sldId id="380" r:id="rId60"/>
    <p:sldId id="381" r:id="rId61"/>
    <p:sldId id="382" r:id="rId62"/>
    <p:sldId id="383" r:id="rId63"/>
    <p:sldId id="384" r:id="rId64"/>
    <p:sldId id="385" r:id="rId65"/>
    <p:sldId id="386" r:id="rId66"/>
    <p:sldId id="387" r:id="rId67"/>
    <p:sldId id="388" r:id="rId68"/>
    <p:sldId id="389" r:id="rId69"/>
    <p:sldId id="390" r:id="rId70"/>
    <p:sldId id="391" r:id="rId71"/>
    <p:sldId id="392" r:id="rId72"/>
    <p:sldId id="393" r:id="rId73"/>
    <p:sldId id="394" r:id="rId74"/>
    <p:sldId id="395" r:id="rId75"/>
    <p:sldId id="396" r:id="rId76"/>
    <p:sldId id="397" r:id="rId77"/>
    <p:sldId id="398" r:id="rId78"/>
    <p:sldId id="399" r:id="rId79"/>
    <p:sldId id="400" r:id="rId80"/>
    <p:sldId id="401" r:id="rId81"/>
    <p:sldId id="402" r:id="rId82"/>
  </p:sldIdLst>
  <p:sldSz cx="9144000" cy="6858000" type="screen4x3"/>
  <p:notesSz cx="6858000" cy="9144000"/>
  <p:defaultTextStyle>
    <a:defPPr>
      <a:defRPr lang="ar-BH"/>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DEF2D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4412" autoAdjust="0"/>
    <p:restoredTop sz="94624" autoAdjust="0"/>
  </p:normalViewPr>
  <p:slideViewPr>
    <p:cSldViewPr>
      <p:cViewPr varScale="1">
        <p:scale>
          <a:sx n="69" d="100"/>
          <a:sy n="69" d="100"/>
        </p:scale>
        <p:origin x="-858" y="-102"/>
      </p:cViewPr>
      <p:guideLst>
        <p:guide orient="horz" pos="2160"/>
        <p:guide pos="2880"/>
      </p:guideLst>
    </p:cSldViewPr>
  </p:slideViewPr>
  <p:outlineViewPr>
    <p:cViewPr>
      <p:scale>
        <a:sx n="33" d="100"/>
        <a:sy n="33" d="100"/>
      </p:scale>
      <p:origin x="0" y="6666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6F2139-6A02-4046-8034-3FBC6E41759F}" type="datetimeFigureOut">
              <a:rPr lang="en-US" smtClean="0"/>
              <a:pPr/>
              <a:t>12/22/2016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E51564-5894-4F3B-8338-33EF0008EA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E51564-5894-4F3B-8338-33EF0008EAB4}"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sp>
        <p:nvSpPr>
          <p:cNvPr id="4" name="عنصر نائب للتاريخ 3"/>
          <p:cNvSpPr>
            <a:spLocks noGrp="1"/>
          </p:cNvSpPr>
          <p:nvPr>
            <p:ph type="dt" sz="half" idx="10"/>
          </p:nvPr>
        </p:nvSpPr>
        <p:spPr>
          <a:xfrm>
            <a:off x="6553200" y="6356350"/>
            <a:ext cx="2133600" cy="365125"/>
          </a:xfrm>
          <a:prstGeom prst="rect">
            <a:avLst/>
          </a:prstGeom>
        </p:spPr>
        <p:txBody>
          <a:bodyPr/>
          <a:lstStyle/>
          <a:p>
            <a:fld id="{992AC1CA-7161-46AA-A2D9-30CAAE63B96E}" type="datetimeFigureOut">
              <a:rPr lang="ar-BH" smtClean="0"/>
              <a:pPr/>
              <a:t>23/03/1438</a:t>
            </a:fld>
            <a:endParaRPr lang="ar-BH"/>
          </a:p>
        </p:txBody>
      </p:sp>
      <p:sp>
        <p:nvSpPr>
          <p:cNvPr id="5" name="عنصر نائب للتذييل 4"/>
          <p:cNvSpPr>
            <a:spLocks noGrp="1"/>
          </p:cNvSpPr>
          <p:nvPr>
            <p:ph type="ftr" sz="quarter" idx="11"/>
          </p:nvPr>
        </p:nvSpPr>
        <p:spPr>
          <a:xfrm>
            <a:off x="3124200" y="6356350"/>
            <a:ext cx="2895600" cy="365125"/>
          </a:xfrm>
          <a:prstGeom prst="rect">
            <a:avLst/>
          </a:prstGeom>
        </p:spPr>
        <p:txBody>
          <a:bodyPr/>
          <a:lstStyle/>
          <a:p>
            <a:endParaRPr lang="ar-BH" dirty="0"/>
          </a:p>
        </p:txBody>
      </p:sp>
      <p:sp>
        <p:nvSpPr>
          <p:cNvPr id="6" name="عنصر نائب لرقم الشريحة 5"/>
          <p:cNvSpPr>
            <a:spLocks noGrp="1"/>
          </p:cNvSpPr>
          <p:nvPr>
            <p:ph type="sldNum" sz="quarter" idx="12"/>
          </p:nvPr>
        </p:nvSpPr>
        <p:spPr>
          <a:xfrm>
            <a:off x="457200" y="6356350"/>
            <a:ext cx="2133600" cy="365125"/>
          </a:xfrm>
          <a:prstGeom prst="rect">
            <a:avLst/>
          </a:prstGeom>
        </p:spPr>
        <p:txBody>
          <a:bodyPr/>
          <a:lstStyle/>
          <a:p>
            <a:fld id="{0380ECE9-2271-4273-BF6F-2C50AD562780}" type="slidenum">
              <a:rPr lang="ar-BH" smtClean="0"/>
              <a:pPr/>
              <a:t>‹#›</a:t>
            </a:fld>
            <a:endParaRPr lang="ar-B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a:prstGeom prst="rect">
            <a:avLst/>
          </a:prstGeom>
        </p:spPr>
        <p:txBody>
          <a:bodyPr/>
          <a:lstStyle/>
          <a:p>
            <a:r>
              <a:rPr lang="ar-SA"/>
              <a:t>انقر لتحرير نمط العنوان الرئيسي</a:t>
            </a:r>
            <a:endParaRPr lang="ar-BH"/>
          </a:p>
        </p:txBody>
      </p:sp>
      <p:sp>
        <p:nvSpPr>
          <p:cNvPr id="3" name="عنصر نائب للعنوان العمودي 2"/>
          <p:cNvSpPr>
            <a:spLocks noGrp="1"/>
          </p:cNvSpPr>
          <p:nvPr>
            <p:ph type="body" orient="vert" idx="1"/>
          </p:nvPr>
        </p:nvSpPr>
        <p:spPr>
          <a:xfrm>
            <a:off x="457200" y="1600200"/>
            <a:ext cx="8229600" cy="4525963"/>
          </a:xfrm>
          <a:prstGeom prst="rect">
            <a:avLst/>
          </a:prstGeo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BH"/>
          </a:p>
        </p:txBody>
      </p:sp>
      <p:sp>
        <p:nvSpPr>
          <p:cNvPr id="4" name="عنصر نائب للتاريخ 3"/>
          <p:cNvSpPr>
            <a:spLocks noGrp="1"/>
          </p:cNvSpPr>
          <p:nvPr>
            <p:ph type="dt" sz="half" idx="10"/>
          </p:nvPr>
        </p:nvSpPr>
        <p:spPr>
          <a:xfrm>
            <a:off x="6553200" y="6356350"/>
            <a:ext cx="2133600" cy="365125"/>
          </a:xfrm>
          <a:prstGeom prst="rect">
            <a:avLst/>
          </a:prstGeom>
        </p:spPr>
        <p:txBody>
          <a:bodyPr/>
          <a:lstStyle/>
          <a:p>
            <a:fld id="{992AC1CA-7161-46AA-A2D9-30CAAE63B96E}" type="datetimeFigureOut">
              <a:rPr lang="ar-BH" smtClean="0"/>
              <a:pPr/>
              <a:t>23/03/1438</a:t>
            </a:fld>
            <a:endParaRPr lang="ar-BH"/>
          </a:p>
        </p:txBody>
      </p:sp>
      <p:sp>
        <p:nvSpPr>
          <p:cNvPr id="5" name="عنصر نائب للتذييل 4"/>
          <p:cNvSpPr>
            <a:spLocks noGrp="1"/>
          </p:cNvSpPr>
          <p:nvPr>
            <p:ph type="ftr" sz="quarter" idx="11"/>
          </p:nvPr>
        </p:nvSpPr>
        <p:spPr>
          <a:xfrm>
            <a:off x="3124200" y="6356350"/>
            <a:ext cx="2895600" cy="365125"/>
          </a:xfrm>
          <a:prstGeom prst="rect">
            <a:avLst/>
          </a:prstGeom>
        </p:spPr>
        <p:txBody>
          <a:bodyPr/>
          <a:lstStyle/>
          <a:p>
            <a:endParaRPr lang="ar-BH"/>
          </a:p>
        </p:txBody>
      </p:sp>
      <p:sp>
        <p:nvSpPr>
          <p:cNvPr id="6" name="عنصر نائب لرقم الشريحة 5"/>
          <p:cNvSpPr>
            <a:spLocks noGrp="1"/>
          </p:cNvSpPr>
          <p:nvPr>
            <p:ph type="sldNum" sz="quarter" idx="12"/>
          </p:nvPr>
        </p:nvSpPr>
        <p:spPr>
          <a:xfrm>
            <a:off x="457200" y="6356350"/>
            <a:ext cx="2133600" cy="365125"/>
          </a:xfrm>
          <a:prstGeom prst="rect">
            <a:avLst/>
          </a:prstGeom>
        </p:spPr>
        <p:txBody>
          <a:bodyPr/>
          <a:lstStyle/>
          <a:p>
            <a:fld id="{0380ECE9-2271-4273-BF6F-2C50AD562780}" type="slidenum">
              <a:rPr lang="ar-BH" smtClean="0"/>
              <a:pPr/>
              <a:t>‹#›</a:t>
            </a:fld>
            <a:endParaRPr lang="ar-B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a:prstGeom prst="rect">
            <a:avLst/>
          </a:prstGeom>
        </p:spPr>
        <p:txBody>
          <a:bodyPr vert="eaVert"/>
          <a:lstStyle/>
          <a:p>
            <a:r>
              <a:rPr lang="ar-SA"/>
              <a:t>انقر لتحرير نمط العنوان الرئيسي</a:t>
            </a:r>
            <a:endParaRPr lang="ar-BH"/>
          </a:p>
        </p:txBody>
      </p:sp>
      <p:sp>
        <p:nvSpPr>
          <p:cNvPr id="3" name="عنصر نائب للعنوان العمودي 2"/>
          <p:cNvSpPr>
            <a:spLocks noGrp="1"/>
          </p:cNvSpPr>
          <p:nvPr>
            <p:ph type="body" orient="vert" idx="1"/>
          </p:nvPr>
        </p:nvSpPr>
        <p:spPr>
          <a:xfrm>
            <a:off x="457200" y="274638"/>
            <a:ext cx="6019800" cy="5851525"/>
          </a:xfrm>
          <a:prstGeom prst="rect">
            <a:avLst/>
          </a:prstGeo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BH"/>
          </a:p>
        </p:txBody>
      </p:sp>
      <p:sp>
        <p:nvSpPr>
          <p:cNvPr id="4" name="عنصر نائب للتاريخ 3"/>
          <p:cNvSpPr>
            <a:spLocks noGrp="1"/>
          </p:cNvSpPr>
          <p:nvPr>
            <p:ph type="dt" sz="half" idx="10"/>
          </p:nvPr>
        </p:nvSpPr>
        <p:spPr>
          <a:xfrm>
            <a:off x="6553200" y="6356350"/>
            <a:ext cx="2133600" cy="365125"/>
          </a:xfrm>
          <a:prstGeom prst="rect">
            <a:avLst/>
          </a:prstGeom>
        </p:spPr>
        <p:txBody>
          <a:bodyPr/>
          <a:lstStyle/>
          <a:p>
            <a:fld id="{992AC1CA-7161-46AA-A2D9-30CAAE63B96E}" type="datetimeFigureOut">
              <a:rPr lang="ar-BH" smtClean="0"/>
              <a:pPr/>
              <a:t>23/03/1438</a:t>
            </a:fld>
            <a:endParaRPr lang="ar-BH"/>
          </a:p>
        </p:txBody>
      </p:sp>
      <p:sp>
        <p:nvSpPr>
          <p:cNvPr id="5" name="عنصر نائب للتذييل 4"/>
          <p:cNvSpPr>
            <a:spLocks noGrp="1"/>
          </p:cNvSpPr>
          <p:nvPr>
            <p:ph type="ftr" sz="quarter" idx="11"/>
          </p:nvPr>
        </p:nvSpPr>
        <p:spPr>
          <a:xfrm>
            <a:off x="3124200" y="6356350"/>
            <a:ext cx="2895600" cy="365125"/>
          </a:xfrm>
          <a:prstGeom prst="rect">
            <a:avLst/>
          </a:prstGeom>
        </p:spPr>
        <p:txBody>
          <a:bodyPr/>
          <a:lstStyle/>
          <a:p>
            <a:endParaRPr lang="ar-BH"/>
          </a:p>
        </p:txBody>
      </p:sp>
      <p:sp>
        <p:nvSpPr>
          <p:cNvPr id="6" name="عنصر نائب لرقم الشريحة 5"/>
          <p:cNvSpPr>
            <a:spLocks noGrp="1"/>
          </p:cNvSpPr>
          <p:nvPr>
            <p:ph type="sldNum" sz="quarter" idx="12"/>
          </p:nvPr>
        </p:nvSpPr>
        <p:spPr>
          <a:xfrm>
            <a:off x="457200" y="6356350"/>
            <a:ext cx="2133600" cy="365125"/>
          </a:xfrm>
          <a:prstGeom prst="rect">
            <a:avLst/>
          </a:prstGeom>
        </p:spPr>
        <p:txBody>
          <a:bodyPr/>
          <a:lstStyle/>
          <a:p>
            <a:fld id="{0380ECE9-2271-4273-BF6F-2C50AD562780}" type="slidenum">
              <a:rPr lang="ar-BH" smtClean="0"/>
              <a:pPr/>
              <a:t>‹#›</a:t>
            </a:fld>
            <a:endParaRPr lang="ar-B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a:prstGeom prst="rect">
            <a:avLst/>
          </a:prstGeom>
        </p:spPr>
        <p:txBody>
          <a:bodyPr/>
          <a:lstStyle/>
          <a:p>
            <a:r>
              <a:rPr lang="ar-SA"/>
              <a:t>انقر لتحرير نمط العنوان الرئيسي</a:t>
            </a:r>
            <a:endParaRPr lang="ar-BH"/>
          </a:p>
        </p:txBody>
      </p:sp>
      <p:sp>
        <p:nvSpPr>
          <p:cNvPr id="3" name="عنصر نائب للمحتوى 2"/>
          <p:cNvSpPr>
            <a:spLocks noGrp="1"/>
          </p:cNvSpPr>
          <p:nvPr>
            <p:ph idx="1"/>
          </p:nvPr>
        </p:nvSpPr>
        <p:spPr>
          <a:xfrm>
            <a:off x="457200" y="1600200"/>
            <a:ext cx="8229600" cy="4525963"/>
          </a:xfrm>
          <a:prstGeom prst="rect">
            <a:avLst/>
          </a:prstGeo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BH"/>
          </a:p>
        </p:txBody>
      </p:sp>
      <p:sp>
        <p:nvSpPr>
          <p:cNvPr id="4" name="عنصر نائب للتاريخ 3"/>
          <p:cNvSpPr>
            <a:spLocks noGrp="1"/>
          </p:cNvSpPr>
          <p:nvPr>
            <p:ph type="dt" sz="half" idx="10"/>
          </p:nvPr>
        </p:nvSpPr>
        <p:spPr>
          <a:xfrm>
            <a:off x="6553200" y="6356350"/>
            <a:ext cx="2133600" cy="365125"/>
          </a:xfrm>
          <a:prstGeom prst="rect">
            <a:avLst/>
          </a:prstGeom>
        </p:spPr>
        <p:txBody>
          <a:bodyPr/>
          <a:lstStyle/>
          <a:p>
            <a:fld id="{992AC1CA-7161-46AA-A2D9-30CAAE63B96E}" type="datetimeFigureOut">
              <a:rPr lang="ar-BH" smtClean="0"/>
              <a:pPr/>
              <a:t>23/03/1438</a:t>
            </a:fld>
            <a:endParaRPr lang="ar-BH"/>
          </a:p>
        </p:txBody>
      </p:sp>
      <p:sp>
        <p:nvSpPr>
          <p:cNvPr id="5" name="عنصر نائب للتذييل 4"/>
          <p:cNvSpPr>
            <a:spLocks noGrp="1"/>
          </p:cNvSpPr>
          <p:nvPr>
            <p:ph type="ftr" sz="quarter" idx="11"/>
          </p:nvPr>
        </p:nvSpPr>
        <p:spPr>
          <a:xfrm>
            <a:off x="3124200" y="6356350"/>
            <a:ext cx="2895600" cy="365125"/>
          </a:xfrm>
          <a:prstGeom prst="rect">
            <a:avLst/>
          </a:prstGeom>
        </p:spPr>
        <p:txBody>
          <a:bodyPr/>
          <a:lstStyle/>
          <a:p>
            <a:endParaRPr lang="ar-BH"/>
          </a:p>
        </p:txBody>
      </p:sp>
      <p:sp>
        <p:nvSpPr>
          <p:cNvPr id="6" name="عنصر نائب لرقم الشريحة 5"/>
          <p:cNvSpPr>
            <a:spLocks noGrp="1"/>
          </p:cNvSpPr>
          <p:nvPr>
            <p:ph type="sldNum" sz="quarter" idx="12"/>
          </p:nvPr>
        </p:nvSpPr>
        <p:spPr>
          <a:xfrm>
            <a:off x="457200" y="6356350"/>
            <a:ext cx="2133600" cy="365125"/>
          </a:xfrm>
          <a:prstGeom prst="rect">
            <a:avLst/>
          </a:prstGeom>
        </p:spPr>
        <p:txBody>
          <a:bodyPr/>
          <a:lstStyle/>
          <a:p>
            <a:fld id="{0380ECE9-2271-4273-BF6F-2C50AD562780}" type="slidenum">
              <a:rPr lang="ar-BH" smtClean="0"/>
              <a:pPr/>
              <a:t>‹#›</a:t>
            </a:fld>
            <a:endParaRPr lang="ar-B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a:prstGeom prst="rect">
            <a:avLst/>
          </a:prstGeom>
        </p:spPr>
        <p:txBody>
          <a:bodyPr anchor="t"/>
          <a:lstStyle>
            <a:lvl1pPr algn="r">
              <a:defRPr sz="4000" b="1" cap="all"/>
            </a:lvl1pPr>
          </a:lstStyle>
          <a:p>
            <a:r>
              <a:rPr lang="ar-SA"/>
              <a:t>انقر لتحرير نمط العنوان الرئيسي</a:t>
            </a:r>
            <a:endParaRPr lang="ar-BH"/>
          </a:p>
        </p:txBody>
      </p:sp>
      <p:sp>
        <p:nvSpPr>
          <p:cNvPr id="3" name="عنصر نائب للنص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a:xfrm>
            <a:off x="6553200" y="6356350"/>
            <a:ext cx="2133600" cy="365125"/>
          </a:xfrm>
          <a:prstGeom prst="rect">
            <a:avLst/>
          </a:prstGeom>
        </p:spPr>
        <p:txBody>
          <a:bodyPr/>
          <a:lstStyle/>
          <a:p>
            <a:fld id="{992AC1CA-7161-46AA-A2D9-30CAAE63B96E}" type="datetimeFigureOut">
              <a:rPr lang="ar-BH" smtClean="0"/>
              <a:pPr/>
              <a:t>23/03/1438</a:t>
            </a:fld>
            <a:endParaRPr lang="ar-BH"/>
          </a:p>
        </p:txBody>
      </p:sp>
      <p:sp>
        <p:nvSpPr>
          <p:cNvPr id="5" name="عنصر نائب للتذييل 4"/>
          <p:cNvSpPr>
            <a:spLocks noGrp="1"/>
          </p:cNvSpPr>
          <p:nvPr>
            <p:ph type="ftr" sz="quarter" idx="11"/>
          </p:nvPr>
        </p:nvSpPr>
        <p:spPr>
          <a:xfrm>
            <a:off x="3124200" y="6356350"/>
            <a:ext cx="2895600" cy="365125"/>
          </a:xfrm>
          <a:prstGeom prst="rect">
            <a:avLst/>
          </a:prstGeom>
        </p:spPr>
        <p:txBody>
          <a:bodyPr/>
          <a:lstStyle/>
          <a:p>
            <a:endParaRPr lang="ar-BH"/>
          </a:p>
        </p:txBody>
      </p:sp>
      <p:sp>
        <p:nvSpPr>
          <p:cNvPr id="6" name="عنصر نائب لرقم الشريحة 5"/>
          <p:cNvSpPr>
            <a:spLocks noGrp="1"/>
          </p:cNvSpPr>
          <p:nvPr>
            <p:ph type="sldNum" sz="quarter" idx="12"/>
          </p:nvPr>
        </p:nvSpPr>
        <p:spPr>
          <a:xfrm>
            <a:off x="457200" y="6356350"/>
            <a:ext cx="2133600" cy="365125"/>
          </a:xfrm>
          <a:prstGeom prst="rect">
            <a:avLst/>
          </a:prstGeom>
        </p:spPr>
        <p:txBody>
          <a:bodyPr/>
          <a:lstStyle/>
          <a:p>
            <a:fld id="{0380ECE9-2271-4273-BF6F-2C50AD562780}" type="slidenum">
              <a:rPr lang="ar-BH" smtClean="0"/>
              <a:pPr/>
              <a:t>‹#›</a:t>
            </a:fld>
            <a:endParaRPr lang="ar-B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a:prstGeom prst="rect">
            <a:avLst/>
          </a:prstGeom>
        </p:spPr>
        <p:txBody>
          <a:bodyPr/>
          <a:lstStyle/>
          <a:p>
            <a:r>
              <a:rPr lang="ar-SA"/>
              <a:t>انقر لتحرير نمط العنوان الرئيسي</a:t>
            </a:r>
            <a:endParaRPr lang="ar-BH"/>
          </a:p>
        </p:txBody>
      </p:sp>
      <p:sp>
        <p:nvSpPr>
          <p:cNvPr id="3" name="عنصر نائب للمحتوى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BH"/>
          </a:p>
        </p:txBody>
      </p:sp>
      <p:sp>
        <p:nvSpPr>
          <p:cNvPr id="4" name="عنصر نائب للمحتوى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BH"/>
          </a:p>
        </p:txBody>
      </p:sp>
      <p:sp>
        <p:nvSpPr>
          <p:cNvPr id="5" name="عنصر نائب للتاريخ 4"/>
          <p:cNvSpPr>
            <a:spLocks noGrp="1"/>
          </p:cNvSpPr>
          <p:nvPr>
            <p:ph type="dt" sz="half" idx="10"/>
          </p:nvPr>
        </p:nvSpPr>
        <p:spPr>
          <a:xfrm>
            <a:off x="6553200" y="6356350"/>
            <a:ext cx="2133600" cy="365125"/>
          </a:xfrm>
          <a:prstGeom prst="rect">
            <a:avLst/>
          </a:prstGeom>
        </p:spPr>
        <p:txBody>
          <a:bodyPr/>
          <a:lstStyle/>
          <a:p>
            <a:fld id="{992AC1CA-7161-46AA-A2D9-30CAAE63B96E}" type="datetimeFigureOut">
              <a:rPr lang="ar-BH" smtClean="0"/>
              <a:pPr/>
              <a:t>23/03/1438</a:t>
            </a:fld>
            <a:endParaRPr lang="ar-BH"/>
          </a:p>
        </p:txBody>
      </p:sp>
      <p:sp>
        <p:nvSpPr>
          <p:cNvPr id="6" name="عنصر نائب للتذييل 5"/>
          <p:cNvSpPr>
            <a:spLocks noGrp="1"/>
          </p:cNvSpPr>
          <p:nvPr>
            <p:ph type="ftr" sz="quarter" idx="11"/>
          </p:nvPr>
        </p:nvSpPr>
        <p:spPr>
          <a:xfrm>
            <a:off x="3124200" y="6356350"/>
            <a:ext cx="2895600" cy="365125"/>
          </a:xfrm>
          <a:prstGeom prst="rect">
            <a:avLst/>
          </a:prstGeom>
        </p:spPr>
        <p:txBody>
          <a:bodyPr/>
          <a:lstStyle/>
          <a:p>
            <a:endParaRPr lang="ar-BH"/>
          </a:p>
        </p:txBody>
      </p:sp>
      <p:sp>
        <p:nvSpPr>
          <p:cNvPr id="7" name="عنصر نائب لرقم الشريحة 6"/>
          <p:cNvSpPr>
            <a:spLocks noGrp="1"/>
          </p:cNvSpPr>
          <p:nvPr>
            <p:ph type="sldNum" sz="quarter" idx="12"/>
          </p:nvPr>
        </p:nvSpPr>
        <p:spPr>
          <a:xfrm>
            <a:off x="457200" y="6356350"/>
            <a:ext cx="2133600" cy="365125"/>
          </a:xfrm>
          <a:prstGeom prst="rect">
            <a:avLst/>
          </a:prstGeom>
        </p:spPr>
        <p:txBody>
          <a:bodyPr/>
          <a:lstStyle/>
          <a:p>
            <a:fld id="{0380ECE9-2271-4273-BF6F-2C50AD562780}" type="slidenum">
              <a:rPr lang="ar-BH" smtClean="0"/>
              <a:pPr/>
              <a:t>‹#›</a:t>
            </a:fld>
            <a:endParaRPr lang="ar-B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a:prstGeom prst="rect">
            <a:avLst/>
          </a:prstGeom>
        </p:spPr>
        <p:txBody>
          <a:bodyPr/>
          <a:lstStyle>
            <a:lvl1pPr>
              <a:defRPr/>
            </a:lvl1pPr>
          </a:lstStyle>
          <a:p>
            <a:r>
              <a:rPr lang="ar-SA"/>
              <a:t>انقر لتحرير نمط العنوان الرئيسي</a:t>
            </a:r>
            <a:endParaRPr lang="ar-BH"/>
          </a:p>
        </p:txBody>
      </p:sp>
      <p:sp>
        <p:nvSpPr>
          <p:cNvPr id="3" name="عنصر نائب للنص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BH"/>
          </a:p>
        </p:txBody>
      </p:sp>
      <p:sp>
        <p:nvSpPr>
          <p:cNvPr id="5" name="عنصر نائب للنص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BH"/>
          </a:p>
        </p:txBody>
      </p:sp>
      <p:sp>
        <p:nvSpPr>
          <p:cNvPr id="7" name="عنصر نائب للتاريخ 6"/>
          <p:cNvSpPr>
            <a:spLocks noGrp="1"/>
          </p:cNvSpPr>
          <p:nvPr>
            <p:ph type="dt" sz="half" idx="10"/>
          </p:nvPr>
        </p:nvSpPr>
        <p:spPr>
          <a:xfrm>
            <a:off x="6553200" y="6356350"/>
            <a:ext cx="2133600" cy="365125"/>
          </a:xfrm>
          <a:prstGeom prst="rect">
            <a:avLst/>
          </a:prstGeom>
        </p:spPr>
        <p:txBody>
          <a:bodyPr/>
          <a:lstStyle/>
          <a:p>
            <a:fld id="{992AC1CA-7161-46AA-A2D9-30CAAE63B96E}" type="datetimeFigureOut">
              <a:rPr lang="ar-BH" smtClean="0"/>
              <a:pPr/>
              <a:t>23/03/1438</a:t>
            </a:fld>
            <a:endParaRPr lang="ar-BH"/>
          </a:p>
        </p:txBody>
      </p:sp>
      <p:sp>
        <p:nvSpPr>
          <p:cNvPr id="8" name="عنصر نائب للتذييل 7"/>
          <p:cNvSpPr>
            <a:spLocks noGrp="1"/>
          </p:cNvSpPr>
          <p:nvPr>
            <p:ph type="ftr" sz="quarter" idx="11"/>
          </p:nvPr>
        </p:nvSpPr>
        <p:spPr>
          <a:xfrm>
            <a:off x="3124200" y="6356350"/>
            <a:ext cx="2895600" cy="365125"/>
          </a:xfrm>
          <a:prstGeom prst="rect">
            <a:avLst/>
          </a:prstGeom>
        </p:spPr>
        <p:txBody>
          <a:bodyPr/>
          <a:lstStyle/>
          <a:p>
            <a:endParaRPr lang="ar-BH"/>
          </a:p>
        </p:txBody>
      </p:sp>
      <p:sp>
        <p:nvSpPr>
          <p:cNvPr id="9" name="عنصر نائب لرقم الشريحة 8"/>
          <p:cNvSpPr>
            <a:spLocks noGrp="1"/>
          </p:cNvSpPr>
          <p:nvPr>
            <p:ph type="sldNum" sz="quarter" idx="12"/>
          </p:nvPr>
        </p:nvSpPr>
        <p:spPr>
          <a:xfrm>
            <a:off x="457200" y="6356350"/>
            <a:ext cx="2133600" cy="365125"/>
          </a:xfrm>
          <a:prstGeom prst="rect">
            <a:avLst/>
          </a:prstGeom>
        </p:spPr>
        <p:txBody>
          <a:bodyPr/>
          <a:lstStyle/>
          <a:p>
            <a:fld id="{0380ECE9-2271-4273-BF6F-2C50AD562780}" type="slidenum">
              <a:rPr lang="ar-BH" smtClean="0"/>
              <a:pPr/>
              <a:t>‹#›</a:t>
            </a:fld>
            <a:endParaRPr lang="ar-B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a:prstGeom prst="rect">
            <a:avLst/>
          </a:prstGeom>
        </p:spPr>
        <p:txBody>
          <a:bodyPr/>
          <a:lstStyle/>
          <a:p>
            <a:r>
              <a:rPr lang="ar-SA"/>
              <a:t>انقر لتحرير نمط العنوان الرئيسي</a:t>
            </a:r>
            <a:endParaRPr lang="ar-BH"/>
          </a:p>
        </p:txBody>
      </p:sp>
      <p:sp>
        <p:nvSpPr>
          <p:cNvPr id="3" name="عنصر نائب للتاريخ 2"/>
          <p:cNvSpPr>
            <a:spLocks noGrp="1"/>
          </p:cNvSpPr>
          <p:nvPr>
            <p:ph type="dt" sz="half" idx="10"/>
          </p:nvPr>
        </p:nvSpPr>
        <p:spPr>
          <a:xfrm>
            <a:off x="6553200" y="6356350"/>
            <a:ext cx="2133600" cy="365125"/>
          </a:xfrm>
          <a:prstGeom prst="rect">
            <a:avLst/>
          </a:prstGeom>
        </p:spPr>
        <p:txBody>
          <a:bodyPr/>
          <a:lstStyle/>
          <a:p>
            <a:fld id="{992AC1CA-7161-46AA-A2D9-30CAAE63B96E}" type="datetimeFigureOut">
              <a:rPr lang="ar-BH" smtClean="0"/>
              <a:pPr/>
              <a:t>23/03/1438</a:t>
            </a:fld>
            <a:endParaRPr lang="ar-BH"/>
          </a:p>
        </p:txBody>
      </p:sp>
      <p:sp>
        <p:nvSpPr>
          <p:cNvPr id="4" name="عنصر نائب للتذييل 3"/>
          <p:cNvSpPr>
            <a:spLocks noGrp="1"/>
          </p:cNvSpPr>
          <p:nvPr>
            <p:ph type="ftr" sz="quarter" idx="11"/>
          </p:nvPr>
        </p:nvSpPr>
        <p:spPr>
          <a:xfrm>
            <a:off x="3124200" y="6356350"/>
            <a:ext cx="2895600" cy="365125"/>
          </a:xfrm>
          <a:prstGeom prst="rect">
            <a:avLst/>
          </a:prstGeom>
        </p:spPr>
        <p:txBody>
          <a:bodyPr/>
          <a:lstStyle/>
          <a:p>
            <a:endParaRPr lang="ar-BH"/>
          </a:p>
        </p:txBody>
      </p:sp>
      <p:sp>
        <p:nvSpPr>
          <p:cNvPr id="5" name="عنصر نائب لرقم الشريحة 4"/>
          <p:cNvSpPr>
            <a:spLocks noGrp="1"/>
          </p:cNvSpPr>
          <p:nvPr>
            <p:ph type="sldNum" sz="quarter" idx="12"/>
          </p:nvPr>
        </p:nvSpPr>
        <p:spPr>
          <a:xfrm>
            <a:off x="457200" y="6356350"/>
            <a:ext cx="2133600" cy="365125"/>
          </a:xfrm>
          <a:prstGeom prst="rect">
            <a:avLst/>
          </a:prstGeom>
        </p:spPr>
        <p:txBody>
          <a:bodyPr/>
          <a:lstStyle/>
          <a:p>
            <a:fld id="{0380ECE9-2271-4273-BF6F-2C50AD562780}" type="slidenum">
              <a:rPr lang="ar-BH" smtClean="0"/>
              <a:pPr/>
              <a:t>‹#›</a:t>
            </a:fld>
            <a:endParaRPr lang="ar-B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a:off x="6553200" y="6356350"/>
            <a:ext cx="2133600" cy="365125"/>
          </a:xfrm>
          <a:prstGeom prst="rect">
            <a:avLst/>
          </a:prstGeom>
        </p:spPr>
        <p:txBody>
          <a:bodyPr/>
          <a:lstStyle/>
          <a:p>
            <a:fld id="{992AC1CA-7161-46AA-A2D9-30CAAE63B96E}" type="datetimeFigureOut">
              <a:rPr lang="ar-BH" smtClean="0"/>
              <a:pPr/>
              <a:t>23/03/1438</a:t>
            </a:fld>
            <a:endParaRPr lang="ar-BH"/>
          </a:p>
        </p:txBody>
      </p:sp>
      <p:sp>
        <p:nvSpPr>
          <p:cNvPr id="3" name="عنصر نائب للتذييل 2"/>
          <p:cNvSpPr>
            <a:spLocks noGrp="1"/>
          </p:cNvSpPr>
          <p:nvPr>
            <p:ph type="ftr" sz="quarter" idx="11"/>
          </p:nvPr>
        </p:nvSpPr>
        <p:spPr>
          <a:xfrm>
            <a:off x="3124200" y="6356350"/>
            <a:ext cx="2895600" cy="365125"/>
          </a:xfrm>
          <a:prstGeom prst="rect">
            <a:avLst/>
          </a:prstGeom>
        </p:spPr>
        <p:txBody>
          <a:bodyPr/>
          <a:lstStyle/>
          <a:p>
            <a:endParaRPr lang="ar-BH"/>
          </a:p>
        </p:txBody>
      </p:sp>
      <p:sp>
        <p:nvSpPr>
          <p:cNvPr id="4" name="عنصر نائب لرقم الشريحة 3"/>
          <p:cNvSpPr>
            <a:spLocks noGrp="1"/>
          </p:cNvSpPr>
          <p:nvPr>
            <p:ph type="sldNum" sz="quarter" idx="12"/>
          </p:nvPr>
        </p:nvSpPr>
        <p:spPr>
          <a:xfrm>
            <a:off x="457200" y="6356350"/>
            <a:ext cx="2133600" cy="365125"/>
          </a:xfrm>
          <a:prstGeom prst="rect">
            <a:avLst/>
          </a:prstGeom>
        </p:spPr>
        <p:txBody>
          <a:bodyPr/>
          <a:lstStyle/>
          <a:p>
            <a:fld id="{0380ECE9-2271-4273-BF6F-2C50AD562780}" type="slidenum">
              <a:rPr lang="ar-BH" smtClean="0"/>
              <a:pPr/>
              <a:t>‹#›</a:t>
            </a:fld>
            <a:endParaRPr lang="ar-B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a:prstGeom prst="rect">
            <a:avLst/>
          </a:prstGeom>
        </p:spPr>
        <p:txBody>
          <a:bodyPr anchor="b"/>
          <a:lstStyle>
            <a:lvl1pPr algn="r">
              <a:defRPr sz="2000" b="1"/>
            </a:lvl1pPr>
          </a:lstStyle>
          <a:p>
            <a:r>
              <a:rPr lang="ar-SA"/>
              <a:t>انقر لتحرير نمط العنوان الرئيسي</a:t>
            </a:r>
            <a:endParaRPr lang="ar-BH"/>
          </a:p>
        </p:txBody>
      </p:sp>
      <p:sp>
        <p:nvSpPr>
          <p:cNvPr id="3" name="عنصر نائب للمحتوى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BH"/>
          </a:p>
        </p:txBody>
      </p:sp>
      <p:sp>
        <p:nvSpPr>
          <p:cNvPr id="4" name="عنصر نائب للنص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a:xfrm>
            <a:off x="6553200" y="6356350"/>
            <a:ext cx="2133600" cy="365125"/>
          </a:xfrm>
          <a:prstGeom prst="rect">
            <a:avLst/>
          </a:prstGeom>
        </p:spPr>
        <p:txBody>
          <a:bodyPr/>
          <a:lstStyle/>
          <a:p>
            <a:fld id="{992AC1CA-7161-46AA-A2D9-30CAAE63B96E}" type="datetimeFigureOut">
              <a:rPr lang="ar-BH" smtClean="0"/>
              <a:pPr/>
              <a:t>23/03/1438</a:t>
            </a:fld>
            <a:endParaRPr lang="ar-BH"/>
          </a:p>
        </p:txBody>
      </p:sp>
      <p:sp>
        <p:nvSpPr>
          <p:cNvPr id="6" name="عنصر نائب للتذييل 5"/>
          <p:cNvSpPr>
            <a:spLocks noGrp="1"/>
          </p:cNvSpPr>
          <p:nvPr>
            <p:ph type="ftr" sz="quarter" idx="11"/>
          </p:nvPr>
        </p:nvSpPr>
        <p:spPr>
          <a:xfrm>
            <a:off x="3124200" y="6356350"/>
            <a:ext cx="2895600" cy="365125"/>
          </a:xfrm>
          <a:prstGeom prst="rect">
            <a:avLst/>
          </a:prstGeom>
        </p:spPr>
        <p:txBody>
          <a:bodyPr/>
          <a:lstStyle/>
          <a:p>
            <a:endParaRPr lang="ar-BH"/>
          </a:p>
        </p:txBody>
      </p:sp>
      <p:sp>
        <p:nvSpPr>
          <p:cNvPr id="7" name="عنصر نائب لرقم الشريحة 6"/>
          <p:cNvSpPr>
            <a:spLocks noGrp="1"/>
          </p:cNvSpPr>
          <p:nvPr>
            <p:ph type="sldNum" sz="quarter" idx="12"/>
          </p:nvPr>
        </p:nvSpPr>
        <p:spPr>
          <a:xfrm>
            <a:off x="457200" y="6356350"/>
            <a:ext cx="2133600" cy="365125"/>
          </a:xfrm>
          <a:prstGeom prst="rect">
            <a:avLst/>
          </a:prstGeom>
        </p:spPr>
        <p:txBody>
          <a:bodyPr/>
          <a:lstStyle/>
          <a:p>
            <a:fld id="{0380ECE9-2271-4273-BF6F-2C50AD562780}" type="slidenum">
              <a:rPr lang="ar-BH" smtClean="0"/>
              <a:pPr/>
              <a:t>‹#›</a:t>
            </a:fld>
            <a:endParaRPr lang="ar-BH"/>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a:prstGeom prst="rect">
            <a:avLst/>
          </a:prstGeom>
        </p:spPr>
        <p:txBody>
          <a:bodyPr anchor="b"/>
          <a:lstStyle>
            <a:lvl1pPr algn="r">
              <a:defRPr sz="2000" b="1"/>
            </a:lvl1pPr>
          </a:lstStyle>
          <a:p>
            <a:r>
              <a:rPr lang="ar-SA"/>
              <a:t>انقر لتحرير نمط العنوان الرئيسي</a:t>
            </a:r>
            <a:endParaRPr lang="ar-BH"/>
          </a:p>
        </p:txBody>
      </p:sp>
      <p:sp>
        <p:nvSpPr>
          <p:cNvPr id="3" name="عنصر نائب للصورة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الرمز لإضافة صورة</a:t>
            </a:r>
            <a:endParaRPr lang="ar-BH"/>
          </a:p>
        </p:txBody>
      </p:sp>
      <p:sp>
        <p:nvSpPr>
          <p:cNvPr id="4" name="عنصر نائب للنص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a:xfrm>
            <a:off x="6553200" y="6356350"/>
            <a:ext cx="2133600" cy="365125"/>
          </a:xfrm>
          <a:prstGeom prst="rect">
            <a:avLst/>
          </a:prstGeom>
        </p:spPr>
        <p:txBody>
          <a:bodyPr/>
          <a:lstStyle/>
          <a:p>
            <a:fld id="{992AC1CA-7161-46AA-A2D9-30CAAE63B96E}" type="datetimeFigureOut">
              <a:rPr lang="ar-BH" smtClean="0"/>
              <a:pPr/>
              <a:t>23/03/1438</a:t>
            </a:fld>
            <a:endParaRPr lang="ar-BH"/>
          </a:p>
        </p:txBody>
      </p:sp>
      <p:sp>
        <p:nvSpPr>
          <p:cNvPr id="6" name="عنصر نائب للتذييل 5"/>
          <p:cNvSpPr>
            <a:spLocks noGrp="1"/>
          </p:cNvSpPr>
          <p:nvPr>
            <p:ph type="ftr" sz="quarter" idx="11"/>
          </p:nvPr>
        </p:nvSpPr>
        <p:spPr>
          <a:xfrm>
            <a:off x="3124200" y="6356350"/>
            <a:ext cx="2895600" cy="365125"/>
          </a:xfrm>
          <a:prstGeom prst="rect">
            <a:avLst/>
          </a:prstGeom>
        </p:spPr>
        <p:txBody>
          <a:bodyPr/>
          <a:lstStyle/>
          <a:p>
            <a:endParaRPr lang="ar-BH"/>
          </a:p>
        </p:txBody>
      </p:sp>
      <p:sp>
        <p:nvSpPr>
          <p:cNvPr id="7" name="عنصر نائب لرقم الشريحة 6"/>
          <p:cNvSpPr>
            <a:spLocks noGrp="1"/>
          </p:cNvSpPr>
          <p:nvPr>
            <p:ph type="sldNum" sz="quarter" idx="12"/>
          </p:nvPr>
        </p:nvSpPr>
        <p:spPr>
          <a:xfrm>
            <a:off x="457200" y="6356350"/>
            <a:ext cx="2133600" cy="365125"/>
          </a:xfrm>
          <a:prstGeom prst="rect">
            <a:avLst/>
          </a:prstGeom>
        </p:spPr>
        <p:txBody>
          <a:bodyPr/>
          <a:lstStyle/>
          <a:p>
            <a:fld id="{0380ECE9-2271-4273-BF6F-2C50AD562780}" type="slidenum">
              <a:rPr lang="ar-BH" smtClean="0"/>
              <a:pPr/>
              <a:t>‹#›</a:t>
            </a:fld>
            <a:endParaRPr lang="ar-BH"/>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chemeClr val="bg1">
                <a:alpha val="0"/>
              </a:schemeClr>
            </a:gs>
            <a:gs pos="82000">
              <a:srgbClr val="F0EBD5"/>
            </a:gs>
            <a:gs pos="100000">
              <a:srgbClr val="D1C39F"/>
            </a:gs>
          </a:gsLst>
          <a:lin ang="13500000" scaled="1"/>
          <a:tileRect/>
        </a:gradFill>
        <a:effectLst/>
      </p:bgPr>
    </p:bg>
    <p:spTree>
      <p:nvGrpSpPr>
        <p:cNvPr id="1" name=""/>
        <p:cNvGrpSpPr/>
        <p:nvPr/>
      </p:nvGrpSpPr>
      <p:grpSpPr>
        <a:xfrm>
          <a:off x="0" y="0"/>
          <a:ext cx="0" cy="0"/>
          <a:chOff x="0" y="0"/>
          <a:chExt cx="0" cy="0"/>
        </a:xfrm>
      </p:grpSpPr>
      <p:pic>
        <p:nvPicPr>
          <p:cNvPr id="9" name="صورة 8" descr="خط الثلث.jpg"/>
          <p:cNvPicPr>
            <a:picLocks noChangeAspect="1"/>
          </p:cNvPicPr>
          <p:nvPr userDrawn="1"/>
        </p:nvPicPr>
        <p:blipFill>
          <a:blip r:embed="rId13" cstate="print"/>
          <a:stretch>
            <a:fillRect/>
          </a:stretch>
        </p:blipFill>
        <p:spPr>
          <a:xfrm>
            <a:off x="1071538" y="6000768"/>
            <a:ext cx="3000396" cy="857232"/>
          </a:xfrm>
          <a:prstGeom prst="rect">
            <a:avLst/>
          </a:prstGeom>
        </p:spPr>
      </p:pic>
      <p:pic>
        <p:nvPicPr>
          <p:cNvPr id="23" name="صورة 22" descr="الشعار بخط الثلث جميييييييييييل وجديد.png"/>
          <p:cNvPicPr>
            <a:picLocks noChangeAspect="1"/>
          </p:cNvPicPr>
          <p:nvPr userDrawn="1"/>
        </p:nvPicPr>
        <p:blipFill>
          <a:blip r:embed="rId14" cstate="print"/>
          <a:stretch>
            <a:fillRect/>
          </a:stretch>
        </p:blipFill>
        <p:spPr>
          <a:xfrm>
            <a:off x="50860" y="5715016"/>
            <a:ext cx="949240" cy="1107635"/>
          </a:xfrm>
          <a:prstGeom prst="rect">
            <a:avLst/>
          </a:prstGeom>
        </p:spPr>
      </p:pic>
      <p:cxnSp>
        <p:nvCxnSpPr>
          <p:cNvPr id="1029" name="AutoShape 5"/>
          <p:cNvCxnSpPr>
            <a:cxnSpLocks noChangeShapeType="1"/>
          </p:cNvCxnSpPr>
          <p:nvPr userDrawn="1"/>
        </p:nvCxnSpPr>
        <p:spPr bwMode="auto">
          <a:xfrm rot="5400000">
            <a:off x="-896976" y="4460882"/>
            <a:ext cx="2071702" cy="7938"/>
          </a:xfrm>
          <a:prstGeom prst="straightConnector1">
            <a:avLst/>
          </a:prstGeom>
          <a:noFill/>
          <a:ln w="127000">
            <a:solidFill>
              <a:srgbClr val="C00000"/>
            </a:solidFill>
            <a:round/>
            <a:headEnd/>
            <a:tailEnd/>
          </a:ln>
          <a:effectLst/>
        </p:spPr>
      </p:cxnSp>
      <p:cxnSp>
        <p:nvCxnSpPr>
          <p:cNvPr id="1030" name="AutoShape 6"/>
          <p:cNvCxnSpPr>
            <a:cxnSpLocks noChangeShapeType="1"/>
          </p:cNvCxnSpPr>
          <p:nvPr userDrawn="1"/>
        </p:nvCxnSpPr>
        <p:spPr bwMode="auto">
          <a:xfrm rot="5400000">
            <a:off x="-1223" y="3207939"/>
            <a:ext cx="273052" cy="794"/>
          </a:xfrm>
          <a:prstGeom prst="straightConnector1">
            <a:avLst/>
          </a:prstGeom>
          <a:noFill/>
          <a:ln w="127000">
            <a:solidFill>
              <a:schemeClr val="accent2">
                <a:lumMod val="50000"/>
              </a:schemeClr>
            </a:solidFill>
            <a:round/>
            <a:headEnd/>
            <a:tailEnd/>
          </a:ln>
          <a:effectLst/>
        </p:spPr>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BH"/>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620688"/>
            <a:ext cx="7200800" cy="1200329"/>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SA"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الأيدلوجية الصهيونية</a:t>
            </a:r>
            <a:endPar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p:cNvPicPr>
            <a:picLocks noChangeAspect="1" noChangeArrowheads="1"/>
          </p:cNvPicPr>
          <p:nvPr/>
        </p:nvPicPr>
        <p:blipFill>
          <a:blip r:embed="rId3" cstate="print"/>
          <a:srcRect/>
          <a:stretch>
            <a:fillRect/>
          </a:stretch>
        </p:blipFill>
        <p:spPr bwMode="auto">
          <a:xfrm>
            <a:off x="0" y="2348880"/>
            <a:ext cx="4788024" cy="3235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p:cNvPicPr>
            <a:picLocks noChangeAspect="1" noChangeArrowheads="1"/>
          </p:cNvPicPr>
          <p:nvPr/>
        </p:nvPicPr>
        <p:blipFill>
          <a:blip r:embed="rId4" cstate="print"/>
          <a:srcRect/>
          <a:stretch>
            <a:fillRect/>
          </a:stretch>
        </p:blipFill>
        <p:spPr bwMode="auto">
          <a:xfrm>
            <a:off x="5076056" y="3284984"/>
            <a:ext cx="3888432" cy="33843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3143248"/>
            <a:ext cx="8229600" cy="2908920"/>
          </a:xfrm>
        </p:spPr>
        <p:txBody>
          <a:bodyPr/>
          <a:lstStyle/>
          <a:p>
            <a:r>
              <a:rPr lang="ar-JO" sz="2800" b="1" dirty="0" smtClean="0">
                <a:solidFill>
                  <a:srgbClr val="C00000"/>
                </a:solidFill>
                <a:latin typeface="Tahoma" pitchFamily="34" charset="0"/>
                <a:ea typeface="Tahoma" pitchFamily="34" charset="0"/>
                <a:cs typeface="Tahoma" pitchFamily="34" charset="0"/>
              </a:rPr>
              <a:t>ثالثا: المدرسة الصهيونية الدينية </a:t>
            </a:r>
            <a:r>
              <a:rPr lang="ar-JO" sz="2800" dirty="0" smtClean="0">
                <a:latin typeface="Tahoma" pitchFamily="34" charset="0"/>
                <a:ea typeface="Tahoma" pitchFamily="34" charset="0"/>
                <a:cs typeface="Tahoma" pitchFamily="34" charset="0"/>
              </a:rPr>
              <a:t>التي تغلب الجانب الديني على الجانب القومي وتسعى لتطبيق أحكام التوراة؛ تفرع عن هذه المدرسة عدة احزاب دينية ذات صبغة اثنية كحزب شاس ويهودات هتوراة (آخرها حزب البيت اليهودي) </a:t>
            </a:r>
            <a:endParaRPr lang="en-US" sz="2800" dirty="0">
              <a:latin typeface="Tahoma" pitchFamily="34" charset="0"/>
              <a:ea typeface="Tahoma" pitchFamily="34" charset="0"/>
              <a:cs typeface="Tahoma" pitchFamily="34" charset="0"/>
            </a:endParaRPr>
          </a:p>
        </p:txBody>
      </p:sp>
      <p:pic>
        <p:nvPicPr>
          <p:cNvPr id="6147" name="Picture 3"/>
          <p:cNvPicPr>
            <a:picLocks noChangeAspect="1" noChangeArrowheads="1"/>
          </p:cNvPicPr>
          <p:nvPr/>
        </p:nvPicPr>
        <p:blipFill>
          <a:blip r:embed="rId2"/>
          <a:srcRect/>
          <a:stretch>
            <a:fillRect/>
          </a:stretch>
        </p:blipFill>
        <p:spPr bwMode="auto">
          <a:xfrm>
            <a:off x="3571868" y="642918"/>
            <a:ext cx="1900244" cy="1643074"/>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heckerboard(across)">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589640" cy="4525963"/>
          </a:xfrm>
        </p:spPr>
        <p:txBody>
          <a:bodyPr/>
          <a:lstStyle/>
          <a:p>
            <a:r>
              <a:rPr lang="ar-JO" sz="2800" b="1" dirty="0" smtClean="0">
                <a:solidFill>
                  <a:srgbClr val="C00000"/>
                </a:solidFill>
                <a:latin typeface="Tahoma" pitchFamily="34" charset="0"/>
                <a:ea typeface="Tahoma" pitchFamily="34" charset="0"/>
                <a:cs typeface="Tahoma" pitchFamily="34" charset="0"/>
              </a:rPr>
              <a:t>رابعا: المدرسة الصهيونية الثقافية (الروحية) </a:t>
            </a:r>
            <a:r>
              <a:rPr lang="ar-JO" sz="2800" dirty="0" smtClean="0">
                <a:latin typeface="Tahoma" pitchFamily="34" charset="0"/>
                <a:ea typeface="Tahoma" pitchFamily="34" charset="0"/>
                <a:cs typeface="Tahoma" pitchFamily="34" charset="0"/>
              </a:rPr>
              <a:t>التي ترى أن القيم اليهودية نتاج من الشعب اليهودي (وليس التوراة كما تعتقد الصهيونية الدينية) وأنّه يجب تجميع اليهود في فلسطين كي تكون المرجع الروحي لهم</a:t>
            </a:r>
          </a:p>
          <a:p>
            <a:pPr>
              <a:buNone/>
            </a:pPr>
            <a:r>
              <a:rPr lang="ar-JO" sz="2800" dirty="0" smtClean="0">
                <a:latin typeface="Tahoma" pitchFamily="34" charset="0"/>
                <a:ea typeface="Tahoma" pitchFamily="34" charset="0"/>
                <a:cs typeface="Tahoma" pitchFamily="34" charset="0"/>
              </a:rPr>
              <a:t>	أبرز قادة هذه المدرسة هو آشر جينزبرغ (</a:t>
            </a:r>
            <a:r>
              <a:rPr lang="en-US" sz="2800" dirty="0" err="1" smtClean="0">
                <a:latin typeface="Tahoma" pitchFamily="34" charset="0"/>
                <a:ea typeface="Tahoma" pitchFamily="34" charset="0"/>
                <a:cs typeface="Tahoma" pitchFamily="34" charset="0"/>
              </a:rPr>
              <a:t>Aser</a:t>
            </a:r>
            <a:r>
              <a:rPr lang="en-US" sz="2800" dirty="0" smtClean="0">
                <a:latin typeface="Tahoma" pitchFamily="34" charset="0"/>
                <a:ea typeface="Tahoma" pitchFamily="34" charset="0"/>
                <a:cs typeface="Tahoma" pitchFamily="34" charset="0"/>
              </a:rPr>
              <a:t> Ginsberg</a:t>
            </a:r>
            <a:r>
              <a:rPr lang="ar-JO" sz="2800" dirty="0" smtClean="0">
                <a:latin typeface="Tahoma" pitchFamily="34" charset="0"/>
                <a:ea typeface="Tahoma" pitchFamily="34" charset="0"/>
                <a:cs typeface="Tahoma" pitchFamily="34" charset="0"/>
              </a:rPr>
              <a:t>) المشهور </a:t>
            </a:r>
            <a:r>
              <a:rPr lang="ar-JO" sz="2800" dirty="0" err="1" smtClean="0">
                <a:latin typeface="Tahoma" pitchFamily="34" charset="0"/>
                <a:ea typeface="Tahoma" pitchFamily="34" charset="0"/>
                <a:cs typeface="Tahoma" pitchFamily="34" charset="0"/>
              </a:rPr>
              <a:t>بأحاد</a:t>
            </a:r>
            <a:r>
              <a:rPr lang="ar-JO" sz="2800" dirty="0" smtClean="0">
                <a:latin typeface="Tahoma" pitchFamily="34" charset="0"/>
                <a:ea typeface="Tahoma" pitchFamily="34" charset="0"/>
                <a:cs typeface="Tahoma" pitchFamily="34" charset="0"/>
              </a:rPr>
              <a:t> </a:t>
            </a:r>
            <a:r>
              <a:rPr lang="ar-JO" sz="2800" dirty="0" err="1" smtClean="0">
                <a:latin typeface="Tahoma" pitchFamily="34" charset="0"/>
                <a:ea typeface="Tahoma" pitchFamily="34" charset="0"/>
                <a:cs typeface="Tahoma" pitchFamily="34" charset="0"/>
              </a:rPr>
              <a:t>هاعام</a:t>
            </a:r>
            <a:r>
              <a:rPr lang="ar-JO" sz="2800" dirty="0" smtClean="0">
                <a:latin typeface="Tahoma" pitchFamily="34" charset="0"/>
                <a:ea typeface="Tahoma" pitchFamily="34" charset="0"/>
                <a:cs typeface="Tahoma" pitchFamily="34" charset="0"/>
              </a:rPr>
              <a:t> (واحد من الشعب)؛ لا يوجد أحزاب تمثل هذه المدرسة إلا أن مواقفها متبناة من عموم الإسرائيليين كالاهتمام باللغة العبرية والثقافة اليهودية</a:t>
            </a:r>
            <a:endParaRPr lang="en-US" sz="2800" dirty="0" smtClean="0">
              <a:latin typeface="Tahoma" pitchFamily="34" charset="0"/>
              <a:ea typeface="Tahoma" pitchFamily="34" charset="0"/>
              <a:cs typeface="Tahoma" pitchFamily="34" charset="0"/>
            </a:endParaRPr>
          </a:p>
          <a:p>
            <a:endParaRPr lang="en-US" sz="2800" dirty="0" smtClean="0">
              <a:latin typeface="Tahoma" pitchFamily="34" charset="0"/>
              <a:ea typeface="Tahoma" pitchFamily="34" charset="0"/>
              <a:cs typeface="Tahoma" pitchFamily="34" charset="0"/>
            </a:endParaRPr>
          </a:p>
          <a:p>
            <a:endParaRPr lang="en-US" sz="2800" dirty="0">
              <a:latin typeface="Tahoma" pitchFamily="34" charset="0"/>
              <a:ea typeface="Tahoma" pitchFamily="34" charset="0"/>
              <a:cs typeface="Tahoma" pitchFamily="34" charset="0"/>
            </a:endParaRPr>
          </a:p>
        </p:txBody>
      </p:sp>
      <p:pic>
        <p:nvPicPr>
          <p:cNvPr id="7170" name="Picture 2"/>
          <p:cNvPicPr>
            <a:picLocks noChangeAspect="1" noChangeArrowheads="1"/>
          </p:cNvPicPr>
          <p:nvPr/>
        </p:nvPicPr>
        <p:blipFill>
          <a:blip r:embed="rId2"/>
          <a:srcRect/>
          <a:stretch>
            <a:fillRect/>
          </a:stretch>
        </p:blipFill>
        <p:spPr bwMode="auto">
          <a:xfrm>
            <a:off x="4857752" y="4000504"/>
            <a:ext cx="2000250" cy="2571744"/>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diamond(in)">
                                      <p:cBhvr>
                                        <p:cTn id="12"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600" b="1" dirty="0" smtClean="0">
                <a:solidFill>
                  <a:srgbClr val="C00000"/>
                </a:solidFill>
                <a:latin typeface="Tahoma" pitchFamily="34" charset="0"/>
                <a:ea typeface="Tahoma" pitchFamily="34" charset="0"/>
                <a:cs typeface="Tahoma" pitchFamily="34" charset="0"/>
              </a:rPr>
              <a:t>مصطلح الصهيونية</a:t>
            </a:r>
            <a:endParaRPr lang="en-US" sz="3600" b="1" dirty="0">
              <a:solidFill>
                <a:srgbClr val="C00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539552" y="1196753"/>
            <a:ext cx="8229600" cy="3816424"/>
          </a:xfrm>
        </p:spPr>
        <p:txBody>
          <a:bodyPr/>
          <a:lstStyle/>
          <a:p>
            <a:r>
              <a:rPr lang="ar-JO" sz="2800" dirty="0" smtClean="0">
                <a:latin typeface="Tahoma" pitchFamily="34" charset="0"/>
                <a:ea typeface="Tahoma" pitchFamily="34" charset="0"/>
                <a:cs typeface="Tahoma" pitchFamily="34" charset="0"/>
              </a:rPr>
              <a:t>تنسب المصادر الصهيونية </a:t>
            </a:r>
            <a:r>
              <a:rPr lang="ar-JO" sz="2800" dirty="0" err="1" smtClean="0">
                <a:latin typeface="Tahoma" pitchFamily="34" charset="0"/>
                <a:ea typeface="Tahoma" pitchFamily="34" charset="0"/>
                <a:cs typeface="Tahoma" pitchFamily="34" charset="0"/>
              </a:rPr>
              <a:t>لناثان</a:t>
            </a:r>
            <a:r>
              <a:rPr lang="ar-JO" sz="2800" dirty="0" smtClean="0">
                <a:latin typeface="Tahoma" pitchFamily="34" charset="0"/>
                <a:ea typeface="Tahoma" pitchFamily="34" charset="0"/>
                <a:cs typeface="Tahoma" pitchFamily="34" charset="0"/>
              </a:rPr>
              <a:t> </a:t>
            </a:r>
            <a:r>
              <a:rPr lang="ar-JO" sz="2800" dirty="0" err="1" smtClean="0">
                <a:latin typeface="Tahoma" pitchFamily="34" charset="0"/>
                <a:ea typeface="Tahoma" pitchFamily="34" charset="0"/>
                <a:cs typeface="Tahoma" pitchFamily="34" charset="0"/>
              </a:rPr>
              <a:t>بيرنباوم</a:t>
            </a:r>
            <a:r>
              <a:rPr lang="ar-JO" sz="2800" dirty="0" smtClean="0">
                <a:latin typeface="Tahoma" pitchFamily="34" charset="0"/>
                <a:ea typeface="Tahoma" pitchFamily="34" charset="0"/>
                <a:cs typeface="Tahoma" pitchFamily="34" charset="0"/>
              </a:rPr>
              <a:t> ابتكار مصطلح الصهيونية عام 1890؛ حيث تعرف نفسها </a:t>
            </a:r>
            <a:r>
              <a:rPr lang="ar-JO" sz="2800" dirty="0" err="1" smtClean="0">
                <a:latin typeface="Tahoma" pitchFamily="34" charset="0"/>
                <a:ea typeface="Tahoma" pitchFamily="34" charset="0"/>
                <a:cs typeface="Tahoma" pitchFamily="34" charset="0"/>
              </a:rPr>
              <a:t>ك</a:t>
            </a:r>
            <a:r>
              <a:rPr lang="ar-JO" sz="2800" dirty="0" smtClean="0">
                <a:latin typeface="Tahoma" pitchFamily="34" charset="0"/>
                <a:ea typeface="Tahoma" pitchFamily="34" charset="0"/>
                <a:cs typeface="Tahoma" pitchFamily="34" charset="0"/>
              </a:rPr>
              <a:t>"حركة تحرر وطني هدفها عودة الشعب اليهودي لوطنهم واستعادة السيادة على أرض إسرائيل"، وهذا ما ذهب إليه المستشرق برنارد لويس حيث اعتبر الصهيونية حركة تحرر وطني للشعب اليهودي</a:t>
            </a:r>
            <a:endParaRPr lang="en-US" sz="2800" dirty="0" smtClean="0">
              <a:latin typeface="Tahoma" pitchFamily="34" charset="0"/>
              <a:ea typeface="Tahoma" pitchFamily="34" charset="0"/>
              <a:cs typeface="Tahoma" pitchFamily="34" charset="0"/>
            </a:endParaRPr>
          </a:p>
        </p:txBody>
      </p:sp>
      <p:pic>
        <p:nvPicPr>
          <p:cNvPr id="8194" name="Picture 2"/>
          <p:cNvPicPr>
            <a:picLocks noChangeAspect="1" noChangeArrowheads="1"/>
          </p:cNvPicPr>
          <p:nvPr/>
        </p:nvPicPr>
        <p:blipFill>
          <a:blip r:embed="rId2"/>
          <a:srcRect/>
          <a:stretch>
            <a:fillRect/>
          </a:stretch>
        </p:blipFill>
        <p:spPr bwMode="auto">
          <a:xfrm>
            <a:off x="4643438" y="4000504"/>
            <a:ext cx="3238500" cy="2705100"/>
          </a:xfrm>
          <a:prstGeom prst="rect">
            <a:avLst/>
          </a:prstGeom>
          <a:ln>
            <a:noFill/>
          </a:ln>
          <a:effectLst>
            <a:outerShdw blurRad="190500" algn="tl" rotWithShape="0">
              <a:srgbClr val="000000">
                <a:alpha val="70000"/>
              </a:srgbClr>
            </a:outerShdw>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600" b="1" dirty="0" smtClean="0">
                <a:solidFill>
                  <a:srgbClr val="C00000"/>
                </a:solidFill>
                <a:latin typeface="Tahoma" pitchFamily="34" charset="0"/>
                <a:ea typeface="Tahoma" pitchFamily="34" charset="0"/>
                <a:cs typeface="Tahoma" pitchFamily="34" charset="0"/>
              </a:rPr>
              <a:t>مصطلح الصهيونية ... يتبع</a:t>
            </a:r>
            <a:endParaRPr lang="en-US" sz="3600"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2123728" y="1052736"/>
            <a:ext cx="6563072" cy="5073427"/>
          </a:xfrm>
        </p:spPr>
        <p:txBody>
          <a:bodyPr/>
          <a:lstStyle/>
          <a:p>
            <a:r>
              <a:rPr lang="ar-JO" sz="2800" dirty="0" smtClean="0">
                <a:latin typeface="Tahoma" pitchFamily="34" charset="0"/>
                <a:ea typeface="Tahoma" pitchFamily="34" charset="0"/>
                <a:cs typeface="Tahoma" pitchFamily="34" charset="0"/>
              </a:rPr>
              <a:t>بينما يرى عبد الوهاب </a:t>
            </a:r>
            <a:r>
              <a:rPr lang="ar-JO" sz="2800" dirty="0" err="1" smtClean="0">
                <a:latin typeface="Tahoma" pitchFamily="34" charset="0"/>
                <a:ea typeface="Tahoma" pitchFamily="34" charset="0"/>
                <a:cs typeface="Tahoma" pitchFamily="34" charset="0"/>
              </a:rPr>
              <a:t>المسيري</a:t>
            </a:r>
            <a:r>
              <a:rPr lang="ar-JO" sz="2800" dirty="0" smtClean="0">
                <a:latin typeface="Tahoma" pitchFamily="34" charset="0"/>
                <a:ea typeface="Tahoma" pitchFamily="34" charset="0"/>
                <a:cs typeface="Tahoma" pitchFamily="34" charset="0"/>
              </a:rPr>
              <a:t> أنه من الصعب تعريف الصهيونية وذلك لعدة أسباب؛ من أهمها أنّ المصطلح يشير إلى نزعات وحركات ومنظمات سياسية غير متجانسة بل ومتناقضة أحياناً في أهدافها ومصالحها ورؤيتها للتاريخ أو في أصولها </a:t>
            </a:r>
            <a:r>
              <a:rPr lang="ar-JO" sz="2800" dirty="0" err="1" smtClean="0">
                <a:latin typeface="Tahoma" pitchFamily="34" charset="0"/>
                <a:ea typeface="Tahoma" pitchFamily="34" charset="0"/>
                <a:cs typeface="Tahoma" pitchFamily="34" charset="0"/>
              </a:rPr>
              <a:t>الاثنية</a:t>
            </a:r>
            <a:r>
              <a:rPr lang="ar-JO" sz="2800" dirty="0" smtClean="0">
                <a:latin typeface="Tahoma" pitchFamily="34" charset="0"/>
                <a:ea typeface="Tahoma" pitchFamily="34" charset="0"/>
                <a:cs typeface="Tahoma" pitchFamily="34" charset="0"/>
              </a:rPr>
              <a:t> أو الدينية أو الطبقية</a:t>
            </a:r>
            <a:endParaRPr lang="en-US" sz="2800" dirty="0" smtClean="0">
              <a:latin typeface="Tahoma" pitchFamily="34" charset="0"/>
              <a:ea typeface="Tahoma" pitchFamily="34" charset="0"/>
              <a:cs typeface="Tahoma" pitchFamily="34" charset="0"/>
            </a:endParaRPr>
          </a:p>
          <a:p>
            <a:r>
              <a:rPr lang="ar-JO" sz="2800" dirty="0" smtClean="0">
                <a:latin typeface="Tahoma" pitchFamily="34" charset="0"/>
                <a:ea typeface="Tahoma" pitchFamily="34" charset="0"/>
                <a:cs typeface="Tahoma" pitchFamily="34" charset="0"/>
              </a:rPr>
              <a:t>تعريف قاموس </a:t>
            </a:r>
            <a:r>
              <a:rPr lang="ar-JO" sz="2800" dirty="0" err="1" smtClean="0">
                <a:latin typeface="Tahoma" pitchFamily="34" charset="0"/>
                <a:ea typeface="Tahoma" pitchFamily="34" charset="0"/>
                <a:cs typeface="Tahoma" pitchFamily="34" charset="0"/>
              </a:rPr>
              <a:t>اكسفورد</a:t>
            </a:r>
            <a:r>
              <a:rPr lang="ar-JO" sz="2800" dirty="0" smtClean="0">
                <a:latin typeface="Tahoma" pitchFamily="34" charset="0"/>
                <a:ea typeface="Tahoma" pitchFamily="34" charset="0"/>
                <a:cs typeface="Tahoma" pitchFamily="34" charset="0"/>
              </a:rPr>
              <a:t> للصهيونية بأنها: "حركة سياسية اهتمت بشكل أساسي بإقامة دولة مستقلة للشعب اليهودي، وهي الآن تهتم بتطوير دولة إسرائيل"</a:t>
            </a:r>
            <a:endParaRPr lang="en-US" sz="2800" dirty="0" smtClean="0">
              <a:latin typeface="Tahoma" pitchFamily="34" charset="0"/>
              <a:ea typeface="Tahoma" pitchFamily="34" charset="0"/>
              <a:cs typeface="Tahoma" pitchFamily="34" charset="0"/>
            </a:endParaRPr>
          </a:p>
        </p:txBody>
      </p:sp>
      <p:pic>
        <p:nvPicPr>
          <p:cNvPr id="9218" name="Picture 2"/>
          <p:cNvPicPr>
            <a:picLocks noChangeAspect="1" noChangeArrowheads="1"/>
          </p:cNvPicPr>
          <p:nvPr/>
        </p:nvPicPr>
        <p:blipFill>
          <a:blip r:embed="rId2"/>
          <a:srcRect/>
          <a:stretch>
            <a:fillRect/>
          </a:stretch>
        </p:blipFill>
        <p:spPr bwMode="auto">
          <a:xfrm>
            <a:off x="0" y="1500174"/>
            <a:ext cx="2190750" cy="904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20" name="Picture 4"/>
          <p:cNvPicPr>
            <a:picLocks noChangeAspect="1" noChangeArrowheads="1"/>
          </p:cNvPicPr>
          <p:nvPr/>
        </p:nvPicPr>
        <p:blipFill>
          <a:blip r:embed="rId3"/>
          <a:srcRect/>
          <a:stretch>
            <a:fillRect/>
          </a:stretch>
        </p:blipFill>
        <p:spPr bwMode="auto">
          <a:xfrm>
            <a:off x="714348" y="4071942"/>
            <a:ext cx="1704975" cy="1685925"/>
          </a:xfrm>
          <a:prstGeom prst="rect">
            <a:avLst/>
          </a:prstGeom>
          <a:ln>
            <a:noFill/>
          </a:ln>
          <a:effectLst>
            <a:softEdge rad="112500"/>
          </a:effectLst>
        </p:spPr>
      </p:pic>
    </p:spTree>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diamond(in)">
                                      <p:cBhvr>
                                        <p:cTn id="12" dur="20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1"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amond(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220"/>
                                        </p:tgtEl>
                                        <p:attrNameLst>
                                          <p:attrName>style.visibility</p:attrName>
                                        </p:attrNameLst>
                                      </p:cBhvr>
                                      <p:to>
                                        <p:strVal val="visible"/>
                                      </p:to>
                                    </p:set>
                                    <p:animEffect transition="in" filter="checkerboard(across)">
                                      <p:cBhvr>
                                        <p:cTn id="22"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600" b="1" dirty="0" smtClean="0">
                <a:solidFill>
                  <a:srgbClr val="C00000"/>
                </a:solidFill>
                <a:latin typeface="Tahoma" pitchFamily="34" charset="0"/>
                <a:ea typeface="Tahoma" pitchFamily="34" charset="0"/>
                <a:cs typeface="Tahoma" pitchFamily="34" charset="0"/>
              </a:rPr>
              <a:t>مصطلح الصهيونية ... يتبع</a:t>
            </a:r>
            <a:endParaRPr lang="en-US" sz="3600"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457200" y="1196753"/>
            <a:ext cx="6186502" cy="4176464"/>
          </a:xfrm>
        </p:spPr>
        <p:txBody>
          <a:bodyPr/>
          <a:lstStyle/>
          <a:p>
            <a:r>
              <a:rPr lang="ar-JO" sz="2800" dirty="0" smtClean="0">
                <a:latin typeface="Tahoma" pitchFamily="34" charset="0"/>
                <a:ea typeface="Tahoma" pitchFamily="34" charset="0"/>
                <a:cs typeface="Tahoma" pitchFamily="34" charset="0"/>
              </a:rPr>
              <a:t>تعريف موسوعة السياسة الذي ينص على أنّ الصهيونية: "دعوة وحركة عنصرية دينية استيطانية إجلائية مرتبطة نشأة وواقعاً ومصيراً بالإمبريالية العالمية، تطالب بإعادة توطين اليهود وتجميعهم وإقامة دولة خاصة بهم في فلسطين بواسطة الهجرة والغزو والعنف كحل للمسألة اليهودية"، مع تحفظنا على تعريفها كحركة دينية فالصهيونية استخدمت الدين كأداة بالإضافة إلى أنّ معظم مؤسسي الصهيونية علمانيين</a:t>
            </a:r>
            <a:endParaRPr lang="en-US" sz="2800" dirty="0" smtClean="0">
              <a:latin typeface="Tahoma" pitchFamily="34" charset="0"/>
              <a:ea typeface="Tahoma" pitchFamily="34" charset="0"/>
              <a:cs typeface="Tahoma" pitchFamily="34" charset="0"/>
            </a:endParaRPr>
          </a:p>
          <a:p>
            <a:endParaRPr lang="en-US" sz="2800" dirty="0">
              <a:latin typeface="Tahoma" pitchFamily="34" charset="0"/>
              <a:ea typeface="Tahoma" pitchFamily="34" charset="0"/>
              <a:cs typeface="Tahoma" pitchFamily="34" charset="0"/>
            </a:endParaRPr>
          </a:p>
        </p:txBody>
      </p:sp>
      <p:pic>
        <p:nvPicPr>
          <p:cNvPr id="10242" name="Picture 2"/>
          <p:cNvPicPr>
            <a:picLocks noChangeAspect="1" noChangeArrowheads="1"/>
          </p:cNvPicPr>
          <p:nvPr/>
        </p:nvPicPr>
        <p:blipFill>
          <a:blip r:embed="rId2"/>
          <a:srcRect/>
          <a:stretch>
            <a:fillRect/>
          </a:stretch>
        </p:blipFill>
        <p:spPr bwMode="auto">
          <a:xfrm>
            <a:off x="6572264" y="1857364"/>
            <a:ext cx="2214569" cy="307183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ox(in)">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600" b="1" dirty="0" smtClean="0">
                <a:solidFill>
                  <a:srgbClr val="C00000"/>
                </a:solidFill>
                <a:latin typeface="Tahoma" pitchFamily="34" charset="0"/>
                <a:ea typeface="Tahoma" pitchFamily="34" charset="0"/>
                <a:cs typeface="Tahoma" pitchFamily="34" charset="0"/>
              </a:rPr>
              <a:t>الإطار النظري للصهيونية </a:t>
            </a:r>
            <a:r>
              <a:rPr lang="ar-JO" sz="3600" b="1" dirty="0" err="1" smtClean="0">
                <a:solidFill>
                  <a:srgbClr val="C00000"/>
                </a:solidFill>
                <a:latin typeface="Tahoma" pitchFamily="34" charset="0"/>
                <a:ea typeface="Tahoma" pitchFamily="34" charset="0"/>
                <a:cs typeface="Tahoma" pitchFamily="34" charset="0"/>
              </a:rPr>
              <a:t>والاستشراق</a:t>
            </a:r>
            <a:endParaRPr lang="en-US" sz="3600" dirty="0">
              <a:solidFill>
                <a:srgbClr val="C00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1500166" y="1124744"/>
            <a:ext cx="7186634" cy="4929411"/>
          </a:xfrm>
        </p:spPr>
        <p:txBody>
          <a:bodyPr/>
          <a:lstStyle/>
          <a:p>
            <a:r>
              <a:rPr lang="ar-JO" sz="2300" dirty="0" smtClean="0">
                <a:latin typeface="Tahoma" pitchFamily="34" charset="0"/>
                <a:ea typeface="Tahoma" pitchFamily="34" charset="0"/>
                <a:cs typeface="Tahoma" pitchFamily="34" charset="0"/>
              </a:rPr>
              <a:t>يرتبط الإطار النظري </a:t>
            </a:r>
            <a:r>
              <a:rPr lang="ar-JO" sz="2300" dirty="0" err="1" smtClean="0">
                <a:latin typeface="Tahoma" pitchFamily="34" charset="0"/>
                <a:ea typeface="Tahoma" pitchFamily="34" charset="0"/>
                <a:cs typeface="Tahoma" pitchFamily="34" charset="0"/>
              </a:rPr>
              <a:t>للاستشراق</a:t>
            </a:r>
            <a:r>
              <a:rPr lang="ar-JO" sz="2300" dirty="0" smtClean="0">
                <a:latin typeface="Tahoma" pitchFamily="34" charset="0"/>
                <a:ea typeface="Tahoma" pitchFamily="34" charset="0"/>
                <a:cs typeface="Tahoma" pitchFamily="34" charset="0"/>
              </a:rPr>
              <a:t> (من وجهة نظر إدوارد سعيد) ببعض الأفكار والمذاهب والاتجاهات المتطرفة التي تسود الثقافة من وقت لآخر، بحيث نجد صورة لغوية للشرق وصورة </a:t>
            </a:r>
            <a:r>
              <a:rPr lang="ar-JO" sz="2300" dirty="0" err="1" smtClean="0">
                <a:latin typeface="Tahoma" pitchFamily="34" charset="0"/>
                <a:ea typeface="Tahoma" pitchFamily="34" charset="0"/>
                <a:cs typeface="Tahoma" pitchFamily="34" charset="0"/>
              </a:rPr>
              <a:t>فرويدية</a:t>
            </a:r>
            <a:r>
              <a:rPr lang="ar-JO" sz="2300" dirty="0" smtClean="0">
                <a:latin typeface="Tahoma" pitchFamily="34" charset="0"/>
                <a:ea typeface="Tahoma" pitchFamily="34" charset="0"/>
                <a:cs typeface="Tahoma" pitchFamily="34" charset="0"/>
              </a:rPr>
              <a:t> وصورة </a:t>
            </a:r>
            <a:r>
              <a:rPr lang="ar-JO" sz="2300" dirty="0" err="1" smtClean="0">
                <a:latin typeface="Tahoma" pitchFamily="34" charset="0"/>
                <a:ea typeface="Tahoma" pitchFamily="34" charset="0"/>
                <a:cs typeface="Tahoma" pitchFamily="34" charset="0"/>
              </a:rPr>
              <a:t>شبنجلرية</a:t>
            </a:r>
            <a:r>
              <a:rPr lang="ar-JO" sz="2300" dirty="0" smtClean="0">
                <a:latin typeface="Tahoma" pitchFamily="34" charset="0"/>
                <a:ea typeface="Tahoma" pitchFamily="34" charset="0"/>
                <a:cs typeface="Tahoma" pitchFamily="34" charset="0"/>
              </a:rPr>
              <a:t> وصورة </a:t>
            </a:r>
            <a:r>
              <a:rPr lang="ar-JO" sz="2300" dirty="0" err="1" smtClean="0">
                <a:latin typeface="Tahoma" pitchFamily="34" charset="0"/>
                <a:ea typeface="Tahoma" pitchFamily="34" charset="0"/>
                <a:cs typeface="Tahoma" pitchFamily="34" charset="0"/>
              </a:rPr>
              <a:t>داروينية</a:t>
            </a:r>
            <a:r>
              <a:rPr lang="ar-JO" sz="2300" dirty="0" smtClean="0">
                <a:latin typeface="Tahoma" pitchFamily="34" charset="0"/>
                <a:ea typeface="Tahoma" pitchFamily="34" charset="0"/>
                <a:cs typeface="Tahoma" pitchFamily="34" charset="0"/>
              </a:rPr>
              <a:t> وصورة عنصرية، وهكذا فإننا نجد أنّ </a:t>
            </a:r>
            <a:r>
              <a:rPr lang="ar-JO" sz="2300" dirty="0" err="1" smtClean="0">
                <a:latin typeface="Tahoma" pitchFamily="34" charset="0"/>
                <a:ea typeface="Tahoma" pitchFamily="34" charset="0"/>
                <a:cs typeface="Tahoma" pitchFamily="34" charset="0"/>
              </a:rPr>
              <a:t>الأطروحات</a:t>
            </a:r>
            <a:r>
              <a:rPr lang="ar-JO" sz="2300" dirty="0" smtClean="0">
                <a:latin typeface="Tahoma" pitchFamily="34" charset="0"/>
                <a:ea typeface="Tahoma" pitchFamily="34" charset="0"/>
                <a:cs typeface="Tahoma" pitchFamily="34" charset="0"/>
              </a:rPr>
              <a:t> الخاصة بتخلف الشرق وانحطاطه وعدم مساواته بالغرب؛ ترتبط بيسر بالغ بالأفكار الخاصة بالأسس البيولوجية للتفاوت العنصري، والتي أضيف لها مذهب </a:t>
            </a:r>
            <a:r>
              <a:rPr lang="ar-JO" sz="2300" dirty="0" err="1" smtClean="0">
                <a:latin typeface="Tahoma" pitchFamily="34" charset="0"/>
                <a:ea typeface="Tahoma" pitchFamily="34" charset="0"/>
                <a:cs typeface="Tahoma" pitchFamily="34" charset="0"/>
              </a:rPr>
              <a:t>دارويني</a:t>
            </a:r>
            <a:r>
              <a:rPr lang="ar-JO" sz="2300" dirty="0" smtClean="0">
                <a:latin typeface="Tahoma" pitchFamily="34" charset="0"/>
                <a:ea typeface="Tahoma" pitchFamily="34" charset="0"/>
                <a:cs typeface="Tahoma" pitchFamily="34" charset="0"/>
              </a:rPr>
              <a:t> يبرز الصحة "العلمية" لتقسيم الأجناس البشرية إلى أجناس متقدمة وأجناس متخلفة، فنجد اتفاقاً عاماً بين المستشرقين على إحدى صور الداروينية والتي تقول بأنّ الشرقيين يمثلون البقايا المنحطة لعظمة سابقة، وذلك بهدف تبرير احتلال الشرق واستعماره، وهذا ما التقطه منظري الصهيونية وبنوا عليه الفكر الصهيوني؛ </a:t>
            </a:r>
            <a:endParaRPr lang="en-US" sz="2300" dirty="0">
              <a:latin typeface="Tahoma" pitchFamily="34" charset="0"/>
              <a:ea typeface="Tahoma" pitchFamily="34" charset="0"/>
              <a:cs typeface="Tahoma" pitchFamily="34" charset="0"/>
            </a:endParaRPr>
          </a:p>
        </p:txBody>
      </p:sp>
      <p:pic>
        <p:nvPicPr>
          <p:cNvPr id="11266" name="Picture 2"/>
          <p:cNvPicPr>
            <a:picLocks noChangeAspect="1" noChangeArrowheads="1"/>
          </p:cNvPicPr>
          <p:nvPr/>
        </p:nvPicPr>
        <p:blipFill>
          <a:blip r:embed="rId2"/>
          <a:srcRect/>
          <a:stretch>
            <a:fillRect/>
          </a:stretch>
        </p:blipFill>
        <p:spPr bwMode="auto">
          <a:xfrm>
            <a:off x="0" y="2000240"/>
            <a:ext cx="1665352" cy="20859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ox(in)">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476672"/>
            <a:ext cx="8229600" cy="3952460"/>
          </a:xfrm>
        </p:spPr>
        <p:txBody>
          <a:bodyPr/>
          <a:lstStyle/>
          <a:p>
            <a:r>
              <a:rPr lang="ar-JO" sz="2400" dirty="0" smtClean="0">
                <a:latin typeface="Tahoma" pitchFamily="34" charset="0"/>
                <a:ea typeface="Tahoma" pitchFamily="34" charset="0"/>
                <a:cs typeface="Tahoma" pitchFamily="34" charset="0"/>
              </a:rPr>
              <a:t>فبحسب </a:t>
            </a:r>
            <a:r>
              <a:rPr lang="ar-JO" sz="2400" dirty="0" err="1" smtClean="0">
                <a:latin typeface="Tahoma" pitchFamily="34" charset="0"/>
                <a:ea typeface="Tahoma" pitchFamily="34" charset="0"/>
                <a:cs typeface="Tahoma" pitchFamily="34" charset="0"/>
              </a:rPr>
              <a:t>المسيري</a:t>
            </a:r>
            <a:r>
              <a:rPr lang="ar-JO" sz="2400" dirty="0" smtClean="0">
                <a:latin typeface="Tahoma" pitchFamily="34" charset="0"/>
                <a:ea typeface="Tahoma" pitchFamily="34" charset="0"/>
                <a:cs typeface="Tahoma" pitchFamily="34" charset="0"/>
              </a:rPr>
              <a:t> بنيت الصهيونية على عدة أسس فكرية من أهمها فكرة الإنسان الطبيعي؛ وضرورة عودة الإنسان إلى الطبيعة ليعيش حسب قوانينها البسيطة، ومن هنا فإن الدعوة الصهيونية للعودة إلى صهيون(فلسطين) هي عودة للطبيعة</a:t>
            </a:r>
          </a:p>
          <a:p>
            <a:pPr>
              <a:buNone/>
            </a:pPr>
            <a:r>
              <a:rPr lang="ar-JO" sz="2400" dirty="0" smtClean="0">
                <a:latin typeface="Tahoma" pitchFamily="34" charset="0"/>
                <a:ea typeface="Tahoma" pitchFamily="34" charset="0"/>
                <a:cs typeface="Tahoma" pitchFamily="34" charset="0"/>
              </a:rPr>
              <a:t>	مع ربط هذه الفكرة بفكر فريدريك </a:t>
            </a:r>
            <a:r>
              <a:rPr lang="ar-JO" sz="2400" dirty="0" err="1" smtClean="0">
                <a:latin typeface="Tahoma" pitchFamily="34" charset="0"/>
                <a:ea typeface="Tahoma" pitchFamily="34" charset="0"/>
                <a:cs typeface="Tahoma" pitchFamily="34" charset="0"/>
              </a:rPr>
              <a:t>نيتشة</a:t>
            </a:r>
            <a:r>
              <a:rPr lang="ar-JO" sz="2400" dirty="0" smtClean="0">
                <a:latin typeface="Tahoma" pitchFamily="34" charset="0"/>
                <a:ea typeface="Tahoma" pitchFamily="34" charset="0"/>
                <a:cs typeface="Tahoma" pitchFamily="34" charset="0"/>
              </a:rPr>
              <a:t> القائم على الإيمان بالإنسان الأعلى (السوبرمان) الذي يجسد القوة؛ ولا شأن له بالخير أو الشر، والصهيونية قائم على النظرة الاستعلائية العنصرية مع ادعاء النقاء والتفوق، وبالتالي فإنّ الايدلوجية الاستعمارية الغربية المبنية على مفاهيم الاستشراق تعد أحد أهم المصادر للأيدلوجية الصهيونية</a:t>
            </a:r>
            <a:endParaRPr lang="en-US" sz="2400" dirty="0" smtClean="0">
              <a:latin typeface="Tahoma" pitchFamily="34" charset="0"/>
              <a:ea typeface="Tahoma" pitchFamily="34" charset="0"/>
              <a:cs typeface="Tahoma" pitchFamily="34" charset="0"/>
            </a:endParaRPr>
          </a:p>
          <a:p>
            <a:endParaRPr lang="en-US" sz="2400" dirty="0">
              <a:latin typeface="Tahoma" pitchFamily="34" charset="0"/>
              <a:ea typeface="Tahoma" pitchFamily="34" charset="0"/>
              <a:cs typeface="Tahoma" pitchFamily="34" charset="0"/>
            </a:endParaRPr>
          </a:p>
        </p:txBody>
      </p:sp>
      <p:pic>
        <p:nvPicPr>
          <p:cNvPr id="4" name="Picture 5"/>
          <p:cNvPicPr>
            <a:picLocks noChangeAspect="1" noChangeArrowheads="1"/>
          </p:cNvPicPr>
          <p:nvPr/>
        </p:nvPicPr>
        <p:blipFill>
          <a:blip r:embed="rId2" cstate="print"/>
          <a:srcRect/>
          <a:stretch>
            <a:fillRect/>
          </a:stretch>
        </p:blipFill>
        <p:spPr bwMode="auto">
          <a:xfrm>
            <a:off x="5000628" y="4643446"/>
            <a:ext cx="3643338" cy="2071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z="3600" b="1" dirty="0" smtClean="0">
                <a:solidFill>
                  <a:srgbClr val="C00000"/>
                </a:solidFill>
                <a:latin typeface="Tahoma" pitchFamily="34" charset="0"/>
                <a:ea typeface="Tahoma" pitchFamily="34" charset="0"/>
                <a:cs typeface="Tahoma" pitchFamily="34" charset="0"/>
              </a:rPr>
              <a:t>النظرة </a:t>
            </a:r>
            <a:r>
              <a:rPr lang="ar-SA" sz="3600" b="1" dirty="0" err="1" smtClean="0">
                <a:solidFill>
                  <a:srgbClr val="C00000"/>
                </a:solidFill>
                <a:latin typeface="Tahoma" pitchFamily="34" charset="0"/>
                <a:ea typeface="Tahoma" pitchFamily="34" charset="0"/>
                <a:cs typeface="Tahoma" pitchFamily="34" charset="0"/>
              </a:rPr>
              <a:t>الاستشراقية</a:t>
            </a:r>
            <a:endParaRPr lang="en-US" sz="3600" dirty="0">
              <a:solidFill>
                <a:srgbClr val="C00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457200" y="1268760"/>
            <a:ext cx="8229600" cy="4032449"/>
          </a:xfrm>
        </p:spPr>
        <p:txBody>
          <a:bodyPr/>
          <a:lstStyle/>
          <a:p>
            <a:r>
              <a:rPr lang="ar-JO" sz="2400" dirty="0" smtClean="0">
                <a:latin typeface="Tahoma" pitchFamily="34" charset="0"/>
                <a:ea typeface="Tahoma" pitchFamily="34" charset="0"/>
                <a:cs typeface="Tahoma" pitchFamily="34" charset="0"/>
              </a:rPr>
              <a:t>يتضمن </a:t>
            </a:r>
            <a:r>
              <a:rPr lang="ar-JO" sz="2400" dirty="0" err="1" smtClean="0">
                <a:latin typeface="Tahoma" pitchFamily="34" charset="0"/>
                <a:ea typeface="Tahoma" pitchFamily="34" charset="0"/>
                <a:cs typeface="Tahoma" pitchFamily="34" charset="0"/>
              </a:rPr>
              <a:t>الاستشراق</a:t>
            </a:r>
            <a:r>
              <a:rPr lang="ar-JO" sz="2400" dirty="0" smtClean="0">
                <a:latin typeface="Tahoma" pitchFamily="34" charset="0"/>
                <a:ea typeface="Tahoma" pitchFamily="34" charset="0"/>
                <a:cs typeface="Tahoma" pitchFamily="34" charset="0"/>
              </a:rPr>
              <a:t> مادة علمية تتخللها أفكار التفوق الأوروبي وشتى ألوان العنصرية والإمبريالية، وقد استمدت الصهيونية نظرتها للعرب من المفاهيم </a:t>
            </a:r>
            <a:r>
              <a:rPr lang="ar-JO" sz="2400" dirty="0" err="1" smtClean="0">
                <a:latin typeface="Tahoma" pitchFamily="34" charset="0"/>
                <a:ea typeface="Tahoma" pitchFamily="34" charset="0"/>
                <a:cs typeface="Tahoma" pitchFamily="34" charset="0"/>
              </a:rPr>
              <a:t>الاستشراقية</a:t>
            </a:r>
            <a:r>
              <a:rPr lang="ar-JO" sz="2400" dirty="0" smtClean="0">
                <a:latin typeface="Tahoma" pitchFamily="34" charset="0"/>
                <a:ea typeface="Tahoma" pitchFamily="34" charset="0"/>
                <a:cs typeface="Tahoma" pitchFamily="34" charset="0"/>
              </a:rPr>
              <a:t> ومن ثم طورتها استناداً إلى نظرتها العنصرية</a:t>
            </a:r>
          </a:p>
          <a:p>
            <a:pPr>
              <a:buNone/>
            </a:pPr>
            <a:r>
              <a:rPr lang="ar-JO" sz="2400" dirty="0" smtClean="0">
                <a:latin typeface="Tahoma" pitchFamily="34" charset="0"/>
                <a:ea typeface="Tahoma" pitchFamily="34" charset="0"/>
                <a:cs typeface="Tahoma" pitchFamily="34" charset="0"/>
              </a:rPr>
              <a:t>	يرى سعيد أنّ </a:t>
            </a:r>
            <a:r>
              <a:rPr lang="ar-JO" sz="2400" dirty="0" err="1" smtClean="0">
                <a:latin typeface="Tahoma" pitchFamily="34" charset="0"/>
                <a:ea typeface="Tahoma" pitchFamily="34" charset="0"/>
                <a:cs typeface="Tahoma" pitchFamily="34" charset="0"/>
              </a:rPr>
              <a:t>الاستشراق</a:t>
            </a:r>
            <a:r>
              <a:rPr lang="ar-JO" sz="2400" dirty="0" smtClean="0">
                <a:latin typeface="Tahoma" pitchFamily="34" charset="0"/>
                <a:ea typeface="Tahoma" pitchFamily="34" charset="0"/>
                <a:cs typeface="Tahoma" pitchFamily="34" charset="0"/>
              </a:rPr>
              <a:t> في نهاية الأمر رؤية سياسية للواقع وهذه الرؤية مبنية على تعزيز الفرق بين المألوف</a:t>
            </a:r>
            <a:r>
              <a:rPr lang="en-US" sz="2400" dirty="0" smtClean="0">
                <a:latin typeface="Tahoma" pitchFamily="34" charset="0"/>
                <a:ea typeface="Tahoma" pitchFamily="34" charset="0"/>
                <a:cs typeface="Tahoma" pitchFamily="34" charset="0"/>
              </a:rPr>
              <a:t> </a:t>
            </a:r>
            <a:r>
              <a:rPr lang="ar-JO" sz="2400" dirty="0" smtClean="0">
                <a:latin typeface="Tahoma" pitchFamily="34" charset="0"/>
                <a:ea typeface="Tahoma" pitchFamily="34" charset="0"/>
                <a:cs typeface="Tahoma" pitchFamily="34" charset="0"/>
              </a:rPr>
              <a:t>(أوروبا أو الغرب أو نحن) الأذكياء/ الموضوعيين/ العقلانيين؛ وبين الغريب (الشرق أو هم) الأغبياء/ غير العقلانيين/ الفاسدين/غير الموضوعيين. </a:t>
            </a:r>
            <a:endParaRPr lang="en-US" sz="2400" dirty="0">
              <a:latin typeface="Tahoma" pitchFamily="34" charset="0"/>
              <a:ea typeface="Tahoma" pitchFamily="34" charset="0"/>
              <a:cs typeface="Tahoma" pitchFamily="34" charset="0"/>
            </a:endParaRPr>
          </a:p>
        </p:txBody>
      </p:sp>
      <p:pic>
        <p:nvPicPr>
          <p:cNvPr id="4" name="Picture 2"/>
          <p:cNvPicPr>
            <a:picLocks noChangeAspect="1" noChangeArrowheads="1"/>
          </p:cNvPicPr>
          <p:nvPr/>
        </p:nvPicPr>
        <p:blipFill>
          <a:blip r:embed="rId2"/>
          <a:srcRect/>
          <a:stretch>
            <a:fillRect/>
          </a:stretch>
        </p:blipFill>
        <p:spPr bwMode="auto">
          <a:xfrm>
            <a:off x="4357686" y="4929198"/>
            <a:ext cx="3071834" cy="153591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332656"/>
            <a:ext cx="5818968" cy="5382360"/>
          </a:xfrm>
        </p:spPr>
        <p:txBody>
          <a:bodyPr/>
          <a:lstStyle/>
          <a:p>
            <a:r>
              <a:rPr lang="ar-JO" sz="2400" dirty="0" smtClean="0">
                <a:latin typeface="Tahoma" pitchFamily="34" charset="0"/>
                <a:ea typeface="Tahoma" pitchFamily="34" charset="0"/>
                <a:cs typeface="Tahoma" pitchFamily="34" charset="0"/>
              </a:rPr>
              <a:t>فها هو المستشرق الفرنسي </a:t>
            </a:r>
            <a:r>
              <a:rPr lang="ar-JO" sz="2400" dirty="0" err="1" smtClean="0">
                <a:latin typeface="Tahoma" pitchFamily="34" charset="0"/>
                <a:ea typeface="Tahoma" pitchFamily="34" charset="0"/>
                <a:cs typeface="Tahoma" pitchFamily="34" charset="0"/>
              </a:rPr>
              <a:t>رونيه</a:t>
            </a:r>
            <a:r>
              <a:rPr lang="ar-JO" sz="2400" dirty="0" smtClean="0">
                <a:latin typeface="Tahoma" pitchFamily="34" charset="0"/>
                <a:ea typeface="Tahoma" pitchFamily="34" charset="0"/>
                <a:cs typeface="Tahoma" pitchFamily="34" charset="0"/>
              </a:rPr>
              <a:t> دو </a:t>
            </a:r>
            <a:r>
              <a:rPr lang="ar-JO" sz="2400" dirty="0" err="1" smtClean="0">
                <a:latin typeface="Tahoma" pitchFamily="34" charset="0"/>
                <a:ea typeface="Tahoma" pitchFamily="34" charset="0"/>
                <a:cs typeface="Tahoma" pitchFamily="34" charset="0"/>
              </a:rPr>
              <a:t>شاتوبريان</a:t>
            </a:r>
            <a:r>
              <a:rPr lang="ar-JO" sz="2400" dirty="0" smtClean="0">
                <a:latin typeface="Tahoma" pitchFamily="34" charset="0"/>
                <a:ea typeface="Tahoma" pitchFamily="34" charset="0"/>
                <a:cs typeface="Tahoma" pitchFamily="34" charset="0"/>
              </a:rPr>
              <a:t> (1768-1848) على سبيل المثال يصف سكان مصر من المسلمين بالشعب الغبي المنحط</a:t>
            </a:r>
            <a:endParaRPr lang="en-US" sz="2400" dirty="0" smtClean="0">
              <a:latin typeface="Tahoma" pitchFamily="34" charset="0"/>
              <a:ea typeface="Tahoma" pitchFamily="34" charset="0"/>
              <a:cs typeface="Tahoma" pitchFamily="34" charset="0"/>
            </a:endParaRPr>
          </a:p>
          <a:p>
            <a:r>
              <a:rPr lang="ar-JO" sz="2400" dirty="0" smtClean="0">
                <a:latin typeface="Tahoma" pitchFamily="34" charset="0"/>
                <a:ea typeface="Tahoma" pitchFamily="34" charset="0"/>
                <a:cs typeface="Tahoma" pitchFamily="34" charset="0"/>
              </a:rPr>
              <a:t> هذه النظرة الاستعلائية العنصرية جسدتها الصهيونية مع بداية نشأتها؛ ففي الاجتماع الذي عقده مارك </a:t>
            </a:r>
            <a:r>
              <a:rPr lang="ar-JO" sz="2400" dirty="0" err="1" smtClean="0">
                <a:latin typeface="Tahoma" pitchFamily="34" charset="0"/>
                <a:ea typeface="Tahoma" pitchFamily="34" charset="0"/>
                <a:cs typeface="Tahoma" pitchFamily="34" charset="0"/>
              </a:rPr>
              <a:t>سايكس</a:t>
            </a:r>
            <a:r>
              <a:rPr lang="ar-JO" sz="2400" dirty="0" smtClean="0">
                <a:latin typeface="Tahoma" pitchFamily="34" charset="0"/>
                <a:ea typeface="Tahoma" pitchFamily="34" charset="0"/>
                <a:cs typeface="Tahoma" pitchFamily="34" charset="0"/>
              </a:rPr>
              <a:t> (كمندوب عن الحكومة البريطانية) في 7/2/1917 مع قادة الصهيونية للإطلاع على مطالبهم، تركزت مطالبهم حول عدم مساواتهم مع سكان فلسطين العرب لأنها بلاد متخلفة والحقوق المتساوية تكون في البلاد المتقدمة وفلسطين تحتاج من يطورها، وذلك موجود عند اليهود (الأوربيين) فقط</a:t>
            </a:r>
            <a:endParaRPr lang="en-US" sz="2400" dirty="0">
              <a:latin typeface="Tahoma" pitchFamily="34" charset="0"/>
              <a:ea typeface="Tahoma" pitchFamily="34" charset="0"/>
              <a:cs typeface="Tahoma" pitchFamily="34" charset="0"/>
            </a:endParaRPr>
          </a:p>
        </p:txBody>
      </p:sp>
      <p:pic>
        <p:nvPicPr>
          <p:cNvPr id="13314" name="Picture 2"/>
          <p:cNvPicPr>
            <a:picLocks noChangeAspect="1" noChangeArrowheads="1"/>
          </p:cNvPicPr>
          <p:nvPr/>
        </p:nvPicPr>
        <p:blipFill>
          <a:blip r:embed="rId2"/>
          <a:srcRect/>
          <a:stretch>
            <a:fillRect/>
          </a:stretch>
        </p:blipFill>
        <p:spPr bwMode="auto">
          <a:xfrm>
            <a:off x="6286512" y="1643050"/>
            <a:ext cx="2643206" cy="3143272"/>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box(in)">
                                      <p:cBhvr>
                                        <p:cTn id="12"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p:spPr>
        <p:txBody>
          <a:bodyPr/>
          <a:lstStyle/>
          <a:p>
            <a:r>
              <a:rPr lang="ar-JO" sz="2400" dirty="0" smtClean="0">
                <a:latin typeface="Tahoma" pitchFamily="34" charset="0"/>
                <a:ea typeface="Tahoma" pitchFamily="34" charset="0"/>
                <a:cs typeface="Tahoma" pitchFamily="34" charset="0"/>
              </a:rPr>
              <a:t>وذهب المستشرق جورج بوش (جد الرئيس الأميركي) (1796-1859) في كتابه "محمد مؤسس الدين الإسلامي ومؤسس إمبراطورية المسلمين" إلى وصف العرب والمسلمين بأنّهم أعراق منحطة وحشرات وجرذان وأفاعٍ</a:t>
            </a:r>
          </a:p>
          <a:p>
            <a:pPr>
              <a:buNone/>
            </a:pPr>
            <a:r>
              <a:rPr lang="ar-JO" sz="2400" dirty="0" smtClean="0">
                <a:latin typeface="Tahoma" pitchFamily="34" charset="0"/>
                <a:ea typeface="Tahoma" pitchFamily="34" charset="0"/>
                <a:cs typeface="Tahoma" pitchFamily="34" charset="0"/>
              </a:rPr>
              <a:t>	هذه الأوصاف تكررت في خطبة للحاخام </a:t>
            </a:r>
            <a:r>
              <a:rPr lang="ar-SA" sz="2400" dirty="0" err="1" smtClean="0">
                <a:latin typeface="Tahoma" pitchFamily="34" charset="0"/>
                <a:ea typeface="Tahoma" pitchFamily="34" charset="0"/>
                <a:cs typeface="Tahoma" pitchFamily="34" charset="0"/>
              </a:rPr>
              <a:t>عوفاديا</a:t>
            </a:r>
            <a:r>
              <a:rPr lang="ar-SA" sz="2400" dirty="0" smtClean="0">
                <a:latin typeface="Tahoma" pitchFamily="34" charset="0"/>
                <a:ea typeface="Tahoma" pitchFamily="34" charset="0"/>
                <a:cs typeface="Tahoma" pitchFamily="34" charset="0"/>
              </a:rPr>
              <a:t> يوسف (الرئيس الروحي لحزب شاس) في أغسطس 2004 بثتها الفضائيات الإسرائيلية يقول فيها: "إن اليهودي عندما يقتل مسلما فكأنما قتل ثعبانا أو دودة ولا أحد يستطيع أن ينكر أن كلاّ من الثعبان أو الدودة خطر على البشر، لهذا فإن التخلص من المسلمين مثل التخلص من الديدان أمر طبيعي أن يحدث"</a:t>
            </a:r>
            <a:r>
              <a:rPr lang="ar-JO" sz="2400" dirty="0" smtClean="0">
                <a:latin typeface="Tahoma" pitchFamily="34" charset="0"/>
                <a:ea typeface="Tahoma" pitchFamily="34" charset="0"/>
                <a:cs typeface="Tahoma" pitchFamily="34" charset="0"/>
              </a:rPr>
              <a:t>، وهذا يشير إلى تبني الصهيونية للنظرة </a:t>
            </a:r>
            <a:r>
              <a:rPr lang="ar-JO" sz="2400" dirty="0" err="1" smtClean="0">
                <a:latin typeface="Tahoma" pitchFamily="34" charset="0"/>
                <a:ea typeface="Tahoma" pitchFamily="34" charset="0"/>
                <a:cs typeface="Tahoma" pitchFamily="34" charset="0"/>
              </a:rPr>
              <a:t>الاستشراقية</a:t>
            </a:r>
            <a:r>
              <a:rPr lang="ar-JO" sz="2400" dirty="0" smtClean="0">
                <a:latin typeface="Tahoma" pitchFamily="34" charset="0"/>
                <a:ea typeface="Tahoma" pitchFamily="34" charset="0"/>
                <a:cs typeface="Tahoma" pitchFamily="34" charset="0"/>
              </a:rPr>
              <a:t> للعرب والمسلمين</a:t>
            </a:r>
            <a:endParaRPr lang="en-US" sz="2400" dirty="0" smtClean="0">
              <a:latin typeface="Tahoma" pitchFamily="34" charset="0"/>
              <a:ea typeface="Tahoma" pitchFamily="34" charset="0"/>
              <a:cs typeface="Tahoma" pitchFamily="34" charset="0"/>
            </a:endParaRPr>
          </a:p>
          <a:p>
            <a:endParaRPr lang="en-US" sz="2400" dirty="0">
              <a:latin typeface="Tahoma" pitchFamily="34" charset="0"/>
              <a:ea typeface="Tahoma" pitchFamily="34" charset="0"/>
              <a:cs typeface="Tahoma" pitchFamily="34" charset="0"/>
            </a:endParaRPr>
          </a:p>
        </p:txBody>
      </p:sp>
      <p:pic>
        <p:nvPicPr>
          <p:cNvPr id="14338" name="Picture 2"/>
          <p:cNvPicPr>
            <a:picLocks noChangeAspect="1" noChangeArrowheads="1"/>
          </p:cNvPicPr>
          <p:nvPr/>
        </p:nvPicPr>
        <p:blipFill>
          <a:blip r:embed="rId2"/>
          <a:srcRect/>
          <a:stretch>
            <a:fillRect/>
          </a:stretch>
        </p:blipFill>
        <p:spPr bwMode="auto">
          <a:xfrm>
            <a:off x="5214942" y="5000636"/>
            <a:ext cx="3286148" cy="167090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box(in)">
                                      <p:cBhvr>
                                        <p:cTn id="13"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274638"/>
            <a:ext cx="6635080" cy="1143000"/>
          </a:xfrm>
        </p:spPr>
        <p:txBody>
          <a:bodyPr/>
          <a:lstStyle/>
          <a:p>
            <a:r>
              <a:rPr lang="ar-JO" sz="4000" b="1" u="sng" dirty="0" smtClean="0">
                <a:solidFill>
                  <a:srgbClr val="C00000"/>
                </a:solidFill>
                <a:latin typeface="Tahoma" pitchFamily="34" charset="0"/>
                <a:ea typeface="Tahoma" pitchFamily="34" charset="0"/>
                <a:cs typeface="Tahoma" pitchFamily="34" charset="0"/>
              </a:rPr>
              <a:t>الأسس الفكرية للصهيونية</a:t>
            </a:r>
            <a:endParaRPr lang="en-US" sz="4000" dirty="0">
              <a:solidFill>
                <a:srgbClr val="C00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467544" y="1412776"/>
            <a:ext cx="8424936" cy="4713387"/>
          </a:xfrm>
        </p:spPr>
        <p:txBody>
          <a:bodyPr/>
          <a:lstStyle/>
          <a:p>
            <a:pPr marL="514350" lvl="0" indent="-514350">
              <a:buFont typeface="+mj-lt"/>
              <a:buAutoNum type="arabicPeriod"/>
            </a:pPr>
            <a:r>
              <a:rPr lang="ar-JO" sz="2400" dirty="0" smtClean="0">
                <a:latin typeface="Tahoma" pitchFamily="34" charset="0"/>
                <a:ea typeface="Tahoma" pitchFamily="34" charset="0"/>
                <a:cs typeface="Tahoma" pitchFamily="34" charset="0"/>
              </a:rPr>
              <a:t>فكرة الإنسان الطبيعي</a:t>
            </a:r>
            <a:r>
              <a:rPr lang="en-US" sz="2400" dirty="0" smtClean="0">
                <a:latin typeface="Tahoma" pitchFamily="34" charset="0"/>
                <a:ea typeface="Tahoma" pitchFamily="34" charset="0"/>
                <a:cs typeface="Tahoma" pitchFamily="34" charset="0"/>
              </a:rPr>
              <a:t>:</a:t>
            </a:r>
            <a:r>
              <a:rPr lang="ar-JO" sz="2400" dirty="0" smtClean="0">
                <a:latin typeface="Tahoma" pitchFamily="34" charset="0"/>
                <a:ea typeface="Tahoma" pitchFamily="34" charset="0"/>
                <a:cs typeface="Tahoma" pitchFamily="34" charset="0"/>
              </a:rPr>
              <a:t> الدعوة الصهيونية للعودة إلى صهيون</a:t>
            </a:r>
            <a:r>
              <a:rPr lang="en-US" sz="2400" dirty="0" smtClean="0">
                <a:latin typeface="Tahoma" pitchFamily="34" charset="0"/>
                <a:ea typeface="Tahoma" pitchFamily="34" charset="0"/>
                <a:cs typeface="Tahoma" pitchFamily="34" charset="0"/>
              </a:rPr>
              <a:t> </a:t>
            </a:r>
            <a:r>
              <a:rPr lang="ar-JO" sz="2400" dirty="0" smtClean="0">
                <a:latin typeface="Tahoma" pitchFamily="34" charset="0"/>
                <a:ea typeface="Tahoma" pitchFamily="34" charset="0"/>
                <a:cs typeface="Tahoma" pitchFamily="34" charset="0"/>
              </a:rPr>
              <a:t>(فلسطين) هي عودة للطبيعة.</a:t>
            </a:r>
            <a:endParaRPr lang="en-US" sz="2400" dirty="0" smtClean="0">
              <a:latin typeface="Tahoma" pitchFamily="34" charset="0"/>
              <a:ea typeface="Tahoma" pitchFamily="34" charset="0"/>
              <a:cs typeface="Tahoma" pitchFamily="34" charset="0"/>
            </a:endParaRPr>
          </a:p>
          <a:p>
            <a:pPr marL="514350" lvl="0" indent="-514350">
              <a:buFont typeface="+mj-lt"/>
              <a:buAutoNum type="arabicPeriod"/>
            </a:pPr>
            <a:endParaRPr lang="en-US" sz="2400" dirty="0" smtClean="0">
              <a:latin typeface="Tahoma" pitchFamily="34" charset="0"/>
              <a:ea typeface="Tahoma" pitchFamily="34" charset="0"/>
              <a:cs typeface="Tahoma" pitchFamily="34" charset="0"/>
            </a:endParaRPr>
          </a:p>
          <a:p>
            <a:pPr marL="514350" lvl="0" indent="-514350">
              <a:buFont typeface="+mj-lt"/>
              <a:buAutoNum type="arabicPeriod"/>
            </a:pPr>
            <a:endParaRPr lang="en-US" sz="2400" dirty="0" smtClean="0">
              <a:latin typeface="Tahoma" pitchFamily="34" charset="0"/>
              <a:ea typeface="Tahoma" pitchFamily="34" charset="0"/>
              <a:cs typeface="Tahoma" pitchFamily="34" charset="0"/>
            </a:endParaRPr>
          </a:p>
          <a:p>
            <a:pPr marL="514350" lvl="0" indent="-514350">
              <a:buFont typeface="+mj-lt"/>
              <a:buAutoNum type="arabicPeriod"/>
            </a:pPr>
            <a:endParaRPr lang="en-US" sz="2400" dirty="0" smtClean="0">
              <a:latin typeface="Tahoma" pitchFamily="34" charset="0"/>
              <a:ea typeface="Tahoma" pitchFamily="34" charset="0"/>
              <a:cs typeface="Tahoma" pitchFamily="34" charset="0"/>
            </a:endParaRPr>
          </a:p>
          <a:p>
            <a:pPr marL="514350" lvl="0" indent="-514350">
              <a:buFont typeface="+mj-lt"/>
              <a:buAutoNum type="arabicPeriod"/>
            </a:pPr>
            <a:r>
              <a:rPr lang="ar-JO" sz="2400" dirty="0" smtClean="0">
                <a:latin typeface="Tahoma" pitchFamily="34" charset="0"/>
                <a:ea typeface="Tahoma" pitchFamily="34" charset="0"/>
                <a:cs typeface="Tahoma" pitchFamily="34" charset="0"/>
              </a:rPr>
              <a:t>فكر فريدريك </a:t>
            </a:r>
            <a:r>
              <a:rPr lang="ar-JO" sz="2400" dirty="0" err="1" smtClean="0">
                <a:latin typeface="Tahoma" pitchFamily="34" charset="0"/>
                <a:ea typeface="Tahoma" pitchFamily="34" charset="0"/>
                <a:cs typeface="Tahoma" pitchFamily="34" charset="0"/>
              </a:rPr>
              <a:t>نيتشة</a:t>
            </a:r>
            <a:r>
              <a:rPr lang="ar-JO" sz="2400" dirty="0" smtClean="0">
                <a:latin typeface="Tahoma" pitchFamily="34" charset="0"/>
                <a:ea typeface="Tahoma" pitchFamily="34" charset="0"/>
                <a:cs typeface="Tahoma" pitchFamily="34" charset="0"/>
              </a:rPr>
              <a:t> القائم على الإيمان بالإنسان الأعلى (السوبرمان) الذي يجسد القوة؛ ولا شأن له بالخير أو الشر، آحاد هعام كتب في مقالة "إعادة تقييم القيم": اليهود ليسوا مجرد أمّة بل هم سوبر أمّة أو الأمة العليا.</a:t>
            </a:r>
            <a:endParaRPr lang="en-US" sz="2400" dirty="0">
              <a:latin typeface="Tahoma" pitchFamily="34" charset="0"/>
              <a:ea typeface="Tahoma" pitchFamily="34" charset="0"/>
              <a:cs typeface="Tahoma" pitchFamily="34" charset="0"/>
            </a:endParaRPr>
          </a:p>
        </p:txBody>
      </p:sp>
      <p:pic>
        <p:nvPicPr>
          <p:cNvPr id="2051" name="Picture 3"/>
          <p:cNvPicPr>
            <a:picLocks noChangeAspect="1" noChangeArrowheads="1"/>
          </p:cNvPicPr>
          <p:nvPr/>
        </p:nvPicPr>
        <p:blipFill>
          <a:blip r:embed="rId2" cstate="print"/>
          <a:srcRect/>
          <a:stretch>
            <a:fillRect/>
          </a:stretch>
        </p:blipFill>
        <p:spPr bwMode="auto">
          <a:xfrm>
            <a:off x="2071670" y="2357430"/>
            <a:ext cx="5760640" cy="1152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p:cNvPicPr>
            <a:picLocks noChangeAspect="1" noChangeArrowheads="1"/>
          </p:cNvPicPr>
          <p:nvPr/>
        </p:nvPicPr>
        <p:blipFill>
          <a:blip r:embed="rId3" cstate="print"/>
          <a:srcRect/>
          <a:stretch>
            <a:fillRect/>
          </a:stretch>
        </p:blipFill>
        <p:spPr bwMode="auto">
          <a:xfrm>
            <a:off x="4535488" y="5228654"/>
            <a:ext cx="4608512" cy="17008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diamond(in)">
                                      <p:cBhvr>
                                        <p:cTn id="12" dur="20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24" y="404664"/>
            <a:ext cx="7767912" cy="5544616"/>
          </a:xfrm>
        </p:spPr>
        <p:txBody>
          <a:bodyPr/>
          <a:lstStyle/>
          <a:p>
            <a:r>
              <a:rPr lang="ar-JO" sz="2400" dirty="0" smtClean="0">
                <a:latin typeface="Tahoma" pitchFamily="34" charset="0"/>
                <a:ea typeface="Tahoma" pitchFamily="34" charset="0"/>
                <a:cs typeface="Tahoma" pitchFamily="34" charset="0"/>
              </a:rPr>
              <a:t>يكمن </a:t>
            </a:r>
            <a:r>
              <a:rPr lang="ar-JO" sz="2400" dirty="0" err="1" smtClean="0">
                <a:latin typeface="Tahoma" pitchFamily="34" charset="0"/>
                <a:ea typeface="Tahoma" pitchFamily="34" charset="0"/>
                <a:cs typeface="Tahoma" pitchFamily="34" charset="0"/>
              </a:rPr>
              <a:t>الاستشراق</a:t>
            </a:r>
            <a:r>
              <a:rPr lang="ar-JO" sz="2400" dirty="0" smtClean="0">
                <a:latin typeface="Tahoma" pitchFamily="34" charset="0"/>
                <a:ea typeface="Tahoma" pitchFamily="34" charset="0"/>
                <a:cs typeface="Tahoma" pitchFamily="34" charset="0"/>
              </a:rPr>
              <a:t> في كونه دليلاً على السيطرة الأوروبية الأميركية على الشرق أكثر من كونه خطاباً صادقاً حول الشرق، فالعلاقة بين الشرق والغرب علاقة قوة وسيطرة، ودرجات متفاوتة من الهيمنة "المركبة”</a:t>
            </a:r>
          </a:p>
          <a:p>
            <a:pPr>
              <a:buNone/>
            </a:pPr>
            <a:r>
              <a:rPr lang="ar-JO" sz="2400" dirty="0" smtClean="0">
                <a:latin typeface="Tahoma" pitchFamily="34" charset="0"/>
                <a:ea typeface="Tahoma" pitchFamily="34" charset="0"/>
                <a:cs typeface="Tahoma" pitchFamily="34" charset="0"/>
              </a:rPr>
              <a:t>	تقوم </a:t>
            </a:r>
            <a:r>
              <a:rPr lang="ar-SA" sz="2400" dirty="0" smtClean="0">
                <a:latin typeface="Tahoma" pitchFamily="34" charset="0"/>
                <a:ea typeface="Tahoma" pitchFamily="34" charset="0"/>
                <a:cs typeface="Tahoma" pitchFamily="34" charset="0"/>
              </a:rPr>
              <a:t>النظرة </a:t>
            </a:r>
            <a:r>
              <a:rPr lang="ar-SA" sz="2400" dirty="0" err="1" smtClean="0">
                <a:latin typeface="Tahoma" pitchFamily="34" charset="0"/>
                <a:ea typeface="Tahoma" pitchFamily="34" charset="0"/>
                <a:cs typeface="Tahoma" pitchFamily="34" charset="0"/>
              </a:rPr>
              <a:t>الاستشراقية</a:t>
            </a:r>
            <a:r>
              <a:rPr lang="ar-SA" sz="2400" dirty="0" smtClean="0">
                <a:latin typeface="Tahoma" pitchFamily="34" charset="0"/>
                <a:ea typeface="Tahoma" pitchFamily="34" charset="0"/>
                <a:cs typeface="Tahoma" pitchFamily="34" charset="0"/>
              </a:rPr>
              <a:t> الاستعلائية على أنّ </a:t>
            </a:r>
            <a:r>
              <a:rPr lang="ar-SA" sz="2400" dirty="0" smtClean="0">
                <a:solidFill>
                  <a:srgbClr val="C00000"/>
                </a:solidFill>
                <a:latin typeface="Tahoma" pitchFamily="34" charset="0"/>
                <a:ea typeface="Tahoma" pitchFamily="34" charset="0"/>
                <a:cs typeface="Tahoma" pitchFamily="34" charset="0"/>
              </a:rPr>
              <a:t>"القوة والعصا أفضل وسيلة" </a:t>
            </a:r>
            <a:r>
              <a:rPr lang="ar-SA" sz="2400" dirty="0" smtClean="0">
                <a:latin typeface="Tahoma" pitchFamily="34" charset="0"/>
                <a:ea typeface="Tahoma" pitchFamily="34" charset="0"/>
                <a:cs typeface="Tahoma" pitchFamily="34" charset="0"/>
              </a:rPr>
              <a:t>و"القطيع يتبدد بإزالة من يقف في المقدمة" تكثيفاً لمقولة عالم النفس فرويد </a:t>
            </a:r>
            <a:r>
              <a:rPr lang="ar-SA" sz="2400" dirty="0" smtClean="0">
                <a:solidFill>
                  <a:srgbClr val="C00000"/>
                </a:solidFill>
                <a:latin typeface="Tahoma" pitchFamily="34" charset="0"/>
                <a:ea typeface="Tahoma" pitchFamily="34" charset="0"/>
                <a:cs typeface="Tahoma" pitchFamily="34" charset="0"/>
              </a:rPr>
              <a:t>"الشعوب غير الأوروبية كاذبة، همجية، عنيفة، كسولة، متخلفة</a:t>
            </a:r>
            <a:endParaRPr lang="en-US" sz="2400" dirty="0">
              <a:latin typeface="Tahoma" pitchFamily="34" charset="0"/>
              <a:ea typeface="Tahoma" pitchFamily="34" charset="0"/>
              <a:cs typeface="Tahoma" pitchFamily="34" charset="0"/>
            </a:endParaRPr>
          </a:p>
        </p:txBody>
      </p:sp>
      <p:pic>
        <p:nvPicPr>
          <p:cNvPr id="15362" name="Picture 2"/>
          <p:cNvPicPr>
            <a:picLocks noChangeAspect="1" noChangeArrowheads="1"/>
          </p:cNvPicPr>
          <p:nvPr/>
        </p:nvPicPr>
        <p:blipFill>
          <a:blip r:embed="rId2"/>
          <a:srcRect/>
          <a:stretch>
            <a:fillRect/>
          </a:stretch>
        </p:blipFill>
        <p:spPr bwMode="auto">
          <a:xfrm>
            <a:off x="2285984" y="3786190"/>
            <a:ext cx="4800600" cy="16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diamond(in)">
                                      <p:cBhvr>
                                        <p:cTn id="12"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868" y="642918"/>
            <a:ext cx="5053268" cy="5306362"/>
          </a:xfrm>
        </p:spPr>
        <p:txBody>
          <a:bodyPr/>
          <a:lstStyle/>
          <a:p>
            <a:r>
              <a:rPr lang="ar-JO" sz="2400" dirty="0" smtClean="0">
                <a:latin typeface="Tahoma" pitchFamily="34" charset="0"/>
                <a:ea typeface="Tahoma" pitchFamily="34" charset="0"/>
                <a:cs typeface="Tahoma" pitchFamily="34" charset="0"/>
              </a:rPr>
              <a:t>وقد </a:t>
            </a:r>
            <a:r>
              <a:rPr lang="ar-JO" sz="2400" dirty="0" err="1" smtClean="0">
                <a:latin typeface="Tahoma" pitchFamily="34" charset="0"/>
                <a:ea typeface="Tahoma" pitchFamily="34" charset="0"/>
                <a:cs typeface="Tahoma" pitchFamily="34" charset="0"/>
              </a:rPr>
              <a:t>تمظهرت</a:t>
            </a:r>
            <a:r>
              <a:rPr lang="ar-JO" sz="2400" dirty="0" smtClean="0">
                <a:latin typeface="Tahoma" pitchFamily="34" charset="0"/>
                <a:ea typeface="Tahoma" pitchFamily="34" charset="0"/>
                <a:cs typeface="Tahoma" pitchFamily="34" charset="0"/>
              </a:rPr>
              <a:t> هذه النظرة </a:t>
            </a:r>
            <a:r>
              <a:rPr lang="ar-JO" sz="2400" dirty="0" err="1" smtClean="0">
                <a:latin typeface="Tahoma" pitchFamily="34" charset="0"/>
                <a:ea typeface="Tahoma" pitchFamily="34" charset="0"/>
                <a:cs typeface="Tahoma" pitchFamily="34" charset="0"/>
              </a:rPr>
              <a:t>الاستشراقية</a:t>
            </a:r>
            <a:r>
              <a:rPr lang="ar-JO" sz="2400" dirty="0" smtClean="0">
                <a:latin typeface="Tahoma" pitchFamily="34" charset="0"/>
                <a:ea typeface="Tahoma" pitchFamily="34" charset="0"/>
                <a:cs typeface="Tahoma" pitchFamily="34" charset="0"/>
              </a:rPr>
              <a:t> تجاه الفلسطينيين من خلال تصريحات قادة إسرائيل؛ فرئيس الوزراء الإسرائيلي اسحق </a:t>
            </a:r>
            <a:r>
              <a:rPr lang="ar-JO" sz="2400" dirty="0" err="1" smtClean="0">
                <a:latin typeface="Tahoma" pitchFamily="34" charset="0"/>
                <a:ea typeface="Tahoma" pitchFamily="34" charset="0"/>
                <a:cs typeface="Tahoma" pitchFamily="34" charset="0"/>
              </a:rPr>
              <a:t>شامير</a:t>
            </a:r>
            <a:r>
              <a:rPr lang="ar-JO" sz="2400" dirty="0" smtClean="0">
                <a:latin typeface="Tahoma" pitchFamily="34" charset="0"/>
                <a:ea typeface="Tahoma" pitchFamily="34" charset="0"/>
                <a:cs typeface="Tahoma" pitchFamily="34" charset="0"/>
              </a:rPr>
              <a:t> يقول رداً على انطلاق الانتفاضة الحجارة عام 1987</a:t>
            </a:r>
            <a:r>
              <a:rPr lang="ar-JO" sz="2400" dirty="0" smtClean="0">
                <a:solidFill>
                  <a:srgbClr val="C00000"/>
                </a:solidFill>
                <a:latin typeface="Tahoma" pitchFamily="34" charset="0"/>
                <a:ea typeface="Tahoma" pitchFamily="34" charset="0"/>
                <a:cs typeface="Tahoma" pitchFamily="34" charset="0"/>
              </a:rPr>
              <a:t>: "سوف نخضعكم بالبطش؛.....، أنتم لستم سوى جنادب قياساً بإسرائيل</a:t>
            </a:r>
            <a:r>
              <a:rPr lang="ar-JO" sz="2400" dirty="0" smtClean="0">
                <a:latin typeface="Tahoma" pitchFamily="34" charset="0"/>
                <a:ea typeface="Tahoma" pitchFamily="34" charset="0"/>
                <a:cs typeface="Tahoma" pitchFamily="34" charset="0"/>
              </a:rPr>
              <a:t>”</a:t>
            </a:r>
          </a:p>
          <a:p>
            <a:pPr>
              <a:buNone/>
            </a:pPr>
            <a:r>
              <a:rPr lang="ar-JO" sz="2400" dirty="0" smtClean="0">
                <a:latin typeface="Tahoma" pitchFamily="34" charset="0"/>
                <a:ea typeface="Tahoma" pitchFamily="34" charset="0"/>
                <a:cs typeface="Tahoma" pitchFamily="34" charset="0"/>
              </a:rPr>
              <a:t>	وعلى نفس المنوال نجد أنّ الحملة الانتخابية لحزب إسرائيل بيتنا اليميني عام 2009 تتبنى شعار: "</a:t>
            </a:r>
            <a:r>
              <a:rPr lang="ar-JO" sz="2400" dirty="0" smtClean="0">
                <a:solidFill>
                  <a:srgbClr val="C00000"/>
                </a:solidFill>
                <a:latin typeface="Tahoma" pitchFamily="34" charset="0"/>
                <a:ea typeface="Tahoma" pitchFamily="34" charset="0"/>
                <a:cs typeface="Tahoma" pitchFamily="34" charset="0"/>
              </a:rPr>
              <a:t>فقط ليبرمان يفهم العربية</a:t>
            </a:r>
            <a:r>
              <a:rPr lang="ar-JO" sz="2400" dirty="0" smtClean="0">
                <a:latin typeface="Tahoma" pitchFamily="34" charset="0"/>
                <a:ea typeface="Tahoma" pitchFamily="34" charset="0"/>
                <a:cs typeface="Tahoma" pitchFamily="34" charset="0"/>
              </a:rPr>
              <a:t>"؛ كناية عن أنّ العرب لا يفهمون سوى لغة القوة.</a:t>
            </a:r>
            <a:r>
              <a:rPr lang="en-US" sz="2400" dirty="0" smtClean="0">
                <a:latin typeface="Tahoma" pitchFamily="34" charset="0"/>
                <a:ea typeface="Tahoma" pitchFamily="34" charset="0"/>
                <a:cs typeface="Tahoma" pitchFamily="34" charset="0"/>
              </a:rPr>
              <a:t> </a:t>
            </a:r>
            <a:r>
              <a:rPr lang="ar-SA" sz="2400" dirty="0" smtClean="0">
                <a:latin typeface="Tahoma" pitchFamily="34" charset="0"/>
                <a:ea typeface="Tahoma" pitchFamily="34" charset="0"/>
                <a:cs typeface="Tahoma" pitchFamily="34" charset="0"/>
              </a:rPr>
              <a:t> </a:t>
            </a:r>
            <a:endParaRPr lang="en-US" sz="2400" dirty="0">
              <a:latin typeface="Tahoma" pitchFamily="34" charset="0"/>
              <a:ea typeface="Tahoma" pitchFamily="34" charset="0"/>
              <a:cs typeface="Tahoma" pitchFamily="34" charset="0"/>
            </a:endParaRPr>
          </a:p>
        </p:txBody>
      </p:sp>
      <p:pic>
        <p:nvPicPr>
          <p:cNvPr id="16386" name="Picture 2"/>
          <p:cNvPicPr>
            <a:picLocks noChangeAspect="1" noChangeArrowheads="1"/>
          </p:cNvPicPr>
          <p:nvPr/>
        </p:nvPicPr>
        <p:blipFill>
          <a:blip r:embed="rId2"/>
          <a:srcRect/>
          <a:stretch>
            <a:fillRect/>
          </a:stretch>
        </p:blipFill>
        <p:spPr bwMode="auto">
          <a:xfrm>
            <a:off x="571472" y="1643050"/>
            <a:ext cx="2350540" cy="2786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ox(in)">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428604"/>
            <a:ext cx="5972188" cy="4967412"/>
          </a:xfrm>
        </p:spPr>
        <p:txBody>
          <a:bodyPr/>
          <a:lstStyle/>
          <a:p>
            <a:r>
              <a:rPr lang="ar-JO" sz="2400" dirty="0" smtClean="0">
                <a:latin typeface="Tahoma" pitchFamily="34" charset="0"/>
                <a:ea typeface="Tahoma" pitchFamily="34" charset="0"/>
                <a:cs typeface="Tahoma" pitchFamily="34" charset="0"/>
              </a:rPr>
              <a:t>استفحلت مؤخراً النظرة </a:t>
            </a:r>
            <a:r>
              <a:rPr lang="ar-JO" sz="2400" dirty="0" err="1" smtClean="0">
                <a:latin typeface="Tahoma" pitchFamily="34" charset="0"/>
                <a:ea typeface="Tahoma" pitchFamily="34" charset="0"/>
                <a:cs typeface="Tahoma" pitchFamily="34" charset="0"/>
              </a:rPr>
              <a:t>الاستشراقية</a:t>
            </a:r>
            <a:r>
              <a:rPr lang="ar-JO" sz="2400" dirty="0" smtClean="0">
                <a:latin typeface="Tahoma" pitchFamily="34" charset="0"/>
                <a:ea typeface="Tahoma" pitchFamily="34" charset="0"/>
                <a:cs typeface="Tahoma" pitchFamily="34" charset="0"/>
              </a:rPr>
              <a:t> الاستعلائية في صفوف القادة الإسرائيليين؛ حتى وصل الأمر برئيس الوزراء الإسرائيلي بنيامين </a:t>
            </a:r>
            <a:r>
              <a:rPr lang="ar-JO" sz="2400" dirty="0" err="1" smtClean="0">
                <a:latin typeface="Tahoma" pitchFamily="34" charset="0"/>
                <a:ea typeface="Tahoma" pitchFamily="34" charset="0"/>
                <a:cs typeface="Tahoma" pitchFamily="34" charset="0"/>
              </a:rPr>
              <a:t>نتنياهو</a:t>
            </a:r>
            <a:r>
              <a:rPr lang="ar-JO" sz="2400" dirty="0" smtClean="0">
                <a:latin typeface="Tahoma" pitchFamily="34" charset="0"/>
                <a:ea typeface="Tahoma" pitchFamily="34" charset="0"/>
                <a:cs typeface="Tahoma" pitchFamily="34" charset="0"/>
              </a:rPr>
              <a:t> للمجاهرة برفضه تشبيه الإرهاب اليهودي ب"الإرهاب العربي" بحجة كون إسرائيل دولة ديمقراطية بعكس غيرها من الدول العربية</a:t>
            </a:r>
          </a:p>
          <a:p>
            <a:pPr>
              <a:buNone/>
            </a:pPr>
            <a:r>
              <a:rPr lang="ar-JO" sz="2400" dirty="0" smtClean="0">
                <a:latin typeface="Tahoma" pitchFamily="34" charset="0"/>
                <a:ea typeface="Tahoma" pitchFamily="34" charset="0"/>
                <a:cs typeface="Tahoma" pitchFamily="34" charset="0"/>
              </a:rPr>
              <a:t>	فرغم بشاعة الجريمة وحرق عائلة فلسطينية كاملة بما فيها طفل رضيع على يد المستوطنين إلا أن نتنياهو يرى بأنّه لا مجال لوصم هذا الفعل بالإرهاب، وعلى ما يبدو حرص نتنياهو على عدم مساواة العربي باليهودي من إجل الإبقاء على الصورة الذهنية للإرهابي ملتصقة بالعربي الفلسطيني دون أن تشمل المتطرفين من اليهود</a:t>
            </a:r>
            <a:endParaRPr lang="en-US" sz="2400" dirty="0">
              <a:latin typeface="Tahoma" pitchFamily="34" charset="0"/>
              <a:ea typeface="Tahoma" pitchFamily="34" charset="0"/>
              <a:cs typeface="Tahoma" pitchFamily="34" charset="0"/>
            </a:endParaRPr>
          </a:p>
        </p:txBody>
      </p:sp>
      <p:pic>
        <p:nvPicPr>
          <p:cNvPr id="17410" name="Picture 2"/>
          <p:cNvPicPr>
            <a:picLocks noChangeAspect="1" noChangeArrowheads="1"/>
          </p:cNvPicPr>
          <p:nvPr/>
        </p:nvPicPr>
        <p:blipFill>
          <a:blip r:embed="rId2"/>
          <a:srcRect/>
          <a:stretch>
            <a:fillRect/>
          </a:stretch>
        </p:blipFill>
        <p:spPr bwMode="auto">
          <a:xfrm>
            <a:off x="6286512" y="1643050"/>
            <a:ext cx="2652711" cy="300039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amond(in)">
                                      <p:cBhvr>
                                        <p:cTn id="1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404665"/>
            <a:ext cx="8501122" cy="4310220"/>
          </a:xfrm>
        </p:spPr>
        <p:txBody>
          <a:bodyPr/>
          <a:lstStyle/>
          <a:p>
            <a:r>
              <a:rPr lang="ar-JO" sz="2800" dirty="0" smtClean="0">
                <a:latin typeface="Tahoma" pitchFamily="34" charset="0"/>
                <a:ea typeface="Tahoma" pitchFamily="34" charset="0"/>
                <a:cs typeface="Tahoma" pitchFamily="34" charset="0"/>
              </a:rPr>
              <a:t>قامت المؤسسة الصهيونية بتغطية هذا الإجرام بفتاوى بعض الحاخامات المتطرفين، </a:t>
            </a:r>
            <a:r>
              <a:rPr lang="ar-SA" sz="2800" dirty="0" smtClean="0">
                <a:latin typeface="Tahoma" pitchFamily="34" charset="0"/>
                <a:ea typeface="Tahoma" pitchFamily="34" charset="0"/>
                <a:cs typeface="Tahoma" pitchFamily="34" charset="0"/>
              </a:rPr>
              <a:t>فقد تبين أن معظم منفذي العمليات الإرهابية ضد الفلسطينيين هم من أتباع الحاخام إسحاق </a:t>
            </a:r>
            <a:r>
              <a:rPr lang="ar-SA" sz="2800" dirty="0" err="1" smtClean="0">
                <a:latin typeface="Tahoma" pitchFamily="34" charset="0"/>
                <a:ea typeface="Tahoma" pitchFamily="34" charset="0"/>
                <a:cs typeface="Tahoma" pitchFamily="34" charset="0"/>
              </a:rPr>
              <a:t>غيزنبيرغ</a:t>
            </a:r>
            <a:r>
              <a:rPr lang="ar-SA" sz="2800" dirty="0" smtClean="0">
                <a:latin typeface="Tahoma" pitchFamily="34" charset="0"/>
                <a:ea typeface="Tahoma" pitchFamily="34" charset="0"/>
                <a:cs typeface="Tahoma" pitchFamily="34" charset="0"/>
              </a:rPr>
              <a:t>؛ حيث اشتهر </a:t>
            </a:r>
            <a:r>
              <a:rPr lang="ar-SA" sz="2800" dirty="0" err="1" smtClean="0">
                <a:latin typeface="Tahoma" pitchFamily="34" charset="0"/>
                <a:ea typeface="Tahoma" pitchFamily="34" charset="0"/>
                <a:cs typeface="Tahoma" pitchFamily="34" charset="0"/>
              </a:rPr>
              <a:t>بفتاويه</a:t>
            </a:r>
            <a:r>
              <a:rPr lang="ar-SA" sz="2800" dirty="0" smtClean="0">
                <a:latin typeface="Tahoma" pitchFamily="34" charset="0"/>
                <a:ea typeface="Tahoma" pitchFamily="34" charset="0"/>
                <a:cs typeface="Tahoma" pitchFamily="34" charset="0"/>
              </a:rPr>
              <a:t> التي تحرض بشكل مباشر على قتل الفلسطينيين والفتك بهم</a:t>
            </a:r>
            <a:r>
              <a:rPr lang="ar-JO" sz="2800" dirty="0" smtClean="0">
                <a:latin typeface="Tahoma" pitchFamily="34" charset="0"/>
                <a:ea typeface="Tahoma" pitchFamily="34" charset="0"/>
                <a:cs typeface="Tahoma" pitchFamily="34" charset="0"/>
              </a:rPr>
              <a:t>، </a:t>
            </a:r>
            <a:r>
              <a:rPr lang="ar-SA" sz="2800" dirty="0" smtClean="0">
                <a:latin typeface="Tahoma" pitchFamily="34" charset="0"/>
                <a:ea typeface="Tahoma" pitchFamily="34" charset="0"/>
                <a:cs typeface="Tahoma" pitchFamily="34" charset="0"/>
              </a:rPr>
              <a:t>إصدار الفتاوى المحرضة على قتل الفلسطينيين لا تتوقف على الحاخام إسحاق </a:t>
            </a:r>
            <a:r>
              <a:rPr lang="ar-SA" sz="2800" dirty="0" err="1" smtClean="0">
                <a:latin typeface="Tahoma" pitchFamily="34" charset="0"/>
                <a:ea typeface="Tahoma" pitchFamily="34" charset="0"/>
                <a:cs typeface="Tahoma" pitchFamily="34" charset="0"/>
              </a:rPr>
              <a:t>غيزنبيرغ</a:t>
            </a:r>
            <a:endParaRPr lang="ar-JO" sz="2800" dirty="0" smtClean="0">
              <a:latin typeface="Tahoma" pitchFamily="34" charset="0"/>
              <a:ea typeface="Tahoma" pitchFamily="34" charset="0"/>
              <a:cs typeface="Tahoma" pitchFamily="34" charset="0"/>
            </a:endParaRPr>
          </a:p>
          <a:p>
            <a:r>
              <a:rPr lang="ar-SA" sz="2800" dirty="0" smtClean="0">
                <a:latin typeface="Tahoma" pitchFamily="34" charset="0"/>
                <a:ea typeface="Tahoma" pitchFamily="34" charset="0"/>
                <a:cs typeface="Tahoma" pitchFamily="34" charset="0"/>
              </a:rPr>
              <a:t>فقد أيد أيضا الحاخام </a:t>
            </a:r>
            <a:r>
              <a:rPr lang="ar-SA" sz="2800" dirty="0" err="1" smtClean="0">
                <a:latin typeface="Tahoma" pitchFamily="34" charset="0"/>
                <a:ea typeface="Tahoma" pitchFamily="34" charset="0"/>
                <a:cs typeface="Tahoma" pitchFamily="34" charset="0"/>
              </a:rPr>
              <a:t>دوف</a:t>
            </a:r>
            <a:r>
              <a:rPr lang="ar-SA" sz="2800" dirty="0" smtClean="0">
                <a:latin typeface="Tahoma" pitchFamily="34" charset="0"/>
                <a:ea typeface="Tahoma" pitchFamily="34" charset="0"/>
                <a:cs typeface="Tahoma" pitchFamily="34" charset="0"/>
              </a:rPr>
              <a:t> </a:t>
            </a:r>
            <a:r>
              <a:rPr lang="ar-SA" sz="2800" dirty="0" err="1" smtClean="0">
                <a:latin typeface="Tahoma" pitchFamily="34" charset="0"/>
                <a:ea typeface="Tahoma" pitchFamily="34" charset="0"/>
                <a:cs typeface="Tahoma" pitchFamily="34" charset="0"/>
              </a:rPr>
              <a:t>ليئور</a:t>
            </a:r>
            <a:r>
              <a:rPr lang="ar-SA" sz="2800" dirty="0" smtClean="0">
                <a:latin typeface="Tahoma" pitchFamily="34" charset="0"/>
                <a:ea typeface="Tahoma" pitchFamily="34" charset="0"/>
                <a:cs typeface="Tahoma" pitchFamily="34" charset="0"/>
              </a:rPr>
              <a:t> (الذي يعد أبرز المرجعيات الدينية لحزب البيت اليهودي) جريمة إحراق عائلة </a:t>
            </a:r>
            <a:r>
              <a:rPr lang="ar-SA" sz="2800" dirty="0" err="1" smtClean="0">
                <a:latin typeface="Tahoma" pitchFamily="34" charset="0"/>
                <a:ea typeface="Tahoma" pitchFamily="34" charset="0"/>
                <a:cs typeface="Tahoma" pitchFamily="34" charset="0"/>
              </a:rPr>
              <a:t>دوابشة</a:t>
            </a:r>
            <a:r>
              <a:rPr lang="ar-JO" sz="2800" dirty="0" smtClean="0">
                <a:latin typeface="Tahoma" pitchFamily="34" charset="0"/>
                <a:ea typeface="Tahoma" pitchFamily="34" charset="0"/>
                <a:cs typeface="Tahoma" pitchFamily="34" charset="0"/>
              </a:rPr>
              <a:t>، </a:t>
            </a:r>
            <a:endParaRPr lang="en-US" sz="2800" dirty="0">
              <a:latin typeface="Tahoma" pitchFamily="34" charset="0"/>
              <a:ea typeface="Tahoma" pitchFamily="34" charset="0"/>
              <a:cs typeface="Tahoma" pitchFamily="34" charset="0"/>
            </a:endParaRPr>
          </a:p>
        </p:txBody>
      </p:sp>
      <p:pic>
        <p:nvPicPr>
          <p:cNvPr id="18435" name="Picture 3"/>
          <p:cNvPicPr>
            <a:picLocks noChangeAspect="1" noChangeArrowheads="1"/>
          </p:cNvPicPr>
          <p:nvPr/>
        </p:nvPicPr>
        <p:blipFill>
          <a:blip r:embed="rId2"/>
          <a:srcRect/>
          <a:stretch>
            <a:fillRect/>
          </a:stretch>
        </p:blipFill>
        <p:spPr bwMode="auto">
          <a:xfrm>
            <a:off x="4857752" y="4929198"/>
            <a:ext cx="2928958" cy="1716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box(in)">
                                      <p:cBhvr>
                                        <p:cTn id="12"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428604"/>
            <a:ext cx="8229600" cy="4857784"/>
          </a:xfrm>
        </p:spPr>
        <p:txBody>
          <a:bodyPr/>
          <a:lstStyle/>
          <a:p>
            <a:r>
              <a:rPr lang="ar-SA" sz="2800" dirty="0" smtClean="0">
                <a:latin typeface="Tahoma" pitchFamily="34" charset="0"/>
                <a:ea typeface="Tahoma" pitchFamily="34" charset="0"/>
                <a:cs typeface="Tahoma" pitchFamily="34" charset="0"/>
              </a:rPr>
              <a:t>وفي مطلع عام 2013 أصدر </a:t>
            </a:r>
            <a:r>
              <a:rPr lang="ar-SA" sz="2800" dirty="0" err="1" smtClean="0">
                <a:latin typeface="Tahoma" pitchFamily="34" charset="0"/>
                <a:ea typeface="Tahoma" pitchFamily="34" charset="0"/>
                <a:cs typeface="Tahoma" pitchFamily="34" charset="0"/>
              </a:rPr>
              <a:t>غيزنبيرغ</a:t>
            </a:r>
            <a:r>
              <a:rPr lang="ar-SA" sz="2800" dirty="0" smtClean="0">
                <a:latin typeface="Tahoma" pitchFamily="34" charset="0"/>
                <a:ea typeface="Tahoma" pitchFamily="34" charset="0"/>
                <a:cs typeface="Tahoma" pitchFamily="34" charset="0"/>
              </a:rPr>
              <a:t> ما يمكن عدّه "المسوغ الفقهي" الذي عملت على أساسه مجموعات "شارة ثمن" الإرهابية اليهودية، التي نفذت عشرات الاعتداءات في المدن والقرى والبلدات الفلسطينية، وأحرقت عدداً كبيراً من المساجد وثلاث كنائس في </a:t>
            </a:r>
            <a:r>
              <a:rPr lang="ar-JO" sz="2800" dirty="0" smtClean="0">
                <a:latin typeface="Tahoma" pitchFamily="34" charset="0"/>
                <a:ea typeface="Tahoma" pitchFamily="34" charset="0"/>
                <a:cs typeface="Tahoma" pitchFamily="34" charset="0"/>
              </a:rPr>
              <a:t>الضفة الغربية</a:t>
            </a:r>
            <a:r>
              <a:rPr lang="en-US" sz="2800" dirty="0" smtClean="0">
                <a:latin typeface="Tahoma" pitchFamily="34" charset="0"/>
                <a:ea typeface="Tahoma" pitchFamily="34" charset="0"/>
                <a:cs typeface="Tahoma" pitchFamily="34" charset="0"/>
              </a:rPr>
              <a:t> </a:t>
            </a:r>
            <a:r>
              <a:rPr lang="ar-SA" sz="2800" dirty="0" smtClean="0">
                <a:latin typeface="Tahoma" pitchFamily="34" charset="0"/>
                <a:ea typeface="Tahoma" pitchFamily="34" charset="0"/>
                <a:cs typeface="Tahoma" pitchFamily="34" charset="0"/>
              </a:rPr>
              <a:t>وداخل المدن التي يقطنها فلسطينيو الداخل</a:t>
            </a:r>
            <a:endParaRPr lang="ar-JO" sz="2800" dirty="0" smtClean="0">
              <a:latin typeface="Tahoma" pitchFamily="34" charset="0"/>
              <a:ea typeface="Tahoma" pitchFamily="34" charset="0"/>
              <a:cs typeface="Tahoma" pitchFamily="34" charset="0"/>
            </a:endParaRPr>
          </a:p>
          <a:p>
            <a:pPr>
              <a:buNone/>
            </a:pPr>
            <a:r>
              <a:rPr lang="ar-JO" sz="2800" dirty="0" smtClean="0">
                <a:latin typeface="Tahoma" pitchFamily="34" charset="0"/>
                <a:ea typeface="Tahoma" pitchFamily="34" charset="0"/>
                <a:cs typeface="Tahoma" pitchFamily="34" charset="0"/>
              </a:rPr>
              <a:t>	 </a:t>
            </a:r>
            <a:r>
              <a:rPr lang="ar-SA" sz="2800" dirty="0" smtClean="0">
                <a:latin typeface="Tahoma" pitchFamily="34" charset="0"/>
                <a:ea typeface="Tahoma" pitchFamily="34" charset="0"/>
                <a:cs typeface="Tahoma" pitchFamily="34" charset="0"/>
              </a:rPr>
              <a:t>وحسب </a:t>
            </a:r>
            <a:r>
              <a:rPr lang="ar-SA" sz="2800" dirty="0" err="1" smtClean="0">
                <a:latin typeface="Tahoma" pitchFamily="34" charset="0"/>
                <a:ea typeface="Tahoma" pitchFamily="34" charset="0"/>
                <a:cs typeface="Tahoma" pitchFamily="34" charset="0"/>
              </a:rPr>
              <a:t>غيزنبيرغ</a:t>
            </a:r>
            <a:r>
              <a:rPr lang="ar-SA" sz="2800" dirty="0" smtClean="0">
                <a:latin typeface="Tahoma" pitchFamily="34" charset="0"/>
                <a:ea typeface="Tahoma" pitchFamily="34" charset="0"/>
                <a:cs typeface="Tahoma" pitchFamily="34" charset="0"/>
              </a:rPr>
              <a:t>؛ </a:t>
            </a:r>
            <a:r>
              <a:rPr lang="ar-SA" sz="2800" dirty="0" smtClean="0">
                <a:solidFill>
                  <a:srgbClr val="C00000"/>
                </a:solidFill>
                <a:latin typeface="Tahoma" pitchFamily="34" charset="0"/>
                <a:ea typeface="Tahoma" pitchFamily="34" charset="0"/>
                <a:cs typeface="Tahoma" pitchFamily="34" charset="0"/>
              </a:rPr>
              <a:t>فإنه يتوجب تفهم جرائم "شارة ثمن" على أنها "مقدمة طبيعية للخلاص اليهودي"</a:t>
            </a:r>
            <a:r>
              <a:rPr lang="ar-SA" sz="2800" dirty="0" smtClean="0">
                <a:latin typeface="Tahoma" pitchFamily="34" charset="0"/>
                <a:ea typeface="Tahoma" pitchFamily="34" charset="0"/>
                <a:cs typeface="Tahoma" pitchFamily="34" charset="0"/>
              </a:rPr>
              <a:t>، حيث عدّ هذه الجرائم بمثابة </a:t>
            </a:r>
            <a:r>
              <a:rPr lang="ar-SA" sz="2800" dirty="0" smtClean="0">
                <a:solidFill>
                  <a:srgbClr val="C00000"/>
                </a:solidFill>
                <a:latin typeface="Tahoma" pitchFamily="34" charset="0"/>
                <a:ea typeface="Tahoma" pitchFamily="34" charset="0"/>
                <a:cs typeface="Tahoma" pitchFamily="34" charset="0"/>
              </a:rPr>
              <a:t>"المخاض الذي تمر به الأمة قبل تحقيق الخلاص"</a:t>
            </a:r>
            <a:endParaRPr lang="en-US" sz="2800" dirty="0">
              <a:latin typeface="Tahoma" pitchFamily="34" charset="0"/>
              <a:ea typeface="Tahoma" pitchFamily="34" charset="0"/>
              <a:cs typeface="Tahoma" pitchFamily="34" charset="0"/>
            </a:endParaRPr>
          </a:p>
        </p:txBody>
      </p:sp>
      <p:pic>
        <p:nvPicPr>
          <p:cNvPr id="19460" name="Picture 4"/>
          <p:cNvPicPr>
            <a:picLocks noChangeAspect="1" noChangeArrowheads="1"/>
          </p:cNvPicPr>
          <p:nvPr/>
        </p:nvPicPr>
        <p:blipFill>
          <a:blip r:embed="rId2"/>
          <a:srcRect/>
          <a:stretch>
            <a:fillRect/>
          </a:stretch>
        </p:blipFill>
        <p:spPr bwMode="auto">
          <a:xfrm>
            <a:off x="4000496" y="5305425"/>
            <a:ext cx="4429125" cy="1552575"/>
          </a:xfrm>
          <a:prstGeom prst="rect">
            <a:avLst/>
          </a:prstGeom>
          <a:ln>
            <a:noFill/>
          </a:ln>
          <a:effectLst>
            <a:softEdge rad="112500"/>
          </a:effectLst>
        </p:spPr>
      </p:pic>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box(in)">
                                      <p:cBhvr>
                                        <p:cTn id="12"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3"/>
            <a:ext cx="8186766" cy="4523963"/>
          </a:xfrm>
        </p:spPr>
        <p:txBody>
          <a:bodyPr/>
          <a:lstStyle/>
          <a:p>
            <a:r>
              <a:rPr lang="ar-SA" sz="2300" dirty="0" smtClean="0">
                <a:latin typeface="Tahoma" pitchFamily="34" charset="0"/>
                <a:ea typeface="Tahoma" pitchFamily="34" charset="0"/>
                <a:cs typeface="Tahoma" pitchFamily="34" charset="0"/>
              </a:rPr>
              <a:t>ومما لا شك فيه أن أخطر "المصنفات الفقهية" اليهودية التي صدرت حديثا، </a:t>
            </a:r>
            <a:r>
              <a:rPr lang="ar-SA" sz="2300" dirty="0" smtClean="0">
                <a:solidFill>
                  <a:srgbClr val="C00000"/>
                </a:solidFill>
                <a:latin typeface="Tahoma" pitchFamily="34" charset="0"/>
                <a:ea typeface="Tahoma" pitchFamily="34" charset="0"/>
                <a:cs typeface="Tahoma" pitchFamily="34" charset="0"/>
              </a:rPr>
              <a:t>وتسوغ قتل العرب لمجرد أنهم عرب</a:t>
            </a:r>
            <a:r>
              <a:rPr lang="ar-SA" sz="2300" dirty="0" smtClean="0">
                <a:latin typeface="Tahoma" pitchFamily="34" charset="0"/>
                <a:ea typeface="Tahoma" pitchFamily="34" charset="0"/>
                <a:cs typeface="Tahoma" pitchFamily="34" charset="0"/>
              </a:rPr>
              <a:t>، وعدم التفريق بين طفل وبالغ، هو كتاب "شريعة الملك"، لمؤلفه الحاخام إسحاق شابيرا، الذي صدر عام 2009</a:t>
            </a:r>
            <a:endParaRPr lang="ar-JO" sz="2300" dirty="0" smtClean="0">
              <a:latin typeface="Tahoma" pitchFamily="34" charset="0"/>
              <a:ea typeface="Tahoma" pitchFamily="34" charset="0"/>
              <a:cs typeface="Tahoma" pitchFamily="34" charset="0"/>
            </a:endParaRPr>
          </a:p>
          <a:p>
            <a:r>
              <a:rPr lang="ar-SA" sz="2300" dirty="0" smtClean="0">
                <a:latin typeface="Tahoma" pitchFamily="34" charset="0"/>
                <a:ea typeface="Tahoma" pitchFamily="34" charset="0"/>
                <a:cs typeface="Tahoma" pitchFamily="34" charset="0"/>
              </a:rPr>
              <a:t>وهناك في إسرائيل من يرى أن أعضاء التنظيمات الإرهابية اليهودية الذين يتعمدون المس بالأطفال الفلسطينيين تأثروا بمصنف "شريعة الملك"، لأنه تضمن </a:t>
            </a:r>
            <a:r>
              <a:rPr lang="ar-SA" sz="2300" dirty="0" smtClean="0">
                <a:solidFill>
                  <a:srgbClr val="C00000"/>
                </a:solidFill>
                <a:latin typeface="Tahoma" pitchFamily="34" charset="0"/>
                <a:ea typeface="Tahoma" pitchFamily="34" charset="0"/>
                <a:cs typeface="Tahoma" pitchFamily="34" charset="0"/>
              </a:rPr>
              <a:t>"مسوغات فقهية" توجب قتل الرضع العرب بحجة أنهم عندما يكبرون سيحاربون إسرائيل</a:t>
            </a:r>
            <a:r>
              <a:rPr lang="ar-SA" sz="2300" dirty="0" smtClean="0">
                <a:latin typeface="Tahoma" pitchFamily="34" charset="0"/>
                <a:ea typeface="Tahoma" pitchFamily="34" charset="0"/>
                <a:cs typeface="Tahoma" pitchFamily="34" charset="0"/>
              </a:rPr>
              <a:t>، لذا فالأجدر أن يتم قتلهم مبكراً، المفارقة أنه على الرغم مما يعكسه هذا الكتاب من شطط وخلل أخلاقي وقيمي وديني، فإن العشرات من الحاخامات أيدوا ما جاء فيه، في حين عدّه عدد من أعضاء مجلس الحاخامية الكبرى -التي تعد أكبر هيئة دينية رسمية في إسرائيل- "إبداعاً فقهيا</a:t>
            </a:r>
            <a:endParaRPr lang="en-US" sz="2300" dirty="0" smtClean="0">
              <a:latin typeface="Tahoma" pitchFamily="34" charset="0"/>
              <a:ea typeface="Tahoma" pitchFamily="34" charset="0"/>
              <a:cs typeface="Tahoma" pitchFamily="34" charset="0"/>
            </a:endParaRPr>
          </a:p>
          <a:p>
            <a:endParaRPr lang="en-US" sz="2300" dirty="0" smtClean="0">
              <a:latin typeface="Tahoma" pitchFamily="34" charset="0"/>
              <a:ea typeface="Tahoma" pitchFamily="34" charset="0"/>
              <a:cs typeface="Tahoma" pitchFamily="34" charset="0"/>
            </a:endParaRPr>
          </a:p>
          <a:p>
            <a:endParaRPr lang="en-US" sz="2300" dirty="0">
              <a:latin typeface="Tahoma" pitchFamily="34" charset="0"/>
              <a:ea typeface="Tahoma" pitchFamily="34" charset="0"/>
              <a:cs typeface="Tahoma" pitchFamily="34" charset="0"/>
            </a:endParaRPr>
          </a:p>
        </p:txBody>
      </p:sp>
      <p:pic>
        <p:nvPicPr>
          <p:cNvPr id="20483" name="Picture 3"/>
          <p:cNvPicPr>
            <a:picLocks noChangeAspect="1" noChangeArrowheads="1"/>
          </p:cNvPicPr>
          <p:nvPr/>
        </p:nvPicPr>
        <p:blipFill>
          <a:blip r:embed="rId2"/>
          <a:srcRect/>
          <a:stretch>
            <a:fillRect/>
          </a:stretch>
        </p:blipFill>
        <p:spPr bwMode="auto">
          <a:xfrm>
            <a:off x="4857752" y="4929198"/>
            <a:ext cx="3452822" cy="19288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box(in)">
                                      <p:cBhvr>
                                        <p:cTn id="12"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142852"/>
            <a:ext cx="8572560" cy="1143000"/>
          </a:xfrm>
        </p:spPr>
        <p:txBody>
          <a:bodyPr/>
          <a:lstStyle/>
          <a:p>
            <a:r>
              <a:rPr lang="ar-JO" sz="2400" b="1" dirty="0" smtClean="0">
                <a:solidFill>
                  <a:srgbClr val="C00000"/>
                </a:solidFill>
                <a:latin typeface="Tahoma" pitchFamily="34" charset="0"/>
                <a:ea typeface="Tahoma" pitchFamily="34" charset="0"/>
                <a:cs typeface="Tahoma" pitchFamily="34" charset="0"/>
              </a:rPr>
              <a:t>لماذا يحرص المستشرقون والصهاينة على وصم الشرقيين بصفات غير إنسانية، ولماذا الحرص على ترسيخ معادلة "نحن و"هم"</a:t>
            </a:r>
            <a:endParaRPr lang="en-US" sz="2400" b="1" dirty="0">
              <a:solidFill>
                <a:srgbClr val="C00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214282" y="1600200"/>
            <a:ext cx="8643998" cy="4525963"/>
          </a:xfrm>
        </p:spPr>
        <p:txBody>
          <a:bodyPr/>
          <a:lstStyle/>
          <a:p>
            <a:pPr algn="just"/>
            <a:r>
              <a:rPr lang="ar-JO" sz="2300" dirty="0" smtClean="0">
                <a:latin typeface="Tahoma" pitchFamily="34" charset="0"/>
                <a:ea typeface="Tahoma" pitchFamily="34" charset="0"/>
                <a:cs typeface="Tahoma" pitchFamily="34" charset="0"/>
              </a:rPr>
              <a:t>الإجابة قد تكون في علم النفس الاجتماعي؛ حيث حاول تفسير بعض تصرفات الجماهير وكيفية حصول تحول في سلوكياتها، بحيث تتحول من تصرفات عاقلة إلى تصرفات تفتقر للعقل والمنطق؛ وبالتالي يتحول أفراد مسالمين غير عنيفين للنقيض تماماً، على ما يبدو كان لا بد للاستشراق كي يمهد للاستعمار والصهيونية اقناع جمهوره "الغربي" بتقبل فكرة السيطرة على شعب آخر "الشرقي" بل وممارسة العنف ضده</a:t>
            </a:r>
          </a:p>
          <a:p>
            <a:pPr algn="just"/>
            <a:r>
              <a:rPr lang="ar-JO" sz="2300" dirty="0" smtClean="0">
                <a:latin typeface="Tahoma" pitchFamily="34" charset="0"/>
                <a:ea typeface="Tahoma" pitchFamily="34" charset="0"/>
                <a:cs typeface="Tahoma" pitchFamily="34" charset="0"/>
              </a:rPr>
              <a:t>وهذا لن يحصل بدون نزع صفة الانسانية عن "الآخر" من خلال وصمه بصفات التخلف وتشبيهه بالحيوانات، بحيث يكون هنالك "نحن" المتحضرين الأذكياء المتفوقين في مقابل "هم" المتخلفين الأغبياء المنحطين؛ الذين لا يستحقون الحياة أو حتى الشفقة عند قتلهم</a:t>
            </a:r>
            <a:endParaRPr lang="en-US" sz="2300" dirty="0">
              <a:latin typeface="Tahoma" pitchFamily="34" charset="0"/>
              <a:ea typeface="Tahoma" pitchFamily="34" charset="0"/>
              <a:cs typeface="Tahoma" pitchFamily="34" charset="0"/>
            </a:endParaRPr>
          </a:p>
        </p:txBody>
      </p:sp>
      <p:pic>
        <p:nvPicPr>
          <p:cNvPr id="21506" name="Picture 2"/>
          <p:cNvPicPr>
            <a:picLocks noChangeAspect="1" noChangeArrowheads="1"/>
          </p:cNvPicPr>
          <p:nvPr/>
        </p:nvPicPr>
        <p:blipFill>
          <a:blip r:embed="rId2"/>
          <a:srcRect/>
          <a:stretch>
            <a:fillRect/>
          </a:stretch>
        </p:blipFill>
        <p:spPr bwMode="auto">
          <a:xfrm>
            <a:off x="4500562" y="5715016"/>
            <a:ext cx="4071966" cy="11429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additive="base">
                                        <p:cTn id="12" dur="500" fill="hold"/>
                                        <p:tgtEl>
                                          <p:spTgt spid="21506"/>
                                        </p:tgtEl>
                                        <p:attrNameLst>
                                          <p:attrName>ppt_x</p:attrName>
                                        </p:attrNameLst>
                                      </p:cBhvr>
                                      <p:tavLst>
                                        <p:tav tm="0">
                                          <p:val>
                                            <p:strVal val="#ppt_x"/>
                                          </p:val>
                                        </p:tav>
                                        <p:tav tm="100000">
                                          <p:val>
                                            <p:strVal val="#ppt_x"/>
                                          </p:val>
                                        </p:tav>
                                      </p:tavLst>
                                    </p:anim>
                                    <p:anim calcmode="lin" valueType="num">
                                      <p:cBhvr additive="base">
                                        <p:cTn id="13"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linds(horizontal)">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7"/>
            <a:ext cx="8229600" cy="3672407"/>
          </a:xfrm>
        </p:spPr>
        <p:txBody>
          <a:bodyPr/>
          <a:lstStyle/>
          <a:p>
            <a:pPr algn="just"/>
            <a:r>
              <a:rPr lang="ar-JO" sz="2800" dirty="0" smtClean="0">
                <a:latin typeface="Tahoma" pitchFamily="34" charset="0"/>
                <a:ea typeface="Tahoma" pitchFamily="34" charset="0"/>
                <a:cs typeface="Tahoma" pitchFamily="34" charset="0"/>
              </a:rPr>
              <a:t>كما صرح بذلك الحاخام </a:t>
            </a:r>
            <a:r>
              <a:rPr lang="ar-JO" sz="2800" dirty="0" err="1" smtClean="0">
                <a:latin typeface="Tahoma" pitchFamily="34" charset="0"/>
                <a:ea typeface="Tahoma" pitchFamily="34" charset="0"/>
                <a:cs typeface="Tahoma" pitchFamily="34" charset="0"/>
              </a:rPr>
              <a:t>عوفاديا</a:t>
            </a:r>
            <a:r>
              <a:rPr lang="ar-JO" sz="2800" dirty="0" smtClean="0">
                <a:latin typeface="Tahoma" pitchFamily="34" charset="0"/>
                <a:ea typeface="Tahoma" pitchFamily="34" charset="0"/>
                <a:cs typeface="Tahoma" pitchFamily="34" charset="0"/>
              </a:rPr>
              <a:t> يوسف، تصنيف "نحن" و "هم" الخطوة الأولى لذلك كما حدث في تجربة جان إليوت مع تلاميذها</a:t>
            </a:r>
          </a:p>
          <a:p>
            <a:pPr algn="just"/>
            <a:r>
              <a:rPr lang="ar-JO" sz="2800" dirty="0" smtClean="0">
                <a:latin typeface="Tahoma" pitchFamily="34" charset="0"/>
                <a:ea typeface="Tahoma" pitchFamily="34" charset="0"/>
                <a:cs typeface="Tahoma" pitchFamily="34" charset="0"/>
              </a:rPr>
              <a:t>المثال الصارخ على نتيجة نزع صفة الإنسانية عن الخصم في العصر الحديث </a:t>
            </a:r>
            <a:r>
              <a:rPr lang="ar-JO" sz="2800" dirty="0" smtClean="0">
                <a:solidFill>
                  <a:srgbClr val="C00000"/>
                </a:solidFill>
                <a:latin typeface="Tahoma" pitchFamily="34" charset="0"/>
                <a:ea typeface="Tahoma" pitchFamily="34" charset="0"/>
                <a:cs typeface="Tahoma" pitchFamily="34" charset="0"/>
              </a:rPr>
              <a:t>كان في رواندا عندما قام الإعلام التابع لقبيلة الهوتو بوصف أعدائهم من قبيلة التوستي بأنهم وحوش وآكلي بشر وأنهم عبارة عن ثعابين وجرذان </a:t>
            </a:r>
            <a:r>
              <a:rPr lang="ar-JO" sz="2800" dirty="0" smtClean="0">
                <a:latin typeface="Tahoma" pitchFamily="34" charset="0"/>
                <a:ea typeface="Tahoma" pitchFamily="34" charset="0"/>
                <a:cs typeface="Tahoma" pitchFamily="34" charset="0"/>
              </a:rPr>
              <a:t>فكانت النتيجة حرب أهلية راح ضحيتها أكثر من 800,000</a:t>
            </a:r>
            <a:endParaRPr lang="en-US" sz="2800" dirty="0">
              <a:latin typeface="Tahoma" pitchFamily="34" charset="0"/>
              <a:ea typeface="Tahoma" pitchFamily="34" charset="0"/>
              <a:cs typeface="Tahoma" pitchFamily="34" charset="0"/>
            </a:endParaRPr>
          </a:p>
        </p:txBody>
      </p:sp>
      <p:pic>
        <p:nvPicPr>
          <p:cNvPr id="1027" name="Picture 3"/>
          <p:cNvPicPr>
            <a:picLocks noChangeAspect="1" noChangeArrowheads="1"/>
          </p:cNvPicPr>
          <p:nvPr/>
        </p:nvPicPr>
        <p:blipFill>
          <a:blip r:embed="rId2"/>
          <a:srcRect/>
          <a:stretch>
            <a:fillRect/>
          </a:stretch>
        </p:blipFill>
        <p:spPr bwMode="auto">
          <a:xfrm>
            <a:off x="1214414" y="4429132"/>
            <a:ext cx="2314575" cy="1571625"/>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3"/>
          <a:srcRect/>
          <a:stretch>
            <a:fillRect/>
          </a:stretch>
        </p:blipFill>
        <p:spPr bwMode="auto">
          <a:xfrm>
            <a:off x="4500562" y="4929198"/>
            <a:ext cx="4214842" cy="17470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 calcmode="lin" valueType="num">
                                      <p:cBhvr additive="base">
                                        <p:cTn id="16" dur="500" fill="hold"/>
                                        <p:tgtEl>
                                          <p:spTgt spid="1027"/>
                                        </p:tgtEl>
                                        <p:attrNameLst>
                                          <p:attrName>ppt_x</p:attrName>
                                        </p:attrNameLst>
                                      </p:cBhvr>
                                      <p:tavLst>
                                        <p:tav tm="0">
                                          <p:val>
                                            <p:strVal val="#ppt_x"/>
                                          </p:val>
                                        </p:tav>
                                        <p:tav tm="100000">
                                          <p:val>
                                            <p:strVal val="#ppt_x"/>
                                          </p:val>
                                        </p:tav>
                                      </p:tavLst>
                                    </p:anim>
                                    <p:anim calcmode="lin" valueType="num">
                                      <p:cBhvr additive="base">
                                        <p:cTn id="17"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14290"/>
            <a:ext cx="8229600" cy="4968552"/>
          </a:xfrm>
        </p:spPr>
        <p:txBody>
          <a:bodyPr/>
          <a:lstStyle/>
          <a:p>
            <a:pPr algn="just"/>
            <a:r>
              <a:rPr lang="ar-JO" sz="2600" dirty="0" smtClean="0">
                <a:latin typeface="Tahoma" pitchFamily="34" charset="0"/>
                <a:ea typeface="Tahoma" pitchFamily="34" charset="0"/>
                <a:cs typeface="Tahoma" pitchFamily="34" charset="0"/>
              </a:rPr>
              <a:t>وهكذا يتم تحويل "الغرب/نحن" والشرق/هم" إلى جمهورين نفسيين؛ كل جمهور معاد للآخر، كما أشار لذلك غوستاف لوبون في كتابه  "سيكولوجية الجماهير”</a:t>
            </a:r>
          </a:p>
          <a:p>
            <a:pPr algn="just"/>
            <a:r>
              <a:rPr lang="ar-JO" sz="2600" dirty="0" smtClean="0">
                <a:latin typeface="Tahoma" pitchFamily="34" charset="0"/>
                <a:ea typeface="Tahoma" pitchFamily="34" charset="0"/>
                <a:cs typeface="Tahoma" pitchFamily="34" charset="0"/>
              </a:rPr>
              <a:t>حيث يرى لوبون بأنّ هنالك روحاً للجماهير مكونة من الانفعالات البدائية ومكرسة بواسطة العقائد الايمانية القوية وهي أبعد ما تكون عن التفكير العقلاني والمنطقي، كما أنها خاضعة لتحريضات وايعازات أحد المحركين أو القادة الذي يعرف كيف يفرض إرادته عليها، فالقائد يستخدم الصور الموحية والشعارات بدلاً من الأفكار المنطقية والواقعية ليستملك روح الجماهير ويسيطر عليها</a:t>
            </a:r>
            <a:endParaRPr lang="en-US" sz="2600" dirty="0">
              <a:latin typeface="Tahoma" pitchFamily="34" charset="0"/>
              <a:ea typeface="Tahoma" pitchFamily="34" charset="0"/>
              <a:cs typeface="Tahoma" pitchFamily="34" charset="0"/>
            </a:endParaRPr>
          </a:p>
        </p:txBody>
      </p:sp>
      <p:pic>
        <p:nvPicPr>
          <p:cNvPr id="1026" name="Picture 2"/>
          <p:cNvPicPr>
            <a:picLocks noChangeAspect="1" noChangeArrowheads="1"/>
          </p:cNvPicPr>
          <p:nvPr/>
        </p:nvPicPr>
        <p:blipFill>
          <a:blip r:embed="rId2"/>
          <a:srcRect/>
          <a:stretch>
            <a:fillRect/>
          </a:stretch>
        </p:blipFill>
        <p:spPr bwMode="auto">
          <a:xfrm>
            <a:off x="4500562" y="4500570"/>
            <a:ext cx="4000528" cy="21398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ox(i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3"/>
            <a:ext cx="8229600" cy="4881153"/>
          </a:xfrm>
        </p:spPr>
        <p:txBody>
          <a:bodyPr/>
          <a:lstStyle/>
          <a:p>
            <a:pPr algn="just"/>
            <a:r>
              <a:rPr lang="ar-JO" sz="2300" dirty="0" smtClean="0">
                <a:latin typeface="Tahoma" pitchFamily="34" charset="0"/>
                <a:ea typeface="Tahoma" pitchFamily="34" charset="0"/>
                <a:cs typeface="Tahoma" pitchFamily="34" charset="0"/>
              </a:rPr>
              <a:t>يرى </a:t>
            </a:r>
            <a:r>
              <a:rPr lang="ar-JO" sz="2300" dirty="0" err="1" smtClean="0">
                <a:latin typeface="Tahoma" pitchFamily="34" charset="0"/>
                <a:ea typeface="Tahoma" pitchFamily="34" charset="0"/>
                <a:cs typeface="Tahoma" pitchFamily="34" charset="0"/>
              </a:rPr>
              <a:t>لوبون</a:t>
            </a:r>
            <a:r>
              <a:rPr lang="ar-JO" sz="2300" dirty="0" smtClean="0">
                <a:latin typeface="Tahoma" pitchFamily="34" charset="0"/>
                <a:ea typeface="Tahoma" pitchFamily="34" charset="0"/>
                <a:cs typeface="Tahoma" pitchFamily="34" charset="0"/>
              </a:rPr>
              <a:t> أنّ الجمهور النفسي عبارة عن تجمع بشري يمر في لحظة معينة بظروف متشابه تحوله لكائن جديد له صفات مختلفة، فيتجمع الأفراد ويصبحوا كتلة ذهنية واحدة والكتلة هذه لها صفات مختلفة عن صفات الأفراد المتفرقين، بحيث يتصرف الجمهور بلا وعي أو عقلانية، فتجد الفرد (بغض النظر عن مستواه الفكري) يؤيد جمهوره النفسي وتصرفاته لمجرد أنها خرجت من جمهوره بغض النظر عن صحة التصرف أو خطئه؛ فهو لا يخضع هذه الأفكار للمحاكمة العقلية لأنها ببساطة صادرة عن "جمهوره النفسي”</a:t>
            </a:r>
          </a:p>
          <a:p>
            <a:pPr algn="just"/>
            <a:r>
              <a:rPr lang="ar-JO" sz="2300" dirty="0" smtClean="0">
                <a:latin typeface="Tahoma" pitchFamily="34" charset="0"/>
                <a:ea typeface="Tahoma" pitchFamily="34" charset="0"/>
                <a:cs typeface="Tahoma" pitchFamily="34" charset="0"/>
              </a:rPr>
              <a:t>وهذا ربما يفسر ما حدث في الولايات الأميركية المتحدة عقب أحداث 11 سبتمبر2001، من سقوط ضحايا مدنيين من النساء والأطفال في افغانستان والعراق بذريعة محاربة الإرهاب، حيث تظهر بعض الإحصائيات مقتل أكثر من مليون شخص منذ بداية الغزو الاميركي للعراق</a:t>
            </a:r>
            <a:endParaRPr lang="en-US" sz="2300" dirty="0" smtClean="0">
              <a:latin typeface="Tahoma" pitchFamily="34" charset="0"/>
              <a:ea typeface="Tahoma" pitchFamily="34" charset="0"/>
              <a:cs typeface="Tahoma" pitchFamily="34" charset="0"/>
            </a:endParaRPr>
          </a:p>
        </p:txBody>
      </p:sp>
      <p:pic>
        <p:nvPicPr>
          <p:cNvPr id="2050" name="Picture 2"/>
          <p:cNvPicPr>
            <a:picLocks noChangeAspect="1" noChangeArrowheads="1"/>
          </p:cNvPicPr>
          <p:nvPr/>
        </p:nvPicPr>
        <p:blipFill>
          <a:blip r:embed="rId2"/>
          <a:srcRect/>
          <a:stretch>
            <a:fillRect/>
          </a:stretch>
        </p:blipFill>
        <p:spPr bwMode="auto">
          <a:xfrm>
            <a:off x="4500562" y="5500701"/>
            <a:ext cx="4214842" cy="114300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diamond(in)">
                                      <p:cBhvr>
                                        <p:cTn id="1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776" y="274638"/>
            <a:ext cx="6408712" cy="634082"/>
          </a:xfrm>
        </p:spPr>
        <p:txBody>
          <a:bodyPr/>
          <a:lstStyle/>
          <a:p>
            <a:r>
              <a:rPr lang="ar-JO" sz="2800" b="1" u="sng" dirty="0" smtClean="0">
                <a:solidFill>
                  <a:srgbClr val="C00000"/>
                </a:solidFill>
                <a:latin typeface="Tahoma" pitchFamily="34" charset="0"/>
                <a:ea typeface="Tahoma" pitchFamily="34" charset="0"/>
                <a:cs typeface="Tahoma" pitchFamily="34" charset="0"/>
              </a:rPr>
              <a:t>الأسس الفكرية للصهيونية</a:t>
            </a:r>
            <a:r>
              <a:rPr lang="ar-JO" sz="2800" b="1" dirty="0" smtClean="0">
                <a:solidFill>
                  <a:srgbClr val="C00000"/>
                </a:solidFill>
                <a:latin typeface="Tahoma" pitchFamily="34" charset="0"/>
                <a:ea typeface="Tahoma" pitchFamily="34" charset="0"/>
                <a:cs typeface="Tahoma" pitchFamily="34" charset="0"/>
              </a:rPr>
              <a:t>  ...  يتبع</a:t>
            </a:r>
            <a:endParaRPr lang="en-US" sz="2800"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539552" y="1268760"/>
            <a:ext cx="5544616" cy="4857403"/>
          </a:xfrm>
        </p:spPr>
        <p:txBody>
          <a:bodyPr/>
          <a:lstStyle/>
          <a:p>
            <a:pPr marL="514350" lvl="0" indent="-514350">
              <a:buFont typeface="+mj-lt"/>
              <a:buAutoNum type="arabicPeriod" startAt="3"/>
            </a:pPr>
            <a:r>
              <a:rPr lang="ar-JO" sz="2800" dirty="0" smtClean="0">
                <a:latin typeface="Tahoma" pitchFamily="34" charset="0"/>
                <a:ea typeface="Tahoma" pitchFamily="34" charset="0"/>
                <a:cs typeface="Tahoma" pitchFamily="34" charset="0"/>
              </a:rPr>
              <a:t>فكر تشارلز داروين (الفكر </a:t>
            </a:r>
            <a:r>
              <a:rPr lang="ar-JO" sz="2800" dirty="0" err="1" smtClean="0">
                <a:latin typeface="Tahoma" pitchFamily="34" charset="0"/>
                <a:ea typeface="Tahoma" pitchFamily="34" charset="0"/>
                <a:cs typeface="Tahoma" pitchFamily="34" charset="0"/>
              </a:rPr>
              <a:t>الدارويني</a:t>
            </a:r>
            <a:r>
              <a:rPr lang="ar-JO" sz="2800" dirty="0" smtClean="0">
                <a:latin typeface="Tahoma" pitchFamily="34" charset="0"/>
                <a:ea typeface="Tahoma" pitchFamily="34" charset="0"/>
                <a:cs typeface="Tahoma" pitchFamily="34" charset="0"/>
              </a:rPr>
              <a:t>) القائم على النظر للواقع باعتباره صراع لا يهدأ؛ صراع الجميع ضد الجميع البقاء فيه للأقوى ومن ثم تمّ تبرير الاستعمار باسم البقاء للأقوى.</a:t>
            </a:r>
            <a:endParaRPr lang="en-US" sz="2800" dirty="0" smtClean="0">
              <a:latin typeface="Tahoma" pitchFamily="34" charset="0"/>
              <a:ea typeface="Tahoma" pitchFamily="34" charset="0"/>
              <a:cs typeface="Tahoma" pitchFamily="34" charset="0"/>
            </a:endParaRPr>
          </a:p>
          <a:p>
            <a:pPr marL="514350" lvl="0" indent="-514350">
              <a:buFont typeface="+mj-lt"/>
              <a:buAutoNum type="arabicPeriod" startAt="3"/>
            </a:pPr>
            <a:r>
              <a:rPr lang="ar-JO" sz="2800" dirty="0" smtClean="0">
                <a:latin typeface="Tahoma" pitchFamily="34" charset="0"/>
                <a:ea typeface="Tahoma" pitchFamily="34" charset="0"/>
                <a:cs typeface="Tahoma" pitchFamily="34" charset="0"/>
              </a:rPr>
              <a:t>ظهور النظريات العنصرية التي تفترض أن هنالك تفاوت عرقي وبيولوجي وحضاري بين الأجناس وضرورة إخضاع الشعوب الأدنى.</a:t>
            </a:r>
            <a:endParaRPr lang="en-US" sz="2800" dirty="0" smtClean="0">
              <a:latin typeface="Tahoma" pitchFamily="34" charset="0"/>
              <a:ea typeface="Tahoma" pitchFamily="34" charset="0"/>
              <a:cs typeface="Tahoma" pitchFamily="34" charset="0"/>
            </a:endParaRPr>
          </a:p>
          <a:p>
            <a:endParaRPr lang="en-US" sz="2800" dirty="0">
              <a:latin typeface="Tahoma" pitchFamily="34" charset="0"/>
              <a:ea typeface="Tahoma" pitchFamily="34" charset="0"/>
              <a:cs typeface="Tahoma" pitchFamily="34" charset="0"/>
            </a:endParaRPr>
          </a:p>
        </p:txBody>
      </p:sp>
      <p:pic>
        <p:nvPicPr>
          <p:cNvPr id="3074" name="Picture 2"/>
          <p:cNvPicPr>
            <a:picLocks noChangeAspect="1" noChangeArrowheads="1"/>
          </p:cNvPicPr>
          <p:nvPr/>
        </p:nvPicPr>
        <p:blipFill>
          <a:blip r:embed="rId2" cstate="print"/>
          <a:srcRect/>
          <a:stretch>
            <a:fillRect/>
          </a:stretch>
        </p:blipFill>
        <p:spPr bwMode="auto">
          <a:xfrm>
            <a:off x="6084168" y="1785926"/>
            <a:ext cx="2857458" cy="2017364"/>
          </a:xfrm>
          <a:prstGeom prst="rect">
            <a:avLst/>
          </a:prstGeom>
          <a:ln>
            <a:noFill/>
          </a:ln>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3" cstate="print"/>
          <a:srcRect/>
          <a:stretch>
            <a:fillRect/>
          </a:stretch>
        </p:blipFill>
        <p:spPr bwMode="auto">
          <a:xfrm>
            <a:off x="5868144" y="4437112"/>
            <a:ext cx="2800350" cy="1524000"/>
          </a:xfrm>
          <a:prstGeom prst="rect">
            <a:avLst/>
          </a:prstGeom>
          <a:ln>
            <a:noFill/>
          </a:ln>
          <a:effectLst>
            <a:softEdge rad="112500"/>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checkerboard(across)">
                                      <p:cBhvr>
                                        <p:cTn id="18"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z="3600" b="1" dirty="0" smtClean="0">
                <a:solidFill>
                  <a:srgbClr val="C00000"/>
                </a:solidFill>
                <a:latin typeface="Tahoma" pitchFamily="34" charset="0"/>
                <a:ea typeface="Tahoma" pitchFamily="34" charset="0"/>
                <a:cs typeface="Tahoma" pitchFamily="34" charset="0"/>
              </a:rPr>
              <a:t>الصهيونية بين </a:t>
            </a:r>
            <a:r>
              <a:rPr lang="ar-SA" sz="3600" b="1" dirty="0" err="1" smtClean="0">
                <a:solidFill>
                  <a:srgbClr val="C00000"/>
                </a:solidFill>
                <a:latin typeface="Tahoma" pitchFamily="34" charset="0"/>
                <a:ea typeface="Tahoma" pitchFamily="34" charset="0"/>
                <a:cs typeface="Tahoma" pitchFamily="34" charset="0"/>
              </a:rPr>
              <a:t>الاستشراق</a:t>
            </a:r>
            <a:r>
              <a:rPr lang="ar-SA" sz="3600" b="1" dirty="0" smtClean="0">
                <a:solidFill>
                  <a:srgbClr val="C00000"/>
                </a:solidFill>
                <a:latin typeface="Tahoma" pitchFamily="34" charset="0"/>
                <a:ea typeface="Tahoma" pitchFamily="34" charset="0"/>
                <a:cs typeface="Tahoma" pitchFamily="34" charset="0"/>
              </a:rPr>
              <a:t> والاستعمار</a:t>
            </a:r>
            <a:endParaRPr lang="en-US" sz="3600" dirty="0">
              <a:solidFill>
                <a:srgbClr val="C00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457200" y="1196753"/>
            <a:ext cx="8229600" cy="4518264"/>
          </a:xfrm>
        </p:spPr>
        <p:txBody>
          <a:bodyPr/>
          <a:lstStyle/>
          <a:p>
            <a:pPr algn="just"/>
            <a:r>
              <a:rPr lang="ar-JO" sz="2200" dirty="0" smtClean="0">
                <a:latin typeface="Tahoma" pitchFamily="34" charset="0"/>
                <a:ea typeface="Tahoma" pitchFamily="34" charset="0"/>
                <a:cs typeface="Tahoma" pitchFamily="34" charset="0"/>
              </a:rPr>
              <a:t>مهدت أعمال بعض المستشرقين الطريق أمام الحملات الاستعمارية الأوروبية بل وعمل بعضهم بشكل مباشر في خدمة الاستعمار،  وهذا ما أقر </a:t>
            </a:r>
            <a:r>
              <a:rPr lang="ar-JO" sz="2200" dirty="0" err="1" smtClean="0">
                <a:latin typeface="Tahoma" pitchFamily="34" charset="0"/>
                <a:ea typeface="Tahoma" pitchFamily="34" charset="0"/>
                <a:cs typeface="Tahoma" pitchFamily="34" charset="0"/>
              </a:rPr>
              <a:t>به</a:t>
            </a:r>
            <a:r>
              <a:rPr lang="ar-JO" sz="2200" dirty="0" smtClean="0">
                <a:latin typeface="Tahoma" pitchFamily="34" charset="0"/>
                <a:ea typeface="Tahoma" pitchFamily="34" charset="0"/>
                <a:cs typeface="Tahoma" pitchFamily="34" charset="0"/>
              </a:rPr>
              <a:t> المستشرق جوستاف </a:t>
            </a:r>
            <a:r>
              <a:rPr lang="ar-JO" sz="2200" dirty="0" err="1" smtClean="0">
                <a:latin typeface="Tahoma" pitchFamily="34" charset="0"/>
                <a:ea typeface="Tahoma" pitchFamily="34" charset="0"/>
                <a:cs typeface="Tahoma" pitchFamily="34" charset="0"/>
              </a:rPr>
              <a:t>دوجا</a:t>
            </a:r>
            <a:r>
              <a:rPr lang="ar-JO" sz="2200" dirty="0" smtClean="0">
                <a:latin typeface="Tahoma" pitchFamily="34" charset="0"/>
                <a:ea typeface="Tahoma" pitchFamily="34" charset="0"/>
                <a:cs typeface="Tahoma" pitchFamily="34" charset="0"/>
              </a:rPr>
              <a:t> بقوله: "</a:t>
            </a:r>
            <a:r>
              <a:rPr lang="ar-JO" sz="2200" dirty="0" smtClean="0">
                <a:solidFill>
                  <a:srgbClr val="C00000"/>
                </a:solidFill>
                <a:latin typeface="Tahoma" pitchFamily="34" charset="0"/>
                <a:ea typeface="Tahoma" pitchFamily="34" charset="0"/>
                <a:cs typeface="Tahoma" pitchFamily="34" charset="0"/>
              </a:rPr>
              <a:t>إنّ المستشرقين مناطون بمهمة جديدة إذ عليهم وهم يجوبون فلك العلم الخالص أن يهتموا بالعالم الحاضر في الوقت الذي تكتسح فيه أوروبا كل المناطق الشرقية، ويقوم أمر تكوين عاملين حضاريين وتلقينهم العلوم الآسيوية قصد غاية سياسية وتجارية</a:t>
            </a:r>
            <a:r>
              <a:rPr lang="en-US" sz="2200" dirty="0" smtClean="0">
                <a:latin typeface="Tahoma" pitchFamily="34" charset="0"/>
                <a:ea typeface="Tahoma" pitchFamily="34" charset="0"/>
                <a:cs typeface="Tahoma" pitchFamily="34" charset="0"/>
              </a:rPr>
              <a:t> </a:t>
            </a:r>
            <a:r>
              <a:rPr lang="ar-JO" sz="2200" dirty="0" smtClean="0">
                <a:latin typeface="Tahoma" pitchFamily="34" charset="0"/>
                <a:ea typeface="Tahoma" pitchFamily="34" charset="0"/>
                <a:cs typeface="Tahoma" pitchFamily="34" charset="0"/>
              </a:rPr>
              <a:t>(....) </a:t>
            </a:r>
            <a:r>
              <a:rPr lang="ar-JO" sz="2200" dirty="0" smtClean="0">
                <a:solidFill>
                  <a:srgbClr val="C00000"/>
                </a:solidFill>
                <a:latin typeface="Tahoma" pitchFamily="34" charset="0"/>
                <a:ea typeface="Tahoma" pitchFamily="34" charset="0"/>
                <a:cs typeface="Tahoma" pitchFamily="34" charset="0"/>
              </a:rPr>
              <a:t>على الحكومات الواعية بمصالحها الحقيقة أن تعرف كيف تشجع وتستخدم رجال العلم والإخلاص أولئك: فالأمر يتعلق بإلحاق إضافات أخرى إلى محصول الحضارة المكتسبة وذلك لاغتنام الإفادات التي من شأن الشعوب الشرقية أن تعطينا إياها</a:t>
            </a:r>
            <a:r>
              <a:rPr lang="ar-JO" sz="2200" dirty="0" smtClean="0">
                <a:latin typeface="Tahoma" pitchFamily="34" charset="0"/>
                <a:ea typeface="Tahoma" pitchFamily="34" charset="0"/>
                <a:cs typeface="Tahoma" pitchFamily="34" charset="0"/>
              </a:rPr>
              <a:t>، (كما يتعلق) ب</a:t>
            </a:r>
            <a:r>
              <a:rPr lang="ar-JO" sz="2200" dirty="0" smtClean="0">
                <a:solidFill>
                  <a:srgbClr val="C00000"/>
                </a:solidFill>
                <a:latin typeface="Tahoma" pitchFamily="34" charset="0"/>
                <a:ea typeface="Tahoma" pitchFamily="34" charset="0"/>
                <a:cs typeface="Tahoma" pitchFamily="34" charset="0"/>
              </a:rPr>
              <a:t>إمداد هذه الشعوب بنصيبها من فتوحاتنا الفكرية </a:t>
            </a:r>
            <a:r>
              <a:rPr lang="ar-JO" sz="2200" dirty="0" err="1" smtClean="0">
                <a:solidFill>
                  <a:srgbClr val="C00000"/>
                </a:solidFill>
                <a:latin typeface="Tahoma" pitchFamily="34" charset="0"/>
                <a:ea typeface="Tahoma" pitchFamily="34" charset="0"/>
                <a:cs typeface="Tahoma" pitchFamily="34" charset="0"/>
              </a:rPr>
              <a:t>والاخلاقية</a:t>
            </a:r>
            <a:r>
              <a:rPr lang="ar-JO" sz="2200" dirty="0" smtClean="0">
                <a:solidFill>
                  <a:srgbClr val="C00000"/>
                </a:solidFill>
                <a:latin typeface="Tahoma" pitchFamily="34" charset="0"/>
                <a:ea typeface="Tahoma" pitchFamily="34" charset="0"/>
                <a:cs typeface="Tahoma" pitchFamily="34" charset="0"/>
              </a:rPr>
              <a:t> والمادية</a:t>
            </a:r>
            <a:r>
              <a:rPr lang="ar-JO" sz="2200" dirty="0" smtClean="0">
                <a:latin typeface="Tahoma" pitchFamily="34" charset="0"/>
                <a:ea typeface="Tahoma" pitchFamily="34" charset="0"/>
                <a:cs typeface="Tahoma" pitchFamily="34" charset="0"/>
              </a:rPr>
              <a:t>” </a:t>
            </a:r>
            <a:endParaRPr lang="en-US" sz="2200" dirty="0">
              <a:latin typeface="Tahoma" pitchFamily="34" charset="0"/>
              <a:ea typeface="Tahoma" pitchFamily="34" charset="0"/>
              <a:cs typeface="Tahoma" pitchFamily="34" charset="0"/>
            </a:endParaRPr>
          </a:p>
        </p:txBody>
      </p:sp>
      <p:pic>
        <p:nvPicPr>
          <p:cNvPr id="3074" name="Picture 2"/>
          <p:cNvPicPr>
            <a:picLocks noChangeAspect="1" noChangeArrowheads="1"/>
          </p:cNvPicPr>
          <p:nvPr/>
        </p:nvPicPr>
        <p:blipFill>
          <a:blip r:embed="rId2"/>
          <a:srcRect/>
          <a:stretch>
            <a:fillRect/>
          </a:stretch>
        </p:blipFill>
        <p:spPr bwMode="auto">
          <a:xfrm>
            <a:off x="5072066" y="5357826"/>
            <a:ext cx="3714776" cy="1500174"/>
          </a:xfrm>
          <a:prstGeom prst="rect">
            <a:avLst/>
          </a:prstGeom>
          <a:ln>
            <a:noFill/>
          </a:ln>
          <a:effectLst>
            <a:softEdge rad="112500"/>
          </a:effectLst>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3"/>
            <a:ext cx="8229600" cy="4235362"/>
          </a:xfrm>
        </p:spPr>
        <p:txBody>
          <a:bodyPr/>
          <a:lstStyle/>
          <a:p>
            <a:pPr algn="just"/>
            <a:r>
              <a:rPr lang="ar-JO" sz="2400" dirty="0" smtClean="0">
                <a:latin typeface="Tahoma" pitchFamily="34" charset="0"/>
                <a:ea typeface="Tahoma" pitchFamily="34" charset="0"/>
                <a:cs typeface="Tahoma" pitchFamily="34" charset="0"/>
              </a:rPr>
              <a:t>ما ذكره </a:t>
            </a:r>
            <a:r>
              <a:rPr lang="ar-JO" sz="2400" dirty="0" err="1" smtClean="0">
                <a:latin typeface="Tahoma" pitchFamily="34" charset="0"/>
                <a:ea typeface="Tahoma" pitchFamily="34" charset="0"/>
                <a:cs typeface="Tahoma" pitchFamily="34" charset="0"/>
              </a:rPr>
              <a:t>دوجا</a:t>
            </a:r>
            <a:r>
              <a:rPr lang="ar-JO" sz="2400" dirty="0" smtClean="0">
                <a:latin typeface="Tahoma" pitchFamily="34" charset="0"/>
                <a:ea typeface="Tahoma" pitchFamily="34" charset="0"/>
                <a:cs typeface="Tahoma" pitchFamily="34" charset="0"/>
              </a:rPr>
              <a:t> كان واضحاً في حملة نابليون بونابرت الاستعمارية على مصر والشام (1798-1801)  حيث قام بتجنيد عدد كبير من العلماء </a:t>
            </a:r>
            <a:r>
              <a:rPr lang="ar-JO" sz="2400" dirty="0" smtClean="0">
                <a:solidFill>
                  <a:srgbClr val="C00000"/>
                </a:solidFill>
                <a:latin typeface="Tahoma" pitchFamily="34" charset="0"/>
                <a:ea typeface="Tahoma" pitchFamily="34" charset="0"/>
                <a:cs typeface="Tahoma" pitchFamily="34" charset="0"/>
              </a:rPr>
              <a:t>وأوصى نائبه كليبر بأن يدير مصر من خلال المستشرقين والزعماء الدينيين الإسلاميين الذين يستطيع المستشرقون استمالتهم</a:t>
            </a:r>
            <a:r>
              <a:rPr lang="ar-JO" sz="2400" dirty="0" smtClean="0">
                <a:latin typeface="Tahoma" pitchFamily="34" charset="0"/>
                <a:ea typeface="Tahoma" pitchFamily="34" charset="0"/>
                <a:cs typeface="Tahoma" pitchFamily="34" charset="0"/>
              </a:rPr>
              <a:t>.</a:t>
            </a:r>
          </a:p>
          <a:p>
            <a:pPr algn="just"/>
            <a:r>
              <a:rPr lang="ar-JO" sz="2400" dirty="0" smtClean="0">
                <a:latin typeface="Tahoma" pitchFamily="34" charset="0"/>
                <a:ea typeface="Tahoma" pitchFamily="34" charset="0"/>
                <a:cs typeface="Tahoma" pitchFamily="34" charset="0"/>
              </a:rPr>
              <a:t> وها هو المستشرق الفرنسي سيلفستر دوساسي (شغل منصب مستشار للشؤون السياسية الشرقية في الحكومة الفرنسية) يشرف بنفسه على تحرير البيانات والنشرات لجيش نابليون بالإضافة لصياغة النداء الموجه إلى الجيش الفرنسي باجتياح الجزائر عام 1830، أضف إلى ذلك عدة مهام تم إيكالها للمستشرقين</a:t>
            </a:r>
            <a:endParaRPr lang="en-US" sz="2400" dirty="0">
              <a:latin typeface="Tahoma" pitchFamily="34" charset="0"/>
              <a:ea typeface="Tahoma" pitchFamily="34" charset="0"/>
              <a:cs typeface="Tahoma" pitchFamily="34" charset="0"/>
            </a:endParaRPr>
          </a:p>
        </p:txBody>
      </p:sp>
      <p:pic>
        <p:nvPicPr>
          <p:cNvPr id="4098" name="Picture 2"/>
          <p:cNvPicPr>
            <a:picLocks noChangeAspect="1" noChangeArrowheads="1"/>
          </p:cNvPicPr>
          <p:nvPr/>
        </p:nvPicPr>
        <p:blipFill>
          <a:blip r:embed="rId2"/>
          <a:srcRect/>
          <a:stretch>
            <a:fillRect/>
          </a:stretch>
        </p:blipFill>
        <p:spPr bwMode="auto">
          <a:xfrm>
            <a:off x="4643438" y="5072074"/>
            <a:ext cx="3357586" cy="1785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404664"/>
            <a:ext cx="8339416" cy="4453096"/>
          </a:xfrm>
        </p:spPr>
        <p:txBody>
          <a:bodyPr/>
          <a:lstStyle/>
          <a:p>
            <a:pPr algn="just"/>
            <a:r>
              <a:rPr lang="ar-JO" sz="2800" dirty="0" smtClean="0">
                <a:latin typeface="Tahoma" pitchFamily="34" charset="0"/>
                <a:ea typeface="Tahoma" pitchFamily="34" charset="0"/>
                <a:cs typeface="Tahoma" pitchFamily="34" charset="0"/>
              </a:rPr>
              <a:t>فعلى سبيل المثال أوفدت الحكومة البريطانية المستشرق هنري بالمر (1840-1882) خلال أحداث ثورة عرابي بهدف رشوة القبائل العربية في سيناء من أجل تأليبها ضد عرابي.</a:t>
            </a:r>
          </a:p>
          <a:p>
            <a:pPr algn="just"/>
            <a:r>
              <a:rPr lang="ar-JO" sz="2800" dirty="0" smtClean="0">
                <a:latin typeface="Tahoma" pitchFamily="34" charset="0"/>
                <a:ea typeface="Tahoma" pitchFamily="34" charset="0"/>
                <a:cs typeface="Tahoma" pitchFamily="34" charset="0"/>
              </a:rPr>
              <a:t>كما سخّر المستشرق الهولندي كريستان سنوك (1857-1956) أبحاثه في خدمة الاستعمار الهولندي في العالم الإسلامي؛ وخاصة في جزر الهند الشرقية، ووصل الأمر بالمستشرق ماكس ميلر إلى الإشراف على تخريج كوادر الإدارة الاستعمارية في الهند عام 1882. </a:t>
            </a:r>
            <a:endParaRPr lang="en-US" sz="2800" dirty="0">
              <a:latin typeface="Tahoma" pitchFamily="34" charset="0"/>
              <a:ea typeface="Tahoma" pitchFamily="34" charset="0"/>
              <a:cs typeface="Tahoma" pitchFamily="34" charset="0"/>
            </a:endParaRPr>
          </a:p>
        </p:txBody>
      </p:sp>
      <p:pic>
        <p:nvPicPr>
          <p:cNvPr id="5122" name="Picture 2"/>
          <p:cNvPicPr>
            <a:picLocks noChangeAspect="1" noChangeArrowheads="1"/>
          </p:cNvPicPr>
          <p:nvPr/>
        </p:nvPicPr>
        <p:blipFill>
          <a:blip r:embed="rId2"/>
          <a:srcRect/>
          <a:stretch>
            <a:fillRect/>
          </a:stretch>
        </p:blipFill>
        <p:spPr bwMode="auto">
          <a:xfrm>
            <a:off x="4357686" y="5000636"/>
            <a:ext cx="4500594" cy="1637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linds(horizontal)">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76672"/>
            <a:ext cx="6033852" cy="4525963"/>
          </a:xfrm>
        </p:spPr>
        <p:txBody>
          <a:bodyPr/>
          <a:lstStyle/>
          <a:p>
            <a:pPr algn="just"/>
            <a:r>
              <a:rPr lang="ar-JO" sz="2800" dirty="0" smtClean="0">
                <a:latin typeface="Tahoma" pitchFamily="34" charset="0"/>
                <a:ea typeface="Tahoma" pitchFamily="34" charset="0"/>
                <a:cs typeface="Tahoma" pitchFamily="34" charset="0"/>
              </a:rPr>
              <a:t>ويعتبر الضابط البريطاني "المستشرق" توماس إدوارد لورانس (لورانس العرب) صاحب الدور البارز في الثورة العربية عام 1916 ضد الدولة العثمانية مثال صارخ على تماهي بعض المستشرقين مع الاستعمار؛ فهو يصرح بشكل واضح: "</a:t>
            </a:r>
            <a:r>
              <a:rPr lang="ar-JO" sz="2800" dirty="0" smtClean="0">
                <a:solidFill>
                  <a:srgbClr val="C00000"/>
                </a:solidFill>
                <a:latin typeface="Tahoma" pitchFamily="34" charset="0"/>
                <a:ea typeface="Tahoma" pitchFamily="34" charset="0"/>
                <a:cs typeface="Tahoma" pitchFamily="34" charset="0"/>
              </a:rPr>
              <a:t>عندما أعلنت تركيا الحرب على بريطانيا انطلقنا نحن الذين نؤمن بالعرب لنعمل على تركيز الجهود البريطانية وخلق عالم عربي جديد في آسيا، ولم يكن عددنا كبيراً بل كنا قلائل نلتف حول كلايتون رئيس قلم الاستخبارات المدنية والعسكرية في مصر</a:t>
            </a:r>
            <a:r>
              <a:rPr lang="ar-JO" sz="2800" dirty="0" smtClean="0">
                <a:latin typeface="Tahoma" pitchFamily="34" charset="0"/>
                <a:ea typeface="Tahoma" pitchFamily="34" charset="0"/>
                <a:cs typeface="Tahoma" pitchFamily="34" charset="0"/>
              </a:rPr>
              <a:t>".</a:t>
            </a:r>
            <a:endParaRPr lang="en-US" sz="2800" dirty="0">
              <a:latin typeface="Tahoma" pitchFamily="34" charset="0"/>
              <a:ea typeface="Tahoma" pitchFamily="34" charset="0"/>
              <a:cs typeface="Tahoma" pitchFamily="34" charset="0"/>
            </a:endParaRPr>
          </a:p>
        </p:txBody>
      </p:sp>
      <p:pic>
        <p:nvPicPr>
          <p:cNvPr id="6146" name="Picture 2"/>
          <p:cNvPicPr>
            <a:picLocks noChangeAspect="1" noChangeArrowheads="1"/>
          </p:cNvPicPr>
          <p:nvPr/>
        </p:nvPicPr>
        <p:blipFill>
          <a:blip r:embed="rId2"/>
          <a:srcRect/>
          <a:stretch>
            <a:fillRect/>
          </a:stretch>
        </p:blipFill>
        <p:spPr bwMode="auto">
          <a:xfrm>
            <a:off x="6357950" y="1500174"/>
            <a:ext cx="2500298" cy="38100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04664"/>
            <a:ext cx="8229600" cy="4525963"/>
          </a:xfrm>
        </p:spPr>
        <p:txBody>
          <a:bodyPr/>
          <a:lstStyle/>
          <a:p>
            <a:pPr algn="just"/>
            <a:endParaRPr lang="en-US" sz="2800" dirty="0" smtClean="0">
              <a:latin typeface="Tahoma" pitchFamily="34" charset="0"/>
              <a:ea typeface="Tahoma" pitchFamily="34" charset="0"/>
              <a:cs typeface="Tahoma" pitchFamily="34" charset="0"/>
            </a:endParaRPr>
          </a:p>
          <a:p>
            <a:pPr algn="just"/>
            <a:r>
              <a:rPr lang="ar-JO" sz="2800" dirty="0" smtClean="0">
                <a:latin typeface="Tahoma" pitchFamily="34" charset="0"/>
                <a:ea typeface="Tahoma" pitchFamily="34" charset="0"/>
                <a:cs typeface="Tahoma" pitchFamily="34" charset="0"/>
              </a:rPr>
              <a:t>برر الغرب الاستعماري أقدامه على احتلال الشرق من أجل معاونته على التحضر؛ تطبيقاً للفكرة القائلة بأن على الرجل الأبيض يقع عبء تمدين البرابرة وتثقيفهم</a:t>
            </a:r>
          </a:p>
          <a:p>
            <a:pPr algn="just"/>
            <a:r>
              <a:rPr lang="ar-JO" sz="2800" dirty="0" smtClean="0">
                <a:latin typeface="Tahoma" pitchFamily="34" charset="0"/>
                <a:ea typeface="Tahoma" pitchFamily="34" charset="0"/>
                <a:cs typeface="Tahoma" pitchFamily="34" charset="0"/>
              </a:rPr>
              <a:t>ولم يقتصر جهد المستشرقين على التمهيد للاستعمار بل تجاوزه للتمهيد </a:t>
            </a:r>
            <a:r>
              <a:rPr lang="ar-JO" sz="2800" dirty="0" smtClean="0">
                <a:solidFill>
                  <a:srgbClr val="C00000"/>
                </a:solidFill>
                <a:latin typeface="Tahoma" pitchFamily="34" charset="0"/>
                <a:ea typeface="Tahoma" pitchFamily="34" charset="0"/>
                <a:cs typeface="Tahoma" pitchFamily="34" charset="0"/>
              </a:rPr>
              <a:t>لتحقيق مشروع الصهيونية بإقامة وطن قومي لليهود على أرض فلسطين</a:t>
            </a:r>
            <a:endParaRPr lang="en-US" sz="2800" dirty="0" smtClean="0">
              <a:solidFill>
                <a:srgbClr val="C00000"/>
              </a:solidFill>
              <a:latin typeface="Tahoma" pitchFamily="34" charset="0"/>
              <a:ea typeface="Tahoma" pitchFamily="34" charset="0"/>
              <a:cs typeface="Tahoma" pitchFamily="34" charset="0"/>
            </a:endParaRPr>
          </a:p>
          <a:p>
            <a:pPr algn="just"/>
            <a:endParaRPr lang="en-US" sz="2800" dirty="0" smtClean="0">
              <a:latin typeface="Tahoma" pitchFamily="34" charset="0"/>
              <a:ea typeface="Tahoma" pitchFamily="34" charset="0"/>
              <a:cs typeface="Tahoma" pitchFamily="34" charset="0"/>
            </a:endParaRPr>
          </a:p>
          <a:p>
            <a:pPr algn="just"/>
            <a:endParaRPr lang="en-US" sz="2800" dirty="0" smtClean="0">
              <a:latin typeface="Tahoma" pitchFamily="34" charset="0"/>
              <a:ea typeface="Tahoma" pitchFamily="34" charset="0"/>
              <a:cs typeface="Tahoma" pitchFamily="34" charset="0"/>
            </a:endParaRPr>
          </a:p>
          <a:p>
            <a:pPr algn="just"/>
            <a:endParaRPr lang="en-US" sz="2800" dirty="0" smtClean="0">
              <a:latin typeface="Tahoma" pitchFamily="34" charset="0"/>
              <a:ea typeface="Tahoma" pitchFamily="34" charset="0"/>
              <a:cs typeface="Tahoma" pitchFamily="34" charset="0"/>
            </a:endParaRPr>
          </a:p>
          <a:p>
            <a:pPr algn="just"/>
            <a:endParaRPr lang="en-US" sz="2800" dirty="0" smtClean="0">
              <a:latin typeface="Tahoma" pitchFamily="34" charset="0"/>
              <a:ea typeface="Tahoma" pitchFamily="34" charset="0"/>
              <a:cs typeface="Tahoma" pitchFamily="34" charset="0"/>
            </a:endParaRPr>
          </a:p>
          <a:p>
            <a:pPr algn="just"/>
            <a:endParaRPr lang="en-US" sz="2800" dirty="0">
              <a:latin typeface="Tahoma" pitchFamily="34" charset="0"/>
              <a:ea typeface="Tahoma" pitchFamily="34" charset="0"/>
              <a:cs typeface="Tahoma" pitchFamily="34" charset="0"/>
            </a:endParaRPr>
          </a:p>
        </p:txBody>
      </p:sp>
      <p:pic>
        <p:nvPicPr>
          <p:cNvPr id="7171" name="Picture 3"/>
          <p:cNvPicPr>
            <a:picLocks noChangeAspect="1" noChangeArrowheads="1"/>
          </p:cNvPicPr>
          <p:nvPr/>
        </p:nvPicPr>
        <p:blipFill>
          <a:blip r:embed="rId2"/>
          <a:srcRect/>
          <a:stretch>
            <a:fillRect/>
          </a:stretch>
        </p:blipFill>
        <p:spPr bwMode="auto">
          <a:xfrm>
            <a:off x="4643438" y="4572008"/>
            <a:ext cx="3695700" cy="169544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box(in)">
                                      <p:cBhvr>
                                        <p:cTn id="12"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46"/>
          </a:xfrm>
        </p:spPr>
        <p:txBody>
          <a:bodyPr/>
          <a:lstStyle/>
          <a:p>
            <a:r>
              <a:rPr lang="ar-JO" sz="3600" b="1" dirty="0" smtClean="0">
                <a:solidFill>
                  <a:srgbClr val="C00000"/>
                </a:solidFill>
                <a:latin typeface="Tahoma" pitchFamily="34" charset="0"/>
                <a:ea typeface="Tahoma" pitchFamily="34" charset="0"/>
                <a:cs typeface="Tahoma" pitchFamily="34" charset="0"/>
              </a:rPr>
              <a:t>تمهيد </a:t>
            </a:r>
            <a:r>
              <a:rPr lang="ar-JO" sz="3600" b="1" dirty="0" err="1" smtClean="0">
                <a:solidFill>
                  <a:srgbClr val="C00000"/>
                </a:solidFill>
                <a:latin typeface="Tahoma" pitchFamily="34" charset="0"/>
                <a:ea typeface="Tahoma" pitchFamily="34" charset="0"/>
                <a:cs typeface="Tahoma" pitchFamily="34" charset="0"/>
              </a:rPr>
              <a:t>الاستشراق</a:t>
            </a:r>
            <a:r>
              <a:rPr lang="ar-JO" sz="3600" b="1" dirty="0" smtClean="0">
                <a:solidFill>
                  <a:srgbClr val="C00000"/>
                </a:solidFill>
                <a:latin typeface="Tahoma" pitchFamily="34" charset="0"/>
                <a:ea typeface="Tahoma" pitchFamily="34" charset="0"/>
                <a:cs typeface="Tahoma" pitchFamily="34" charset="0"/>
              </a:rPr>
              <a:t> للصهيونية</a:t>
            </a:r>
            <a:endParaRPr lang="en-US" sz="3600" dirty="0">
              <a:solidFill>
                <a:srgbClr val="C00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457200" y="1142984"/>
            <a:ext cx="8229600" cy="3857653"/>
          </a:xfrm>
        </p:spPr>
        <p:txBody>
          <a:bodyPr/>
          <a:lstStyle/>
          <a:p>
            <a:pPr algn="just"/>
            <a:r>
              <a:rPr lang="ar-JO" sz="2400" dirty="0" smtClean="0">
                <a:latin typeface="Tahoma" pitchFamily="34" charset="0"/>
                <a:ea typeface="Tahoma" pitchFamily="34" charset="0"/>
                <a:cs typeface="Tahoma" pitchFamily="34" charset="0"/>
              </a:rPr>
              <a:t>يرى أحمد </a:t>
            </a:r>
            <a:r>
              <a:rPr lang="ar-JO" sz="2400" dirty="0" err="1" smtClean="0">
                <a:latin typeface="Tahoma" pitchFamily="34" charset="0"/>
                <a:ea typeface="Tahoma" pitchFamily="34" charset="0"/>
                <a:cs typeface="Tahoma" pitchFamily="34" charset="0"/>
              </a:rPr>
              <a:t>بهنسي</a:t>
            </a:r>
            <a:r>
              <a:rPr lang="ar-JO" sz="2400" dirty="0" smtClean="0">
                <a:latin typeface="Tahoma" pitchFamily="34" charset="0"/>
                <a:ea typeface="Tahoma" pitchFamily="34" charset="0"/>
                <a:cs typeface="Tahoma" pitchFamily="34" charset="0"/>
              </a:rPr>
              <a:t> بأنّ هنالك تداخل بين </a:t>
            </a:r>
            <a:r>
              <a:rPr lang="ar-JO" sz="2400" dirty="0" err="1" smtClean="0">
                <a:latin typeface="Tahoma" pitchFamily="34" charset="0"/>
                <a:ea typeface="Tahoma" pitchFamily="34" charset="0"/>
                <a:cs typeface="Tahoma" pitchFamily="34" charset="0"/>
              </a:rPr>
              <a:t>الاستشراق</a:t>
            </a:r>
            <a:r>
              <a:rPr lang="ar-JO" sz="2400" dirty="0" smtClean="0">
                <a:latin typeface="Tahoma" pitchFamily="34" charset="0"/>
                <a:ea typeface="Tahoma" pitchFamily="34" charset="0"/>
                <a:cs typeface="Tahoma" pitchFamily="34" charset="0"/>
              </a:rPr>
              <a:t> الغربي واليهودي والصهيوني والإسرائيلي، </a:t>
            </a:r>
            <a:r>
              <a:rPr lang="ar-JO" sz="2400" dirty="0" err="1" smtClean="0">
                <a:latin typeface="Tahoma" pitchFamily="34" charset="0"/>
                <a:ea typeface="Tahoma" pitchFamily="34" charset="0"/>
                <a:cs typeface="Tahoma" pitchFamily="34" charset="0"/>
              </a:rPr>
              <a:t>فالاستشراق</a:t>
            </a:r>
            <a:r>
              <a:rPr lang="ar-JO" sz="2400" dirty="0" smtClean="0">
                <a:latin typeface="Tahoma" pitchFamily="34" charset="0"/>
                <a:ea typeface="Tahoma" pitchFamily="34" charset="0"/>
                <a:cs typeface="Tahoma" pitchFamily="34" charset="0"/>
              </a:rPr>
              <a:t> اليهودي بدأ بدراسة الإسلام والمجتمعات الإسلامية مع انطلاق </a:t>
            </a:r>
            <a:r>
              <a:rPr lang="ar-JO" sz="2400" dirty="0" err="1" smtClean="0">
                <a:latin typeface="Tahoma" pitchFamily="34" charset="0"/>
                <a:ea typeface="Tahoma" pitchFamily="34" charset="0"/>
                <a:cs typeface="Tahoma" pitchFamily="34" charset="0"/>
              </a:rPr>
              <a:t>الاستشراق</a:t>
            </a:r>
            <a:r>
              <a:rPr lang="ar-JO" sz="2400" dirty="0" smtClean="0">
                <a:latin typeface="Tahoma" pitchFamily="34" charset="0"/>
                <a:ea typeface="Tahoma" pitchFamily="34" charset="0"/>
                <a:cs typeface="Tahoma" pitchFamily="34" charset="0"/>
              </a:rPr>
              <a:t> الغربي في القرن 18، ثم ارتبط المستشرقين اليهود بالحركة الصهيونية بعد انطلاقها عام 1881 بهدف خدمة الحركة الصهيونية وتأصيل الوجود اليهودي في فلسطين</a:t>
            </a:r>
          </a:p>
          <a:p>
            <a:pPr algn="just"/>
            <a:r>
              <a:rPr lang="ar-JO" sz="2400" dirty="0" smtClean="0">
                <a:latin typeface="Tahoma" pitchFamily="34" charset="0"/>
                <a:ea typeface="Tahoma" pitchFamily="34" charset="0"/>
                <a:cs typeface="Tahoma" pitchFamily="34" charset="0"/>
              </a:rPr>
              <a:t>وأخيراً جاء </a:t>
            </a:r>
            <a:r>
              <a:rPr lang="ar-JO" sz="2400" dirty="0" err="1" smtClean="0">
                <a:latin typeface="Tahoma" pitchFamily="34" charset="0"/>
                <a:ea typeface="Tahoma" pitchFamily="34" charset="0"/>
                <a:cs typeface="Tahoma" pitchFamily="34" charset="0"/>
              </a:rPr>
              <a:t>الاستشراق</a:t>
            </a:r>
            <a:r>
              <a:rPr lang="ar-JO" sz="2400" dirty="0" smtClean="0">
                <a:latin typeface="Tahoma" pitchFamily="34" charset="0"/>
                <a:ea typeface="Tahoma" pitchFamily="34" charset="0"/>
                <a:cs typeface="Tahoma" pitchFamily="34" charset="0"/>
              </a:rPr>
              <a:t> الإسرائيلي بعد الإعلان عن قيام إسرائيل عام 1948 الذي عمل على دراسة قضايا الصراع العربي الإسرائيلي بهدف تقديم العون للقيادة الإسرائيلية في إدارتها للصراع</a:t>
            </a:r>
            <a:endParaRPr lang="en-US" sz="2400" dirty="0">
              <a:latin typeface="Tahoma" pitchFamily="34" charset="0"/>
              <a:ea typeface="Tahoma" pitchFamily="34" charset="0"/>
              <a:cs typeface="Tahoma" pitchFamily="34" charset="0"/>
            </a:endParaRPr>
          </a:p>
        </p:txBody>
      </p:sp>
      <p:pic>
        <p:nvPicPr>
          <p:cNvPr id="8194" name="Picture 2"/>
          <p:cNvPicPr>
            <a:picLocks noChangeAspect="1" noChangeArrowheads="1"/>
          </p:cNvPicPr>
          <p:nvPr/>
        </p:nvPicPr>
        <p:blipFill>
          <a:blip r:embed="rId2"/>
          <a:srcRect/>
          <a:stretch>
            <a:fillRect/>
          </a:stretch>
        </p:blipFill>
        <p:spPr bwMode="auto">
          <a:xfrm>
            <a:off x="4500562" y="5143512"/>
            <a:ext cx="3929090" cy="1500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ox(in)">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5"/>
            <a:ext cx="8229600" cy="3735865"/>
          </a:xfrm>
        </p:spPr>
        <p:txBody>
          <a:bodyPr/>
          <a:lstStyle/>
          <a:p>
            <a:pPr algn="just"/>
            <a:r>
              <a:rPr lang="ar-JO" sz="2800" dirty="0" smtClean="0">
                <a:latin typeface="Tahoma" pitchFamily="34" charset="0"/>
                <a:ea typeface="Tahoma" pitchFamily="34" charset="0"/>
                <a:cs typeface="Tahoma" pitchFamily="34" charset="0"/>
              </a:rPr>
              <a:t>فعندما نستعرض أسماء أبرز المستشرقين نجد أنّ عدد كبير منهم أصوله يهودية، فمنهم على سبيل المثال الفرنسي </a:t>
            </a:r>
            <a:r>
              <a:rPr lang="ar-JO" sz="2800" dirty="0" err="1" smtClean="0">
                <a:latin typeface="Tahoma" pitchFamily="34" charset="0"/>
                <a:ea typeface="Tahoma" pitchFamily="34" charset="0"/>
                <a:cs typeface="Tahoma" pitchFamily="34" charset="0"/>
              </a:rPr>
              <a:t>سولومون</a:t>
            </a:r>
            <a:r>
              <a:rPr lang="ar-JO" sz="2800" dirty="0" smtClean="0">
                <a:latin typeface="Tahoma" pitchFamily="34" charset="0"/>
                <a:ea typeface="Tahoma" pitchFamily="34" charset="0"/>
                <a:cs typeface="Tahoma" pitchFamily="34" charset="0"/>
              </a:rPr>
              <a:t> </a:t>
            </a:r>
            <a:r>
              <a:rPr lang="ar-JO" sz="2800" dirty="0" err="1" smtClean="0">
                <a:latin typeface="Tahoma" pitchFamily="34" charset="0"/>
                <a:ea typeface="Tahoma" pitchFamily="34" charset="0"/>
                <a:cs typeface="Tahoma" pitchFamily="34" charset="0"/>
              </a:rPr>
              <a:t>مونك</a:t>
            </a:r>
            <a:r>
              <a:rPr lang="ar-JO" sz="2800" dirty="0" smtClean="0">
                <a:latin typeface="Tahoma" pitchFamily="34" charset="0"/>
                <a:ea typeface="Tahoma" pitchFamily="34" charset="0"/>
                <a:cs typeface="Tahoma" pitchFamily="34" charset="0"/>
              </a:rPr>
              <a:t> ( </a:t>
            </a:r>
            <a:r>
              <a:rPr lang="en-US" sz="2800" dirty="0" smtClean="0">
                <a:latin typeface="Tahoma" pitchFamily="34" charset="0"/>
                <a:ea typeface="Tahoma" pitchFamily="34" charset="0"/>
                <a:cs typeface="Tahoma" pitchFamily="34" charset="0"/>
              </a:rPr>
              <a:t>S. </a:t>
            </a:r>
            <a:r>
              <a:rPr lang="en-US" sz="2800" dirty="0" err="1" smtClean="0">
                <a:latin typeface="Tahoma" pitchFamily="34" charset="0"/>
                <a:ea typeface="Tahoma" pitchFamily="34" charset="0"/>
                <a:cs typeface="Tahoma" pitchFamily="34" charset="0"/>
              </a:rPr>
              <a:t>Munk</a:t>
            </a:r>
            <a:r>
              <a:rPr lang="en-US" sz="2800" dirty="0" smtClean="0">
                <a:latin typeface="Tahoma" pitchFamily="34" charset="0"/>
                <a:ea typeface="Tahoma" pitchFamily="34" charset="0"/>
                <a:cs typeface="Tahoma" pitchFamily="34" charset="0"/>
              </a:rPr>
              <a:t> 1803-1867</a:t>
            </a:r>
            <a:r>
              <a:rPr lang="ar-JO" sz="2800" dirty="0" smtClean="0">
                <a:latin typeface="Tahoma" pitchFamily="34" charset="0"/>
                <a:ea typeface="Tahoma" pitchFamily="34" charset="0"/>
                <a:cs typeface="Tahoma" pitchFamily="34" charset="0"/>
              </a:rPr>
              <a:t>) الذي كتب عام 1845 "</a:t>
            </a:r>
            <a:r>
              <a:rPr lang="ar-JO" sz="2800" dirty="0" smtClean="0">
                <a:solidFill>
                  <a:srgbClr val="C00000"/>
                </a:solidFill>
                <a:latin typeface="Tahoma" pitchFamily="34" charset="0"/>
                <a:ea typeface="Tahoma" pitchFamily="34" charset="0"/>
                <a:cs typeface="Tahoma" pitchFamily="34" charset="0"/>
              </a:rPr>
              <a:t>فلسطين وصف جغرافي وتاريخي وآثاري</a:t>
            </a:r>
            <a:r>
              <a:rPr lang="ar-JO" sz="2800" dirty="0" smtClean="0">
                <a:latin typeface="Tahoma" pitchFamily="34" charset="0"/>
                <a:ea typeface="Tahoma" pitchFamily="34" charset="0"/>
                <a:cs typeface="Tahoma" pitchFamily="34" charset="0"/>
              </a:rPr>
              <a:t>”</a:t>
            </a:r>
          </a:p>
          <a:p>
            <a:pPr algn="just"/>
            <a:r>
              <a:rPr lang="ar-JO" sz="2800" dirty="0" smtClean="0">
                <a:latin typeface="Tahoma" pitchFamily="34" charset="0"/>
                <a:ea typeface="Tahoma" pitchFamily="34" charset="0"/>
                <a:cs typeface="Tahoma" pitchFamily="34" charset="0"/>
              </a:rPr>
              <a:t>والهنغاري أرمينوس فامبري ( </a:t>
            </a:r>
            <a:r>
              <a:rPr lang="en-US" sz="2800" dirty="0" smtClean="0">
                <a:latin typeface="Tahoma" pitchFamily="34" charset="0"/>
                <a:ea typeface="Tahoma" pitchFamily="34" charset="0"/>
                <a:cs typeface="Tahoma" pitchFamily="34" charset="0"/>
              </a:rPr>
              <a:t>A. </a:t>
            </a:r>
            <a:r>
              <a:rPr lang="en-US" sz="2800" dirty="0" err="1" smtClean="0">
                <a:latin typeface="Tahoma" pitchFamily="34" charset="0"/>
                <a:ea typeface="Tahoma" pitchFamily="34" charset="0"/>
                <a:cs typeface="Tahoma" pitchFamily="34" charset="0"/>
              </a:rPr>
              <a:t>Vambery</a:t>
            </a:r>
            <a:r>
              <a:rPr lang="en-US" sz="2800" dirty="0" smtClean="0">
                <a:latin typeface="Tahoma" pitchFamily="34" charset="0"/>
                <a:ea typeface="Tahoma" pitchFamily="34" charset="0"/>
                <a:cs typeface="Tahoma" pitchFamily="34" charset="0"/>
              </a:rPr>
              <a:t> 1832-1913</a:t>
            </a:r>
            <a:r>
              <a:rPr lang="ar-JO" sz="2800" dirty="0" smtClean="0">
                <a:latin typeface="Tahoma" pitchFamily="34" charset="0"/>
                <a:ea typeface="Tahoma" pitchFamily="34" charset="0"/>
                <a:cs typeface="Tahoma" pitchFamily="34" charset="0"/>
              </a:rPr>
              <a:t>) الذي توسط </a:t>
            </a:r>
            <a:r>
              <a:rPr lang="ar-JO" sz="2800" dirty="0" err="1" smtClean="0">
                <a:latin typeface="Tahoma" pitchFamily="34" charset="0"/>
                <a:ea typeface="Tahoma" pitchFamily="34" charset="0"/>
                <a:cs typeface="Tahoma" pitchFamily="34" charset="0"/>
              </a:rPr>
              <a:t>لثيودور</a:t>
            </a:r>
            <a:r>
              <a:rPr lang="ar-JO" sz="2800" dirty="0" smtClean="0">
                <a:latin typeface="Tahoma" pitchFamily="34" charset="0"/>
                <a:ea typeface="Tahoma" pitchFamily="34" charset="0"/>
                <a:cs typeface="Tahoma" pitchFamily="34" charset="0"/>
              </a:rPr>
              <a:t> </a:t>
            </a:r>
            <a:r>
              <a:rPr lang="ar-JO" sz="2800" dirty="0" err="1" smtClean="0">
                <a:latin typeface="Tahoma" pitchFamily="34" charset="0"/>
                <a:ea typeface="Tahoma" pitchFamily="34" charset="0"/>
                <a:cs typeface="Tahoma" pitchFamily="34" charset="0"/>
              </a:rPr>
              <a:t>هرتسل</a:t>
            </a:r>
            <a:r>
              <a:rPr lang="ar-JO" sz="2800" dirty="0" smtClean="0">
                <a:latin typeface="Tahoma" pitchFamily="34" charset="0"/>
                <a:ea typeface="Tahoma" pitchFamily="34" charset="0"/>
                <a:cs typeface="Tahoma" pitchFamily="34" charset="0"/>
              </a:rPr>
              <a:t> عام 1901 كي يقابل السلطان العثماني عبد الحميد</a:t>
            </a:r>
            <a:endParaRPr lang="en-US" sz="2800" dirty="0">
              <a:latin typeface="Tahoma" pitchFamily="34" charset="0"/>
              <a:ea typeface="Tahoma" pitchFamily="34" charset="0"/>
              <a:cs typeface="Tahoma" pitchFamily="34" charset="0"/>
            </a:endParaRPr>
          </a:p>
        </p:txBody>
      </p:sp>
      <p:pic>
        <p:nvPicPr>
          <p:cNvPr id="9218" name="Picture 2"/>
          <p:cNvPicPr>
            <a:picLocks noChangeAspect="1" noChangeArrowheads="1"/>
          </p:cNvPicPr>
          <p:nvPr/>
        </p:nvPicPr>
        <p:blipFill>
          <a:blip r:embed="rId2"/>
          <a:srcRect/>
          <a:stretch>
            <a:fillRect/>
          </a:stretch>
        </p:blipFill>
        <p:spPr bwMode="auto">
          <a:xfrm>
            <a:off x="4786314" y="4357694"/>
            <a:ext cx="3267078" cy="2221163"/>
          </a:xfrm>
          <a:prstGeom prst="rect">
            <a:avLst/>
          </a:prstGeom>
          <a:ln>
            <a:noFill/>
          </a:ln>
          <a:effectLst>
            <a:softEdge rad="112500"/>
          </a:effec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linds(horizontal)">
                                      <p:cBhvr>
                                        <p:cTn id="12"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3108" y="548680"/>
            <a:ext cx="6410020" cy="5809278"/>
          </a:xfrm>
        </p:spPr>
        <p:txBody>
          <a:bodyPr/>
          <a:lstStyle/>
          <a:p>
            <a:pPr algn="just"/>
            <a:r>
              <a:rPr lang="ar-JO" sz="2800" dirty="0" smtClean="0">
                <a:latin typeface="Tahoma" pitchFamily="34" charset="0"/>
                <a:ea typeface="Tahoma" pitchFamily="34" charset="0"/>
                <a:cs typeface="Tahoma" pitchFamily="34" charset="0"/>
              </a:rPr>
              <a:t>أمّا المجري </a:t>
            </a:r>
            <a:r>
              <a:rPr lang="ar-JO" sz="2800" dirty="0" err="1" smtClean="0">
                <a:latin typeface="Tahoma" pitchFamily="34" charset="0"/>
                <a:ea typeface="Tahoma" pitchFamily="34" charset="0"/>
                <a:cs typeface="Tahoma" pitchFamily="34" charset="0"/>
              </a:rPr>
              <a:t>اجنتس</a:t>
            </a:r>
            <a:r>
              <a:rPr lang="ar-JO" sz="2800" dirty="0" smtClean="0">
                <a:latin typeface="Tahoma" pitchFamily="34" charset="0"/>
                <a:ea typeface="Tahoma" pitchFamily="34" charset="0"/>
                <a:cs typeface="Tahoma" pitchFamily="34" charset="0"/>
              </a:rPr>
              <a:t> </a:t>
            </a:r>
            <a:r>
              <a:rPr lang="ar-JO" sz="2800" dirty="0" err="1" smtClean="0">
                <a:latin typeface="Tahoma" pitchFamily="34" charset="0"/>
                <a:ea typeface="Tahoma" pitchFamily="34" charset="0"/>
                <a:cs typeface="Tahoma" pitchFamily="34" charset="0"/>
              </a:rPr>
              <a:t>جولدتسهير</a:t>
            </a:r>
            <a:r>
              <a:rPr lang="ar-JO" sz="2800" dirty="0" smtClean="0">
                <a:latin typeface="Tahoma" pitchFamily="34" charset="0"/>
                <a:ea typeface="Tahoma" pitchFamily="34" charset="0"/>
                <a:cs typeface="Tahoma" pitchFamily="34" charset="0"/>
              </a:rPr>
              <a:t> ( </a:t>
            </a:r>
            <a:r>
              <a:rPr lang="en-US" sz="2800" dirty="0" smtClean="0">
                <a:latin typeface="Tahoma" pitchFamily="34" charset="0"/>
                <a:ea typeface="Tahoma" pitchFamily="34" charset="0"/>
                <a:cs typeface="Tahoma" pitchFamily="34" charset="0"/>
              </a:rPr>
              <a:t>E. </a:t>
            </a:r>
            <a:r>
              <a:rPr lang="en-US" sz="2800" dirty="0" err="1" smtClean="0">
                <a:latin typeface="Tahoma" pitchFamily="34" charset="0"/>
                <a:ea typeface="Tahoma" pitchFamily="34" charset="0"/>
                <a:cs typeface="Tahoma" pitchFamily="34" charset="0"/>
              </a:rPr>
              <a:t>Goldziher</a:t>
            </a:r>
            <a:r>
              <a:rPr lang="en-US" sz="2800" dirty="0" smtClean="0">
                <a:latin typeface="Tahoma" pitchFamily="34" charset="0"/>
                <a:ea typeface="Tahoma" pitchFamily="34" charset="0"/>
                <a:cs typeface="Tahoma" pitchFamily="34" charset="0"/>
              </a:rPr>
              <a:t> 1850-1921</a:t>
            </a:r>
            <a:r>
              <a:rPr lang="ar-JO" sz="2800" dirty="0" smtClean="0">
                <a:latin typeface="Tahoma" pitchFamily="34" charset="0"/>
                <a:ea typeface="Tahoma" pitchFamily="34" charset="0"/>
                <a:cs typeface="Tahoma" pitchFamily="34" charset="0"/>
              </a:rPr>
              <a:t>) فقد اهتم بالدين الإسلامي والفرق الإسلامية ومن أهم كتبه "دراسات إسلامية”</a:t>
            </a:r>
          </a:p>
          <a:p>
            <a:pPr algn="just"/>
            <a:r>
              <a:rPr lang="ar-JO" sz="2800" dirty="0" smtClean="0">
                <a:latin typeface="Tahoma" pitchFamily="34" charset="0"/>
                <a:ea typeface="Tahoma" pitchFamily="34" charset="0"/>
                <a:cs typeface="Tahoma" pitchFamily="34" charset="0"/>
              </a:rPr>
              <a:t>ونجد أنّ الألماني جوزيف هورفيتش (</a:t>
            </a:r>
            <a:r>
              <a:rPr lang="en-US" sz="2800" dirty="0" smtClean="0">
                <a:latin typeface="Tahoma" pitchFamily="34" charset="0"/>
                <a:ea typeface="Tahoma" pitchFamily="34" charset="0"/>
                <a:cs typeface="Tahoma" pitchFamily="34" charset="0"/>
              </a:rPr>
              <a:t>J. </a:t>
            </a:r>
            <a:r>
              <a:rPr lang="en-US" sz="2800" dirty="0" err="1" smtClean="0">
                <a:latin typeface="Tahoma" pitchFamily="34" charset="0"/>
                <a:ea typeface="Tahoma" pitchFamily="34" charset="0"/>
                <a:cs typeface="Tahoma" pitchFamily="34" charset="0"/>
              </a:rPr>
              <a:t>Horovitz</a:t>
            </a:r>
            <a:r>
              <a:rPr lang="en-US" sz="2800" dirty="0" smtClean="0">
                <a:latin typeface="Tahoma" pitchFamily="34" charset="0"/>
                <a:ea typeface="Tahoma" pitchFamily="34" charset="0"/>
                <a:cs typeface="Tahoma" pitchFamily="34" charset="0"/>
              </a:rPr>
              <a:t> 1874-1931</a:t>
            </a:r>
            <a:r>
              <a:rPr lang="ar-JO" sz="2800" dirty="0" smtClean="0">
                <a:latin typeface="Tahoma" pitchFamily="34" charset="0"/>
                <a:ea typeface="Tahoma" pitchFamily="34" charset="0"/>
                <a:cs typeface="Tahoma" pitchFamily="34" charset="0"/>
              </a:rPr>
              <a:t>) كان عضو في مجلس إدارة الجامعة العبرية</a:t>
            </a:r>
          </a:p>
          <a:p>
            <a:pPr algn="just"/>
            <a:r>
              <a:rPr lang="ar-JO" sz="2800" dirty="0" smtClean="0">
                <a:latin typeface="Tahoma" pitchFamily="34" charset="0"/>
                <a:ea typeface="Tahoma" pitchFamily="34" charset="0"/>
                <a:cs typeface="Tahoma" pitchFamily="34" charset="0"/>
              </a:rPr>
              <a:t>بينما كتب الانجليزي ريتشارد </a:t>
            </a:r>
            <a:r>
              <a:rPr lang="ar-JO" sz="2800" dirty="0" err="1" smtClean="0">
                <a:latin typeface="Tahoma" pitchFamily="34" charset="0"/>
                <a:ea typeface="Tahoma" pitchFamily="34" charset="0"/>
                <a:cs typeface="Tahoma" pitchFamily="34" charset="0"/>
              </a:rPr>
              <a:t>غوتهيل</a:t>
            </a:r>
            <a:r>
              <a:rPr lang="ar-JO" sz="2800" dirty="0" smtClean="0">
                <a:latin typeface="Tahoma" pitchFamily="34" charset="0"/>
                <a:ea typeface="Tahoma" pitchFamily="34" charset="0"/>
                <a:cs typeface="Tahoma" pitchFamily="34" charset="0"/>
              </a:rPr>
              <a:t> (</a:t>
            </a:r>
            <a:r>
              <a:rPr lang="en-US" sz="2800" dirty="0" smtClean="0">
                <a:latin typeface="Tahoma" pitchFamily="34" charset="0"/>
                <a:ea typeface="Tahoma" pitchFamily="34" charset="0"/>
                <a:cs typeface="Tahoma" pitchFamily="34" charset="0"/>
              </a:rPr>
              <a:t>R. </a:t>
            </a:r>
            <a:r>
              <a:rPr lang="en-US" sz="2800" dirty="0" err="1" smtClean="0">
                <a:latin typeface="Tahoma" pitchFamily="34" charset="0"/>
                <a:ea typeface="Tahoma" pitchFamily="34" charset="0"/>
                <a:cs typeface="Tahoma" pitchFamily="34" charset="0"/>
              </a:rPr>
              <a:t>Gottheil</a:t>
            </a:r>
            <a:r>
              <a:rPr lang="en-US" sz="2800" dirty="0" smtClean="0">
                <a:latin typeface="Tahoma" pitchFamily="34" charset="0"/>
                <a:ea typeface="Tahoma" pitchFamily="34" charset="0"/>
                <a:cs typeface="Tahoma" pitchFamily="34" charset="0"/>
              </a:rPr>
              <a:t> 1862-1936</a:t>
            </a:r>
            <a:r>
              <a:rPr lang="ar-JO" sz="2800" dirty="0" smtClean="0">
                <a:latin typeface="Tahoma" pitchFamily="34" charset="0"/>
                <a:ea typeface="Tahoma" pitchFamily="34" charset="0"/>
                <a:cs typeface="Tahoma" pitchFamily="34" charset="0"/>
              </a:rPr>
              <a:t>) مقالة الصهيونية في الموسوعة اليهودية وترأس اتحاد الصهيونيين الأمريكيين في الفترة 1898-1904، </a:t>
            </a:r>
            <a:endParaRPr lang="en-US" sz="2800" dirty="0" smtClean="0">
              <a:latin typeface="Tahoma" pitchFamily="34" charset="0"/>
              <a:ea typeface="Tahoma" pitchFamily="34" charset="0"/>
              <a:cs typeface="Tahoma" pitchFamily="34" charset="0"/>
            </a:endParaRPr>
          </a:p>
          <a:p>
            <a:pPr algn="just"/>
            <a:endParaRPr lang="en-US" sz="2800" dirty="0">
              <a:latin typeface="Tahoma" pitchFamily="34" charset="0"/>
              <a:ea typeface="Tahoma" pitchFamily="34" charset="0"/>
              <a:cs typeface="Tahoma" pitchFamily="34" charset="0"/>
            </a:endParaRPr>
          </a:p>
        </p:txBody>
      </p:sp>
      <p:pic>
        <p:nvPicPr>
          <p:cNvPr id="10242" name="Picture 2"/>
          <p:cNvPicPr>
            <a:picLocks noChangeAspect="1" noChangeArrowheads="1"/>
          </p:cNvPicPr>
          <p:nvPr/>
        </p:nvPicPr>
        <p:blipFill>
          <a:blip r:embed="rId2"/>
          <a:srcRect/>
          <a:stretch>
            <a:fillRect/>
          </a:stretch>
        </p:blipFill>
        <p:spPr bwMode="auto">
          <a:xfrm>
            <a:off x="214282" y="428604"/>
            <a:ext cx="1885950" cy="2771775"/>
          </a:xfrm>
          <a:prstGeom prst="rect">
            <a:avLst/>
          </a:prstGeom>
          <a:ln>
            <a:noFill/>
          </a:ln>
          <a:effectLst>
            <a:softEdge rad="112500"/>
          </a:effectLst>
        </p:spPr>
      </p:pic>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5"/>
            <a:ext cx="8229600" cy="3500462"/>
          </a:xfrm>
        </p:spPr>
        <p:txBody>
          <a:bodyPr/>
          <a:lstStyle/>
          <a:p>
            <a:pPr algn="just"/>
            <a:r>
              <a:rPr lang="ar-JO" sz="2800" dirty="0" smtClean="0">
                <a:latin typeface="Tahoma" pitchFamily="34" charset="0"/>
                <a:ea typeface="Tahoma" pitchFamily="34" charset="0"/>
                <a:cs typeface="Tahoma" pitchFamily="34" charset="0"/>
              </a:rPr>
              <a:t>واهتم الألماني ماكس </a:t>
            </a:r>
            <a:r>
              <a:rPr lang="ar-JO" sz="2800" dirty="0" err="1" smtClean="0">
                <a:latin typeface="Tahoma" pitchFamily="34" charset="0"/>
                <a:ea typeface="Tahoma" pitchFamily="34" charset="0"/>
                <a:cs typeface="Tahoma" pitchFamily="34" charset="0"/>
              </a:rPr>
              <a:t>مايرهوف</a:t>
            </a:r>
            <a:r>
              <a:rPr lang="ar-JO" sz="2800" dirty="0" smtClean="0">
                <a:latin typeface="Tahoma" pitchFamily="34" charset="0"/>
                <a:ea typeface="Tahoma" pitchFamily="34" charset="0"/>
                <a:cs typeface="Tahoma" pitchFamily="34" charset="0"/>
              </a:rPr>
              <a:t> (</a:t>
            </a:r>
            <a:r>
              <a:rPr lang="en-US" sz="2800" dirty="0" smtClean="0">
                <a:latin typeface="Tahoma" pitchFamily="34" charset="0"/>
                <a:ea typeface="Tahoma" pitchFamily="34" charset="0"/>
                <a:cs typeface="Tahoma" pitchFamily="34" charset="0"/>
              </a:rPr>
              <a:t>M. </a:t>
            </a:r>
            <a:r>
              <a:rPr lang="en-US" sz="2800" dirty="0" err="1" smtClean="0">
                <a:latin typeface="Tahoma" pitchFamily="34" charset="0"/>
                <a:ea typeface="Tahoma" pitchFamily="34" charset="0"/>
                <a:cs typeface="Tahoma" pitchFamily="34" charset="0"/>
              </a:rPr>
              <a:t>Maeyerhof</a:t>
            </a:r>
            <a:r>
              <a:rPr lang="en-US" sz="2800" dirty="0" smtClean="0">
                <a:latin typeface="Tahoma" pitchFamily="34" charset="0"/>
                <a:ea typeface="Tahoma" pitchFamily="34" charset="0"/>
                <a:cs typeface="Tahoma" pitchFamily="34" charset="0"/>
              </a:rPr>
              <a:t> 1874-1945</a:t>
            </a:r>
            <a:r>
              <a:rPr lang="ar-JO" sz="2800" dirty="0" smtClean="0">
                <a:latin typeface="Tahoma" pitchFamily="34" charset="0"/>
                <a:ea typeface="Tahoma" pitchFamily="34" charset="0"/>
                <a:cs typeface="Tahoma" pitchFamily="34" charset="0"/>
              </a:rPr>
              <a:t>) بتحقيق أعمال موسى بن ميمون</a:t>
            </a:r>
          </a:p>
          <a:p>
            <a:pPr algn="just"/>
            <a:r>
              <a:rPr lang="ar-JO" sz="2800" dirty="0" smtClean="0">
                <a:latin typeface="Tahoma" pitchFamily="34" charset="0"/>
                <a:ea typeface="Tahoma" pitchFamily="34" charset="0"/>
                <a:cs typeface="Tahoma" pitchFamily="34" charset="0"/>
              </a:rPr>
              <a:t>وعمل الألماني دافيد بانت (</a:t>
            </a:r>
            <a:r>
              <a:rPr lang="en-US" sz="2800" dirty="0" smtClean="0">
                <a:latin typeface="Tahoma" pitchFamily="34" charset="0"/>
                <a:ea typeface="Tahoma" pitchFamily="34" charset="0"/>
                <a:cs typeface="Tahoma" pitchFamily="34" charset="0"/>
              </a:rPr>
              <a:t>D. </a:t>
            </a:r>
            <a:r>
              <a:rPr lang="en-US" sz="2800" dirty="0" err="1" smtClean="0">
                <a:latin typeface="Tahoma" pitchFamily="34" charset="0"/>
                <a:ea typeface="Tahoma" pitchFamily="34" charset="0"/>
                <a:cs typeface="Tahoma" pitchFamily="34" charset="0"/>
              </a:rPr>
              <a:t>Banet</a:t>
            </a:r>
            <a:r>
              <a:rPr lang="en-US" sz="2800" dirty="0" smtClean="0">
                <a:latin typeface="Tahoma" pitchFamily="34" charset="0"/>
                <a:ea typeface="Tahoma" pitchFamily="34" charset="0"/>
                <a:cs typeface="Tahoma" pitchFamily="34" charset="0"/>
              </a:rPr>
              <a:t> 1897-?</a:t>
            </a:r>
            <a:r>
              <a:rPr lang="ar-JO" sz="2800" dirty="0" smtClean="0">
                <a:latin typeface="Tahoma" pitchFamily="34" charset="0"/>
                <a:ea typeface="Tahoma" pitchFamily="34" charset="0"/>
                <a:cs typeface="Tahoma" pitchFamily="34" charset="0"/>
              </a:rPr>
              <a:t>) كأستاذ للغة العربية في الجامعة العبرية</a:t>
            </a:r>
          </a:p>
          <a:p>
            <a:pPr algn="just"/>
            <a:r>
              <a:rPr lang="ar-JO" sz="2800" dirty="0" smtClean="0">
                <a:latin typeface="Tahoma" pitchFamily="34" charset="0"/>
                <a:ea typeface="Tahoma" pitchFamily="34" charset="0"/>
                <a:cs typeface="Tahoma" pitchFamily="34" charset="0"/>
              </a:rPr>
              <a:t>وأخيراً نجد أنّ النمساوي </a:t>
            </a:r>
            <a:r>
              <a:rPr lang="ar-JO" sz="2800" dirty="0" err="1" smtClean="0">
                <a:latin typeface="Tahoma" pitchFamily="34" charset="0"/>
                <a:ea typeface="Tahoma" pitchFamily="34" charset="0"/>
                <a:cs typeface="Tahoma" pitchFamily="34" charset="0"/>
              </a:rPr>
              <a:t>باول</a:t>
            </a:r>
            <a:r>
              <a:rPr lang="ar-JO" sz="2800" dirty="0" smtClean="0">
                <a:latin typeface="Tahoma" pitchFamily="34" charset="0"/>
                <a:ea typeface="Tahoma" pitchFamily="34" charset="0"/>
                <a:cs typeface="Tahoma" pitchFamily="34" charset="0"/>
              </a:rPr>
              <a:t> </a:t>
            </a:r>
            <a:r>
              <a:rPr lang="ar-JO" sz="2800" dirty="0" err="1" smtClean="0">
                <a:latin typeface="Tahoma" pitchFamily="34" charset="0"/>
                <a:ea typeface="Tahoma" pitchFamily="34" charset="0"/>
                <a:cs typeface="Tahoma" pitchFamily="34" charset="0"/>
              </a:rPr>
              <a:t>كراوس</a:t>
            </a:r>
            <a:r>
              <a:rPr lang="ar-JO" sz="2800" dirty="0" smtClean="0">
                <a:latin typeface="Tahoma" pitchFamily="34" charset="0"/>
                <a:ea typeface="Tahoma" pitchFamily="34" charset="0"/>
                <a:cs typeface="Tahoma" pitchFamily="34" charset="0"/>
              </a:rPr>
              <a:t> (</a:t>
            </a:r>
            <a:r>
              <a:rPr lang="en-US" sz="2800" dirty="0" smtClean="0">
                <a:latin typeface="Tahoma" pitchFamily="34" charset="0"/>
                <a:ea typeface="Tahoma" pitchFamily="34" charset="0"/>
                <a:cs typeface="Tahoma" pitchFamily="34" charset="0"/>
              </a:rPr>
              <a:t>P. Kraus 1904-1944</a:t>
            </a:r>
            <a:r>
              <a:rPr lang="ar-JO" sz="2800" dirty="0" smtClean="0">
                <a:latin typeface="Tahoma" pitchFamily="34" charset="0"/>
                <a:ea typeface="Tahoma" pitchFamily="34" charset="0"/>
                <a:cs typeface="Tahoma" pitchFamily="34" charset="0"/>
              </a:rPr>
              <a:t>)  تعلم  العربية في الجامعة العبرية ومارس التدريس في جامعة القاهرة</a:t>
            </a:r>
            <a:endParaRPr lang="en-US" sz="2800" dirty="0" smtClean="0">
              <a:latin typeface="Tahoma" pitchFamily="34" charset="0"/>
              <a:ea typeface="Tahoma" pitchFamily="34" charset="0"/>
              <a:cs typeface="Tahoma" pitchFamily="34" charset="0"/>
            </a:endParaRPr>
          </a:p>
          <a:p>
            <a:pPr algn="just"/>
            <a:endParaRPr lang="en-US" sz="2800" dirty="0" smtClean="0">
              <a:latin typeface="Tahoma" pitchFamily="34" charset="0"/>
              <a:ea typeface="Tahoma" pitchFamily="34" charset="0"/>
              <a:cs typeface="Tahoma" pitchFamily="34" charset="0"/>
            </a:endParaRPr>
          </a:p>
          <a:p>
            <a:pPr algn="just"/>
            <a:endParaRPr lang="en-US" sz="2800" dirty="0">
              <a:latin typeface="Tahoma" pitchFamily="34" charset="0"/>
              <a:ea typeface="Tahoma" pitchFamily="34" charset="0"/>
              <a:cs typeface="Tahoma" pitchFamily="34" charset="0"/>
            </a:endParaRPr>
          </a:p>
        </p:txBody>
      </p:sp>
      <p:pic>
        <p:nvPicPr>
          <p:cNvPr id="1026" name="Picture 2"/>
          <p:cNvPicPr>
            <a:picLocks noChangeAspect="1" noChangeArrowheads="1"/>
          </p:cNvPicPr>
          <p:nvPr/>
        </p:nvPicPr>
        <p:blipFill>
          <a:blip r:embed="rId2"/>
          <a:srcRect/>
          <a:stretch>
            <a:fillRect/>
          </a:stretch>
        </p:blipFill>
        <p:spPr bwMode="auto">
          <a:xfrm>
            <a:off x="4429124" y="4143380"/>
            <a:ext cx="3767142" cy="2433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ox(in)">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3372" y="857232"/>
            <a:ext cx="4481764" cy="5357849"/>
          </a:xfrm>
        </p:spPr>
        <p:txBody>
          <a:bodyPr/>
          <a:lstStyle/>
          <a:p>
            <a:pPr algn="just"/>
            <a:r>
              <a:rPr lang="ar-JO" sz="2800" dirty="0" smtClean="0">
                <a:latin typeface="Tahoma" pitchFamily="34" charset="0"/>
                <a:ea typeface="Tahoma" pitchFamily="34" charset="0"/>
                <a:cs typeface="Tahoma" pitchFamily="34" charset="0"/>
              </a:rPr>
              <a:t>من الصعب التصور أنّ توجه عدد كبير من الباحثين ذوي الأصول اليهودية للدراسات </a:t>
            </a:r>
            <a:r>
              <a:rPr lang="ar-JO" sz="2800" dirty="0" err="1" smtClean="0">
                <a:latin typeface="Tahoma" pitchFamily="34" charset="0"/>
                <a:ea typeface="Tahoma" pitchFamily="34" charset="0"/>
                <a:cs typeface="Tahoma" pitchFamily="34" charset="0"/>
              </a:rPr>
              <a:t>الاستشراقية</a:t>
            </a:r>
            <a:r>
              <a:rPr lang="ar-JO" sz="2800" dirty="0" smtClean="0">
                <a:latin typeface="Tahoma" pitchFamily="34" charset="0"/>
                <a:ea typeface="Tahoma" pitchFamily="34" charset="0"/>
                <a:cs typeface="Tahoma" pitchFamily="34" charset="0"/>
              </a:rPr>
              <a:t> قد جاء من قبيل المصادفة</a:t>
            </a:r>
          </a:p>
          <a:p>
            <a:pPr algn="just"/>
            <a:r>
              <a:rPr lang="ar-JO" sz="2800" dirty="0" smtClean="0">
                <a:solidFill>
                  <a:srgbClr val="C00000"/>
                </a:solidFill>
                <a:latin typeface="Tahoma" pitchFamily="34" charset="0"/>
                <a:ea typeface="Tahoma" pitchFamily="34" charset="0"/>
                <a:cs typeface="Tahoma" pitchFamily="34" charset="0"/>
              </a:rPr>
              <a:t>حيث يرى </a:t>
            </a:r>
            <a:r>
              <a:rPr lang="ar-JO" sz="2800" dirty="0" err="1" smtClean="0">
                <a:solidFill>
                  <a:srgbClr val="C00000"/>
                </a:solidFill>
                <a:latin typeface="Tahoma" pitchFamily="34" charset="0"/>
                <a:ea typeface="Tahoma" pitchFamily="34" charset="0"/>
                <a:cs typeface="Tahoma" pitchFamily="34" charset="0"/>
              </a:rPr>
              <a:t>ساندر</a:t>
            </a:r>
            <a:r>
              <a:rPr lang="ar-JO" sz="2800" dirty="0" smtClean="0">
                <a:solidFill>
                  <a:srgbClr val="C00000"/>
                </a:solidFill>
                <a:latin typeface="Tahoma" pitchFamily="34" charset="0"/>
                <a:ea typeface="Tahoma" pitchFamily="34" charset="0"/>
                <a:cs typeface="Tahoma" pitchFamily="34" charset="0"/>
              </a:rPr>
              <a:t> سليمان أنّ اليهود كأقلية في أوروبا توجهوا عن قصد لدراسة  العلوم الإنسانية من أجل التأثير في الأفكار والتوجهات الغربية</a:t>
            </a:r>
            <a:endParaRPr lang="en-US" sz="2800" dirty="0">
              <a:latin typeface="Tahoma" pitchFamily="34" charset="0"/>
              <a:ea typeface="Tahoma" pitchFamily="34" charset="0"/>
              <a:cs typeface="Tahoma" pitchFamily="34" charset="0"/>
            </a:endParaRPr>
          </a:p>
        </p:txBody>
      </p:sp>
      <p:pic>
        <p:nvPicPr>
          <p:cNvPr id="2050" name="Picture 2"/>
          <p:cNvPicPr>
            <a:picLocks noChangeAspect="1" noChangeArrowheads="1"/>
          </p:cNvPicPr>
          <p:nvPr/>
        </p:nvPicPr>
        <p:blipFill>
          <a:blip r:embed="rId2"/>
          <a:srcRect/>
          <a:stretch>
            <a:fillRect/>
          </a:stretch>
        </p:blipFill>
        <p:spPr bwMode="auto">
          <a:xfrm>
            <a:off x="142844" y="1428736"/>
            <a:ext cx="3868095" cy="274795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linds(horizont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188640"/>
            <a:ext cx="6707088" cy="720080"/>
          </a:xfrm>
        </p:spPr>
        <p:txBody>
          <a:bodyPr/>
          <a:lstStyle/>
          <a:p>
            <a:r>
              <a:rPr lang="ar-JO" sz="3200" b="1" u="sng" dirty="0" smtClean="0">
                <a:solidFill>
                  <a:srgbClr val="C00000"/>
                </a:solidFill>
                <a:latin typeface="Tahoma" pitchFamily="34" charset="0"/>
                <a:ea typeface="Tahoma" pitchFamily="34" charset="0"/>
                <a:cs typeface="Tahoma" pitchFamily="34" charset="0"/>
              </a:rPr>
              <a:t>الأسس الفكرية للصهيونية</a:t>
            </a:r>
            <a:r>
              <a:rPr lang="ar-JO" sz="3200" b="1" dirty="0" smtClean="0">
                <a:solidFill>
                  <a:srgbClr val="C00000"/>
                </a:solidFill>
                <a:latin typeface="Tahoma" pitchFamily="34" charset="0"/>
                <a:ea typeface="Tahoma" pitchFamily="34" charset="0"/>
                <a:cs typeface="Tahoma" pitchFamily="34" charset="0"/>
              </a:rPr>
              <a:t>  ...  يتبع</a:t>
            </a:r>
            <a:endParaRPr lang="en-US" sz="3200"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500034" y="1214422"/>
            <a:ext cx="8229600" cy="3340968"/>
          </a:xfrm>
        </p:spPr>
        <p:txBody>
          <a:bodyPr/>
          <a:lstStyle/>
          <a:p>
            <a:pPr marL="514350" lvl="0" indent="-514350">
              <a:buFont typeface="+mj-lt"/>
              <a:buAutoNum type="arabicPeriod" startAt="5"/>
            </a:pPr>
            <a:r>
              <a:rPr lang="ar-JO" sz="2800" dirty="0" smtClean="0">
                <a:latin typeface="Tahoma" pitchFamily="34" charset="0"/>
                <a:ea typeface="Tahoma" pitchFamily="34" charset="0"/>
                <a:cs typeface="Tahoma" pitchFamily="34" charset="0"/>
              </a:rPr>
              <a:t>فكرة الشعب العضوي التي ظهرت بعد انتشار العلمانية وظهور الفكر القومي العلماني؛ بحيث أصبح ما يميز أي شعب عن آخر سماته العرقية أو </a:t>
            </a:r>
            <a:r>
              <a:rPr lang="ar-JO" sz="2800" dirty="0" err="1" smtClean="0">
                <a:latin typeface="Tahoma" pitchFamily="34" charset="0"/>
                <a:ea typeface="Tahoma" pitchFamily="34" charset="0"/>
                <a:cs typeface="Tahoma" pitchFamily="34" charset="0"/>
              </a:rPr>
              <a:t>الاثنية</a:t>
            </a:r>
            <a:endParaRPr lang="ar-JO" sz="2800" dirty="0" smtClean="0">
              <a:latin typeface="Tahoma" pitchFamily="34" charset="0"/>
              <a:ea typeface="Tahoma" pitchFamily="34" charset="0"/>
              <a:cs typeface="Tahoma" pitchFamily="34" charset="0"/>
            </a:endParaRPr>
          </a:p>
          <a:p>
            <a:pPr marL="514350" lvl="0" indent="-514350">
              <a:buNone/>
            </a:pPr>
            <a:r>
              <a:rPr lang="ar-JO" sz="2800" dirty="0" smtClean="0">
                <a:latin typeface="Tahoma" pitchFamily="34" charset="0"/>
                <a:ea typeface="Tahoma" pitchFamily="34" charset="0"/>
                <a:cs typeface="Tahoma" pitchFamily="34" charset="0"/>
              </a:rPr>
              <a:t>	تأثرت الصهيونية بالفكر الاشتراكي القومي الذي يرى بأنّ الأمّة عبارة عن وحدة عضوية تاريخية ثقافية يشكل فيها الفرد جزءاً عضوياً هو الآخر؛ فمن حيث المبدأ الجماعة سابقة للفرد من ناحية الأخلاقية</a:t>
            </a:r>
            <a:endParaRPr lang="en-US" sz="2800" dirty="0" smtClean="0">
              <a:latin typeface="Tahoma" pitchFamily="34" charset="0"/>
              <a:ea typeface="Tahoma" pitchFamily="34" charset="0"/>
              <a:cs typeface="Tahoma" pitchFamily="34" charset="0"/>
            </a:endParaRPr>
          </a:p>
        </p:txBody>
      </p:sp>
      <p:pic>
        <p:nvPicPr>
          <p:cNvPr id="4" name="Picture 5"/>
          <p:cNvPicPr>
            <a:picLocks noChangeAspect="1" noChangeArrowheads="1"/>
          </p:cNvPicPr>
          <p:nvPr/>
        </p:nvPicPr>
        <p:blipFill>
          <a:blip r:embed="rId2" cstate="print"/>
          <a:srcRect/>
          <a:stretch>
            <a:fillRect/>
          </a:stretch>
        </p:blipFill>
        <p:spPr bwMode="auto">
          <a:xfrm>
            <a:off x="5143504" y="4572008"/>
            <a:ext cx="3643338" cy="207167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692696"/>
            <a:ext cx="8401080" cy="5433467"/>
          </a:xfrm>
        </p:spPr>
        <p:txBody>
          <a:bodyPr/>
          <a:lstStyle/>
          <a:p>
            <a:pPr algn="just"/>
            <a:r>
              <a:rPr lang="ar-JO" sz="2800" dirty="0" smtClean="0">
                <a:latin typeface="Tahoma" pitchFamily="34" charset="0"/>
                <a:ea typeface="Tahoma" pitchFamily="34" charset="0"/>
                <a:cs typeface="Tahoma" pitchFamily="34" charset="0"/>
              </a:rPr>
              <a:t>هيأ </a:t>
            </a:r>
            <a:r>
              <a:rPr lang="ar-JO" sz="2800" dirty="0" err="1" smtClean="0">
                <a:latin typeface="Tahoma" pitchFamily="34" charset="0"/>
                <a:ea typeface="Tahoma" pitchFamily="34" charset="0"/>
                <a:cs typeface="Tahoma" pitchFamily="34" charset="0"/>
              </a:rPr>
              <a:t>الاستشراق</a:t>
            </a:r>
            <a:r>
              <a:rPr lang="ar-JO" sz="2800" dirty="0" smtClean="0">
                <a:latin typeface="Tahoma" pitchFamily="34" charset="0"/>
                <a:ea typeface="Tahoma" pitchFamily="34" charset="0"/>
                <a:cs typeface="Tahoma" pitchFamily="34" charset="0"/>
              </a:rPr>
              <a:t> من خلال "المعرفة" كل الشروط لترجمة القوة وفرض سيطرة استعمارية على فلسطين، حيث عملت عدة جمعيات استشراقية على تسهيل مهمة الاستيطان الصهيوني في فلسطين</a:t>
            </a:r>
          </a:p>
          <a:p>
            <a:pPr algn="just"/>
            <a:r>
              <a:rPr lang="ar-JO" sz="2800" dirty="0" smtClean="0">
                <a:latin typeface="Tahoma" pitchFamily="34" charset="0"/>
                <a:ea typeface="Tahoma" pitchFamily="34" charset="0"/>
                <a:cs typeface="Tahoma" pitchFamily="34" charset="0"/>
              </a:rPr>
              <a:t>من أهمها صندوق الاكتشاف الفلسطيني ( </a:t>
            </a:r>
            <a:r>
              <a:rPr lang="en-US" sz="2800" dirty="0" smtClean="0">
                <a:latin typeface="Tahoma" pitchFamily="34" charset="0"/>
                <a:ea typeface="Tahoma" pitchFamily="34" charset="0"/>
                <a:cs typeface="Tahoma" pitchFamily="34" charset="0"/>
              </a:rPr>
              <a:t>Palestine Exploration Fund</a:t>
            </a:r>
            <a:r>
              <a:rPr lang="ar-JO" sz="2800" dirty="0" smtClean="0">
                <a:latin typeface="Tahoma" pitchFamily="34" charset="0"/>
                <a:ea typeface="Tahoma" pitchFamily="34" charset="0"/>
                <a:cs typeface="Tahoma" pitchFamily="34" charset="0"/>
              </a:rPr>
              <a:t>) الذي تأسس عام 1865؛ والذي يهدف إلى القيام بمسح كامل ودقيق لفلسطين والبحث العلمي في الآثار الوثيقة الصلة </a:t>
            </a:r>
            <a:r>
              <a:rPr lang="ar-JO" sz="2800" dirty="0" err="1" smtClean="0">
                <a:latin typeface="Tahoma" pitchFamily="34" charset="0"/>
                <a:ea typeface="Tahoma" pitchFamily="34" charset="0"/>
                <a:cs typeface="Tahoma" pitchFamily="34" charset="0"/>
              </a:rPr>
              <a:t>ب</a:t>
            </a:r>
            <a:r>
              <a:rPr lang="ar-JO" sz="2800" dirty="0" smtClean="0">
                <a:latin typeface="Tahoma" pitchFamily="34" charset="0"/>
                <a:ea typeface="Tahoma" pitchFamily="34" charset="0"/>
                <a:cs typeface="Tahoma" pitchFamily="34" charset="0"/>
              </a:rPr>
              <a:t>"التاريخ التوراتي"، والقيام بحفريات لإلقاء الضوء على فنون "الأمة اليهودية"</a:t>
            </a:r>
            <a:endParaRPr lang="en-US" sz="2800" dirty="0">
              <a:latin typeface="Tahoma" pitchFamily="34" charset="0"/>
              <a:ea typeface="Tahoma" pitchFamily="34" charset="0"/>
              <a:cs typeface="Tahoma" pitchFamily="34" charset="0"/>
            </a:endParaRPr>
          </a:p>
        </p:txBody>
      </p:sp>
      <p:pic>
        <p:nvPicPr>
          <p:cNvPr id="11266" name="Picture 2"/>
          <p:cNvPicPr>
            <a:picLocks noChangeAspect="1" noChangeArrowheads="1"/>
          </p:cNvPicPr>
          <p:nvPr/>
        </p:nvPicPr>
        <p:blipFill>
          <a:blip r:embed="rId2"/>
          <a:srcRect/>
          <a:stretch>
            <a:fillRect/>
          </a:stretch>
        </p:blipFill>
        <p:spPr bwMode="auto">
          <a:xfrm>
            <a:off x="4429124" y="5357826"/>
            <a:ext cx="4286280" cy="134302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diamond(in)">
                                      <p:cBhvr>
                                        <p:cTn id="12"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476673"/>
            <a:ext cx="8229600" cy="4176464"/>
          </a:xfrm>
        </p:spPr>
        <p:txBody>
          <a:bodyPr/>
          <a:lstStyle/>
          <a:p>
            <a:pPr algn="just"/>
            <a:r>
              <a:rPr lang="ar-JO" sz="2800" dirty="0" smtClean="0">
                <a:latin typeface="Tahoma" pitchFamily="34" charset="0"/>
                <a:ea typeface="Tahoma" pitchFamily="34" charset="0"/>
                <a:cs typeface="Tahoma" pitchFamily="34" charset="0"/>
              </a:rPr>
              <a:t>عملت اللجان التابعة للصندوق من أجل الإجابة على عدة أسئلة من أهمها تحديد موقع "هيكل اليهود" الذي بناه سليمان وهدمه تيتوس؛ بالإضافة إلى معرفة الطريق الذي سلكه النبي موسى مع بني إسرائيل عند هجرته من مصر إلى فلسطين</a:t>
            </a:r>
          </a:p>
          <a:p>
            <a:pPr algn="just"/>
            <a:r>
              <a:rPr lang="ar-JO" sz="2800" dirty="0" smtClean="0">
                <a:latin typeface="Tahoma" pitchFamily="34" charset="0"/>
                <a:ea typeface="Tahoma" pitchFamily="34" charset="0"/>
                <a:cs typeface="Tahoma" pitchFamily="34" charset="0"/>
              </a:rPr>
              <a:t>وعلى الرغم من أن نشاط الصندوق ينبع من فكرة دينية تستهدف دراسة كل ما يتعلق بالأراضي المقدسة إلا أن مجالات نشاطه وما قام به من عمليات المسح والحصر ووضع الخرائط لا يمكن إرجاعها إلى مواضع أثرية دينية فقط.</a:t>
            </a:r>
            <a:endParaRPr lang="en-US" sz="2800" dirty="0">
              <a:latin typeface="Tahoma" pitchFamily="34" charset="0"/>
              <a:ea typeface="Tahoma" pitchFamily="34" charset="0"/>
              <a:cs typeface="Tahoma" pitchFamily="34" charset="0"/>
            </a:endParaRPr>
          </a:p>
        </p:txBody>
      </p:sp>
      <p:pic>
        <p:nvPicPr>
          <p:cNvPr id="12290" name="Picture 2"/>
          <p:cNvPicPr>
            <a:picLocks noChangeAspect="1" noChangeArrowheads="1"/>
          </p:cNvPicPr>
          <p:nvPr/>
        </p:nvPicPr>
        <p:blipFill>
          <a:blip r:embed="rId2"/>
          <a:srcRect/>
          <a:stretch>
            <a:fillRect/>
          </a:stretch>
        </p:blipFill>
        <p:spPr bwMode="auto">
          <a:xfrm>
            <a:off x="4714876" y="5072074"/>
            <a:ext cx="2762250" cy="1619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diamond(in)">
                                      <p:cBhvr>
                                        <p:cTn id="12"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72" y="2000240"/>
            <a:ext cx="8125672" cy="4500594"/>
          </a:xfrm>
        </p:spPr>
        <p:txBody>
          <a:bodyPr/>
          <a:lstStyle/>
          <a:p>
            <a:pPr algn="just"/>
            <a:r>
              <a:rPr lang="ar-JO" sz="2800" dirty="0" smtClean="0">
                <a:latin typeface="Tahoma" pitchFamily="34" charset="0"/>
                <a:ea typeface="Tahoma" pitchFamily="34" charset="0"/>
                <a:cs typeface="Tahoma" pitchFamily="34" charset="0"/>
              </a:rPr>
              <a:t>وخاصة أن التعاون كان كاملاً بين العاملين فيها من علماء ومستشرقين وضباط في وزارة الحربية البريطانية وسلاح الهندسة الملكية مثل </a:t>
            </a:r>
            <a:r>
              <a:rPr lang="ar-JO" sz="2800" dirty="0" err="1" smtClean="0">
                <a:latin typeface="Tahoma" pitchFamily="34" charset="0"/>
                <a:ea typeface="Tahoma" pitchFamily="34" charset="0"/>
                <a:cs typeface="Tahoma" pitchFamily="34" charset="0"/>
              </a:rPr>
              <a:t>كوندور</a:t>
            </a:r>
            <a:r>
              <a:rPr lang="ar-JO" sz="2800" dirty="0" smtClean="0">
                <a:latin typeface="Tahoma" pitchFamily="34" charset="0"/>
                <a:ea typeface="Tahoma" pitchFamily="34" charset="0"/>
                <a:cs typeface="Tahoma" pitchFamily="34" charset="0"/>
              </a:rPr>
              <a:t> /وولي /لورنس/بالمر </a:t>
            </a:r>
            <a:r>
              <a:rPr lang="ar-JO" sz="2800" dirty="0" smtClean="0">
                <a:solidFill>
                  <a:srgbClr val="C00000"/>
                </a:solidFill>
                <a:latin typeface="Tahoma" pitchFamily="34" charset="0"/>
                <a:ea typeface="Tahoma" pitchFamily="34" charset="0"/>
                <a:cs typeface="Tahoma" pitchFamily="34" charset="0"/>
              </a:rPr>
              <a:t>وكيتشنر الذي كان يرى بأن احتلال فلسطين سيضمن تأمين طرق المواصلات الرئيسية وبأن أرض فلسطين تعود ملكيتها لليهود</a:t>
            </a:r>
            <a:r>
              <a:rPr lang="ar-JO" sz="2800" dirty="0" smtClean="0">
                <a:latin typeface="Tahoma" pitchFamily="34" charset="0"/>
                <a:ea typeface="Tahoma" pitchFamily="34" charset="0"/>
                <a:cs typeface="Tahoma" pitchFamily="34" charset="0"/>
              </a:rPr>
              <a:t>.</a:t>
            </a:r>
          </a:p>
          <a:p>
            <a:pPr algn="just"/>
            <a:r>
              <a:rPr lang="ar-JO" sz="2800" dirty="0" smtClean="0">
                <a:latin typeface="Tahoma" pitchFamily="34" charset="0"/>
                <a:ea typeface="Tahoma" pitchFamily="34" charset="0"/>
                <a:cs typeface="Tahoma" pitchFamily="34" charset="0"/>
              </a:rPr>
              <a:t>أمّا الكابتن </a:t>
            </a:r>
            <a:r>
              <a:rPr lang="ar-JO" sz="2800" dirty="0" err="1" smtClean="0">
                <a:latin typeface="Tahoma" pitchFamily="34" charset="0"/>
                <a:ea typeface="Tahoma" pitchFamily="34" charset="0"/>
                <a:cs typeface="Tahoma" pitchFamily="34" charset="0"/>
              </a:rPr>
              <a:t>تشالرز</a:t>
            </a:r>
            <a:r>
              <a:rPr lang="ar-JO" sz="2800" dirty="0" smtClean="0">
                <a:latin typeface="Tahoma" pitchFamily="34" charset="0"/>
                <a:ea typeface="Tahoma" pitchFamily="34" charset="0"/>
                <a:cs typeface="Tahoma" pitchFamily="34" charset="0"/>
              </a:rPr>
              <a:t> وارين فقد </a:t>
            </a:r>
            <a:r>
              <a:rPr lang="ar-JO" sz="2800" dirty="0" err="1" smtClean="0">
                <a:latin typeface="Tahoma" pitchFamily="34" charset="0"/>
                <a:ea typeface="Tahoma" pitchFamily="34" charset="0"/>
                <a:cs typeface="Tahoma" pitchFamily="34" charset="0"/>
              </a:rPr>
              <a:t>دعى</a:t>
            </a:r>
            <a:r>
              <a:rPr lang="ar-JO" sz="2800" dirty="0" smtClean="0">
                <a:latin typeface="Tahoma" pitchFamily="34" charset="0"/>
                <a:ea typeface="Tahoma" pitchFamily="34" charset="0"/>
                <a:cs typeface="Tahoma" pitchFamily="34" charset="0"/>
              </a:rPr>
              <a:t> في كتابه "أرض الموعد" إلى ضرورة تطوير فلسطين على يد شركة الهند الشرقية عن طريق إدخال اليهود إليها من أجل احتلالها وحكمها. </a:t>
            </a:r>
            <a:endParaRPr lang="en-US" sz="2800" dirty="0">
              <a:latin typeface="Tahoma" pitchFamily="34" charset="0"/>
              <a:ea typeface="Tahoma" pitchFamily="34" charset="0"/>
              <a:cs typeface="Tahoma" pitchFamily="34" charset="0"/>
            </a:endParaRPr>
          </a:p>
        </p:txBody>
      </p:sp>
      <p:pic>
        <p:nvPicPr>
          <p:cNvPr id="7171" name="Picture 3"/>
          <p:cNvPicPr>
            <a:picLocks noChangeAspect="1" noChangeArrowheads="1"/>
          </p:cNvPicPr>
          <p:nvPr/>
        </p:nvPicPr>
        <p:blipFill>
          <a:blip r:embed="rId2"/>
          <a:srcRect/>
          <a:stretch>
            <a:fillRect/>
          </a:stretch>
        </p:blipFill>
        <p:spPr bwMode="auto">
          <a:xfrm>
            <a:off x="1857356" y="0"/>
            <a:ext cx="5286412" cy="1857364"/>
          </a:xfrm>
          <a:prstGeom prst="rect">
            <a:avLst/>
          </a:prstGeom>
          <a:ln>
            <a:noFill/>
          </a:ln>
          <a:effectLst>
            <a:softEdge rad="112500"/>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linds(horizontal)">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1736" y="1000108"/>
            <a:ext cx="6125408" cy="4002527"/>
          </a:xfrm>
        </p:spPr>
        <p:txBody>
          <a:bodyPr/>
          <a:lstStyle/>
          <a:p>
            <a:pPr algn="just"/>
            <a:r>
              <a:rPr lang="ar-JO" sz="2800" dirty="0" smtClean="0">
                <a:latin typeface="Tahoma" pitchFamily="34" charset="0"/>
                <a:ea typeface="Tahoma" pitchFamily="34" charset="0"/>
                <a:cs typeface="Tahoma" pitchFamily="34" charset="0"/>
              </a:rPr>
              <a:t>بالإضافة إلى الكولونيل واطسون الذي رأس اللجنة التنفيذية للصندوق واشترك في الحملة المصرية وعين بدائرة المخابرات في الجيش وقام بوضع كتاب عام 1915 (</a:t>
            </a:r>
            <a:r>
              <a:rPr lang="en-US" sz="2800" dirty="0" smtClean="0">
                <a:latin typeface="Tahoma" pitchFamily="34" charset="0"/>
                <a:ea typeface="Tahoma" pitchFamily="34" charset="0"/>
                <a:cs typeface="Tahoma" pitchFamily="34" charset="0"/>
              </a:rPr>
              <a:t>Fifty years Work: in the Holy Land, A record and summary 1865-1915</a:t>
            </a:r>
            <a:r>
              <a:rPr lang="ar-JO" sz="2800" dirty="0" smtClean="0">
                <a:latin typeface="Tahoma" pitchFamily="34" charset="0"/>
                <a:ea typeface="Tahoma" pitchFamily="34" charset="0"/>
                <a:cs typeface="Tahoma" pitchFamily="34" charset="0"/>
              </a:rPr>
              <a:t>)</a:t>
            </a:r>
          </a:p>
          <a:p>
            <a:pPr algn="just"/>
            <a:r>
              <a:rPr lang="ar-JO" sz="2800" dirty="0" smtClean="0">
                <a:latin typeface="Tahoma" pitchFamily="34" charset="0"/>
                <a:ea typeface="Tahoma" pitchFamily="34" charset="0"/>
                <a:cs typeface="Tahoma" pitchFamily="34" charset="0"/>
              </a:rPr>
              <a:t>وبذلك أسهم الصندوق في تكوين صورة كاملة عن أوضاع فلسطين في أوسع مداها وأدقها، فقدم خدمة عظيمة للصهيونية. </a:t>
            </a:r>
            <a:endParaRPr lang="en-US" sz="2800" dirty="0">
              <a:latin typeface="Tahoma" pitchFamily="34" charset="0"/>
              <a:ea typeface="Tahoma" pitchFamily="34" charset="0"/>
              <a:cs typeface="Tahoma" pitchFamily="34" charset="0"/>
            </a:endParaRPr>
          </a:p>
        </p:txBody>
      </p:sp>
      <p:pic>
        <p:nvPicPr>
          <p:cNvPr id="8194" name="Picture 2"/>
          <p:cNvPicPr>
            <a:picLocks noChangeAspect="1" noChangeArrowheads="1"/>
          </p:cNvPicPr>
          <p:nvPr/>
        </p:nvPicPr>
        <p:blipFill>
          <a:blip r:embed="rId2"/>
          <a:srcRect/>
          <a:stretch>
            <a:fillRect/>
          </a:stretch>
        </p:blipFill>
        <p:spPr bwMode="auto">
          <a:xfrm>
            <a:off x="142844" y="1214422"/>
            <a:ext cx="2214578" cy="2786082"/>
          </a:xfrm>
          <a:prstGeom prst="rect">
            <a:avLst/>
          </a:prstGeom>
          <a:ln>
            <a:noFill/>
          </a:ln>
          <a:effectLst>
            <a:softEdge rad="112500"/>
          </a:effectLst>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ox(in)">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764704"/>
            <a:ext cx="8229600" cy="4525963"/>
          </a:xfrm>
        </p:spPr>
        <p:txBody>
          <a:bodyPr/>
          <a:lstStyle/>
          <a:p>
            <a:pPr algn="just"/>
            <a:r>
              <a:rPr lang="ar-JO" sz="2800" dirty="0" smtClean="0">
                <a:latin typeface="Tahoma" pitchFamily="34" charset="0"/>
                <a:ea typeface="Tahoma" pitchFamily="34" charset="0"/>
                <a:cs typeface="Tahoma" pitchFamily="34" charset="0"/>
              </a:rPr>
              <a:t>وهذا ما عبر عنه المستشرق كلود </a:t>
            </a:r>
            <a:r>
              <a:rPr lang="ar-JO" sz="2800" dirty="0" err="1" smtClean="0">
                <a:latin typeface="Tahoma" pitchFamily="34" charset="0"/>
                <a:ea typeface="Tahoma" pitchFamily="34" charset="0"/>
                <a:cs typeface="Tahoma" pitchFamily="34" charset="0"/>
              </a:rPr>
              <a:t>كوندور</a:t>
            </a:r>
            <a:r>
              <a:rPr lang="ar-JO" sz="2800" dirty="0" smtClean="0">
                <a:latin typeface="Tahoma" pitchFamily="34" charset="0"/>
                <a:ea typeface="Tahoma" pitchFamily="34" charset="0"/>
                <a:cs typeface="Tahoma" pitchFamily="34" charset="0"/>
              </a:rPr>
              <a:t> في محاضرة ألقاها عام 1892 </a:t>
            </a:r>
            <a:r>
              <a:rPr lang="ar-JO" sz="2800" dirty="0" smtClean="0">
                <a:solidFill>
                  <a:srgbClr val="C00000"/>
                </a:solidFill>
                <a:latin typeface="Tahoma" pitchFamily="34" charset="0"/>
                <a:ea typeface="Tahoma" pitchFamily="34" charset="0"/>
                <a:cs typeface="Tahoma" pitchFamily="34" charset="0"/>
              </a:rPr>
              <a:t>بقوله أنه وزملائه كان لهم الفضل في تشجيع الهجرة والاستيطان اليهودي في فلسطين من خلال إلقاء الضوء على التوراة بهدف مساعدة سكان فلسطين المستقبليين من اليهود من أجل الحصول على الحقائق الثابتة عن طاقات البلد </a:t>
            </a:r>
            <a:r>
              <a:rPr lang="ar-JO" sz="2800" dirty="0" err="1" smtClean="0">
                <a:solidFill>
                  <a:srgbClr val="C00000"/>
                </a:solidFill>
                <a:latin typeface="Tahoma" pitchFamily="34" charset="0"/>
                <a:ea typeface="Tahoma" pitchFamily="34" charset="0"/>
                <a:cs typeface="Tahoma" pitchFamily="34" charset="0"/>
              </a:rPr>
              <a:t>وامكانياته</a:t>
            </a:r>
            <a:r>
              <a:rPr lang="ar-JO" sz="2800" dirty="0" smtClean="0">
                <a:latin typeface="Tahoma" pitchFamily="34" charset="0"/>
                <a:ea typeface="Tahoma" pitchFamily="34" charset="0"/>
                <a:cs typeface="Tahoma" pitchFamily="34" charset="0"/>
              </a:rPr>
              <a:t>. </a:t>
            </a:r>
            <a:endParaRPr lang="en-US" sz="2800" dirty="0" smtClean="0">
              <a:latin typeface="Tahoma" pitchFamily="34" charset="0"/>
              <a:ea typeface="Tahoma" pitchFamily="34" charset="0"/>
              <a:cs typeface="Tahoma" pitchFamily="34" charset="0"/>
            </a:endParaRPr>
          </a:p>
        </p:txBody>
      </p:sp>
      <p:pic>
        <p:nvPicPr>
          <p:cNvPr id="3074" name="Picture 2"/>
          <p:cNvPicPr>
            <a:picLocks noChangeAspect="1" noChangeArrowheads="1"/>
          </p:cNvPicPr>
          <p:nvPr/>
        </p:nvPicPr>
        <p:blipFill>
          <a:blip r:embed="rId2"/>
          <a:srcRect/>
          <a:stretch>
            <a:fillRect/>
          </a:stretch>
        </p:blipFill>
        <p:spPr bwMode="auto">
          <a:xfrm>
            <a:off x="1428728" y="3857628"/>
            <a:ext cx="6491286" cy="20717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229600" cy="4525963"/>
          </a:xfrm>
        </p:spPr>
        <p:txBody>
          <a:bodyPr/>
          <a:lstStyle/>
          <a:p>
            <a:pPr algn="just"/>
            <a:r>
              <a:rPr lang="ar-JO" sz="2800" dirty="0" smtClean="0">
                <a:latin typeface="Tahoma" pitchFamily="34" charset="0"/>
                <a:ea typeface="Tahoma" pitchFamily="34" charset="0"/>
                <a:cs typeface="Tahoma" pitchFamily="34" charset="0"/>
              </a:rPr>
              <a:t>لم يقتصر التمهيد للصهيونية على </a:t>
            </a:r>
            <a:r>
              <a:rPr lang="ar-JO" sz="2800" dirty="0" err="1" smtClean="0">
                <a:latin typeface="Tahoma" pitchFamily="34" charset="0"/>
                <a:ea typeface="Tahoma" pitchFamily="34" charset="0"/>
                <a:cs typeface="Tahoma" pitchFamily="34" charset="0"/>
              </a:rPr>
              <a:t>الاستشراق</a:t>
            </a:r>
            <a:r>
              <a:rPr lang="ar-JO" sz="2800" dirty="0" smtClean="0">
                <a:latin typeface="Tahoma" pitchFamily="34" charset="0"/>
                <a:ea typeface="Tahoma" pitchFamily="34" charset="0"/>
                <a:cs typeface="Tahoma" pitchFamily="34" charset="0"/>
              </a:rPr>
              <a:t> الفرنسي والبريطاني بل تعداه لروسيا القيصرية؛ التي أنشأت عام 1852 لجنة من المستشرقين هدفها تهيئة الوسائل اللازمة لتأسيس بيوت للمهاجرين اليهود إلى فلسطين، </a:t>
            </a:r>
            <a:r>
              <a:rPr lang="ar-JO" sz="2800" dirty="0" err="1" smtClean="0">
                <a:latin typeface="Tahoma" pitchFamily="34" charset="0"/>
                <a:ea typeface="Tahoma" pitchFamily="34" charset="0"/>
                <a:cs typeface="Tahoma" pitchFamily="34" charset="0"/>
              </a:rPr>
              <a:t>واثناء</a:t>
            </a:r>
            <a:r>
              <a:rPr lang="ar-JO" sz="2800" dirty="0" smtClean="0">
                <a:latin typeface="Tahoma" pitchFamily="34" charset="0"/>
                <a:ea typeface="Tahoma" pitchFamily="34" charset="0"/>
                <a:cs typeface="Tahoma" pitchFamily="34" charset="0"/>
              </a:rPr>
              <a:t> الاحتفال بالذكرى أل90 لتأسيس الجمعية ألقى المستشرق </a:t>
            </a:r>
            <a:r>
              <a:rPr lang="ar-JO" sz="2800" dirty="0" err="1" smtClean="0">
                <a:latin typeface="Tahoma" pitchFamily="34" charset="0"/>
                <a:ea typeface="Tahoma" pitchFamily="34" charset="0"/>
                <a:cs typeface="Tahoma" pitchFamily="34" charset="0"/>
              </a:rPr>
              <a:t>س</a:t>
            </a:r>
            <a:r>
              <a:rPr lang="ar-JO" sz="2800" dirty="0" smtClean="0">
                <a:latin typeface="Tahoma" pitchFamily="34" charset="0"/>
                <a:ea typeface="Tahoma" pitchFamily="34" charset="0"/>
                <a:cs typeface="Tahoma" pitchFamily="34" charset="0"/>
              </a:rPr>
              <a:t>.ل. </a:t>
            </a:r>
            <a:r>
              <a:rPr lang="ar-JO" sz="2800" dirty="0" err="1" smtClean="0">
                <a:latin typeface="Tahoma" pitchFamily="34" charset="0"/>
                <a:ea typeface="Tahoma" pitchFamily="34" charset="0"/>
                <a:cs typeface="Tahoma" pitchFamily="34" charset="0"/>
              </a:rPr>
              <a:t>يتحسفكي</a:t>
            </a:r>
            <a:r>
              <a:rPr lang="ar-JO" sz="2800" dirty="0" smtClean="0">
                <a:latin typeface="Tahoma" pitchFamily="34" charset="0"/>
                <a:ea typeface="Tahoma" pitchFamily="34" charset="0"/>
                <a:cs typeface="Tahoma" pitchFamily="34" charset="0"/>
              </a:rPr>
              <a:t> كلمة قال فيها: "</a:t>
            </a:r>
            <a:r>
              <a:rPr lang="ar-JO" sz="2800" dirty="0" smtClean="0">
                <a:solidFill>
                  <a:srgbClr val="C00000"/>
                </a:solidFill>
                <a:latin typeface="Tahoma" pitchFamily="34" charset="0"/>
                <a:ea typeface="Tahoma" pitchFamily="34" charset="0"/>
                <a:cs typeface="Tahoma" pitchFamily="34" charset="0"/>
              </a:rPr>
              <a:t>إن جمعية الاستشراق الروسي قد ساهمت مساهمة فعالة في انجاز وتحقيق الوطن القومي في فلسطين.</a:t>
            </a:r>
            <a:endParaRPr lang="en-US" sz="2800" dirty="0">
              <a:solidFill>
                <a:srgbClr val="C00000"/>
              </a:solidFill>
              <a:latin typeface="Tahoma" pitchFamily="34" charset="0"/>
              <a:ea typeface="Tahoma" pitchFamily="34" charset="0"/>
              <a:cs typeface="Tahoma" pitchFamily="34" charset="0"/>
            </a:endParaRPr>
          </a:p>
        </p:txBody>
      </p:sp>
      <p:pic>
        <p:nvPicPr>
          <p:cNvPr id="13314" name="Picture 2"/>
          <p:cNvPicPr>
            <a:picLocks noChangeAspect="1" noChangeArrowheads="1"/>
          </p:cNvPicPr>
          <p:nvPr/>
        </p:nvPicPr>
        <p:blipFill>
          <a:blip r:embed="rId2"/>
          <a:srcRect/>
          <a:stretch>
            <a:fillRect/>
          </a:stretch>
        </p:blipFill>
        <p:spPr bwMode="auto">
          <a:xfrm>
            <a:off x="4572000" y="4429132"/>
            <a:ext cx="4071966" cy="22267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ox(in)">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939784"/>
          </a:xfrm>
        </p:spPr>
        <p:txBody>
          <a:bodyPr/>
          <a:lstStyle/>
          <a:p>
            <a:r>
              <a:rPr lang="ar-SA" sz="3600" b="1" dirty="0" smtClean="0">
                <a:solidFill>
                  <a:srgbClr val="C00000"/>
                </a:solidFill>
                <a:latin typeface="Tahoma" pitchFamily="34" charset="0"/>
                <a:ea typeface="Tahoma" pitchFamily="34" charset="0"/>
                <a:cs typeface="Tahoma" pitchFamily="34" charset="0"/>
              </a:rPr>
              <a:t>الالتقاء "الديني" بين الاستشراق والصهيونية</a:t>
            </a:r>
            <a:endParaRPr lang="en-US" sz="3600" dirty="0">
              <a:solidFill>
                <a:srgbClr val="C00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457200" y="1428736"/>
            <a:ext cx="8229600" cy="4697427"/>
          </a:xfrm>
        </p:spPr>
        <p:txBody>
          <a:bodyPr/>
          <a:lstStyle/>
          <a:p>
            <a:pPr algn="just"/>
            <a:r>
              <a:rPr lang="ar-JO" sz="2400" dirty="0" smtClean="0">
                <a:latin typeface="Tahoma" pitchFamily="34" charset="0"/>
                <a:ea typeface="Tahoma" pitchFamily="34" charset="0"/>
                <a:cs typeface="Tahoma" pitchFamily="34" charset="0"/>
              </a:rPr>
              <a:t>تقع معتقدات عقيدة العصر الألفي السعيد في قلب معظم المعتقدات المسيحية والإنجيلية المتعلقة بدور إسرائيل فيما يتعلق </a:t>
            </a:r>
            <a:r>
              <a:rPr lang="ar-JO" sz="2400" dirty="0" err="1" smtClean="0">
                <a:latin typeface="Tahoma" pitchFamily="34" charset="0"/>
                <a:ea typeface="Tahoma" pitchFamily="34" charset="0"/>
                <a:cs typeface="Tahoma" pitchFamily="34" charset="0"/>
              </a:rPr>
              <a:t>ب</a:t>
            </a:r>
            <a:r>
              <a:rPr lang="ar-JO" sz="2400" dirty="0" smtClean="0">
                <a:latin typeface="Tahoma" pitchFamily="34" charset="0"/>
                <a:ea typeface="Tahoma" pitchFamily="34" charset="0"/>
                <a:cs typeface="Tahoma" pitchFamily="34" charset="0"/>
              </a:rPr>
              <a:t>"نهاية العالم"، وهو تفسير تنبؤي معقد للنصوص المقدسة المتعلقة بالمجيء الثاني للمسيح ونهاية العالم بالاستناد على قراءات من "مرقس 13، متّى 24، لوقا 21"، بحيث يصبح تدفق اليهود إلى "الأرض المقدسة”</a:t>
            </a:r>
          </a:p>
          <a:p>
            <a:pPr algn="just"/>
            <a:r>
              <a:rPr lang="ar-JO" sz="2400" dirty="0" smtClean="0">
                <a:latin typeface="Tahoma" pitchFamily="34" charset="0"/>
                <a:ea typeface="Tahoma" pitchFamily="34" charset="0"/>
                <a:cs typeface="Tahoma" pitchFamily="34" charset="0"/>
              </a:rPr>
              <a:t>وتأسيس دولة إسرائيل كمقدمة لسيناريو نهاية العالم، وهذا يفسر دور حركة الاسترجاع المسيحية/البروتستانتية (الصهيونية المسيحية) التي كانت تطالب بإعادة اليهود إلى "أرضهم الأم" حتى يتسنى هدايتهم وتحويلهم إلى المسيحية </a:t>
            </a:r>
            <a:endParaRPr lang="en-US" sz="2400" dirty="0">
              <a:latin typeface="Tahoma" pitchFamily="34" charset="0"/>
              <a:ea typeface="Tahoma" pitchFamily="34" charset="0"/>
              <a:cs typeface="Tahoma" pitchFamily="34" charset="0"/>
            </a:endParaRPr>
          </a:p>
        </p:txBody>
      </p:sp>
      <p:pic>
        <p:nvPicPr>
          <p:cNvPr id="14338" name="Picture 2"/>
          <p:cNvPicPr>
            <a:picLocks noChangeAspect="1" noChangeArrowheads="1"/>
          </p:cNvPicPr>
          <p:nvPr/>
        </p:nvPicPr>
        <p:blipFill>
          <a:blip r:embed="rId2"/>
          <a:srcRect/>
          <a:stretch>
            <a:fillRect/>
          </a:stretch>
        </p:blipFill>
        <p:spPr bwMode="auto">
          <a:xfrm>
            <a:off x="4500562" y="5357826"/>
            <a:ext cx="4429156" cy="15001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box(in)">
                                      <p:cBhvr>
                                        <p:cTn id="12"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8860" y="428604"/>
            <a:ext cx="6372212" cy="5357850"/>
          </a:xfrm>
        </p:spPr>
        <p:txBody>
          <a:bodyPr/>
          <a:lstStyle/>
          <a:p>
            <a:pPr algn="just"/>
            <a:r>
              <a:rPr lang="ar-JO" sz="2800" dirty="0" smtClean="0">
                <a:latin typeface="Tahoma" pitchFamily="34" charset="0"/>
                <a:ea typeface="Tahoma" pitchFamily="34" charset="0"/>
                <a:cs typeface="Tahoma" pitchFamily="34" charset="0"/>
              </a:rPr>
              <a:t>فعودة اليهود وهدايتهم وتنصيرهم كانت تعد شرطاً أساسياً لحلول الألفي السعيد (التي سيحكم فيها المسيح المخلص ألف عام)</a:t>
            </a:r>
          </a:p>
          <a:p>
            <a:pPr algn="just"/>
            <a:r>
              <a:rPr lang="ar-JO" sz="2800" dirty="0" smtClean="0">
                <a:latin typeface="Tahoma" pitchFamily="34" charset="0"/>
                <a:ea typeface="Tahoma" pitchFamily="34" charset="0"/>
                <a:cs typeface="Tahoma" pitchFamily="34" charset="0"/>
              </a:rPr>
              <a:t>وهذا ما جعل الصهيوني ناحوم سوكولوف في كتابه تاريخ الصهيونية يفسر تعاطف بريطانيا وتفهمها للحركة الصهيونية بالطابع الإنجيلي للشعب الإنكليزي، حيث أتاحت حركة الإصلاح الديني البروتستاني الفرصة لانبعاث "القومية" اليهودية، عبر التغيرات اللاهوتية التي جاءت بها؛ وعلى رأسها </a:t>
            </a:r>
            <a:r>
              <a:rPr lang="ar-JO" sz="2800" dirty="0" smtClean="0">
                <a:solidFill>
                  <a:srgbClr val="C00000"/>
                </a:solidFill>
                <a:latin typeface="Tahoma" pitchFamily="34" charset="0"/>
                <a:ea typeface="Tahoma" pitchFamily="34" charset="0"/>
                <a:cs typeface="Tahoma" pitchFamily="34" charset="0"/>
              </a:rPr>
              <a:t>الترويج لفكرة أنّ اليهود أمة مفضلة وضرورة عودتهم إلى أرض فلسطين</a:t>
            </a:r>
            <a:endParaRPr lang="en-US" sz="2800" dirty="0">
              <a:latin typeface="Tahoma" pitchFamily="34" charset="0"/>
              <a:ea typeface="Tahoma" pitchFamily="34" charset="0"/>
              <a:cs typeface="Tahoma" pitchFamily="34" charset="0"/>
            </a:endParaRPr>
          </a:p>
        </p:txBody>
      </p:sp>
      <p:pic>
        <p:nvPicPr>
          <p:cNvPr id="4098" name="Picture 2"/>
          <p:cNvPicPr>
            <a:picLocks noChangeAspect="1" noChangeArrowheads="1"/>
          </p:cNvPicPr>
          <p:nvPr/>
        </p:nvPicPr>
        <p:blipFill>
          <a:blip r:embed="rId2"/>
          <a:srcRect/>
          <a:stretch>
            <a:fillRect/>
          </a:stretch>
        </p:blipFill>
        <p:spPr bwMode="auto">
          <a:xfrm>
            <a:off x="214282" y="928670"/>
            <a:ext cx="2214546" cy="3829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ox(in)">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8604"/>
            <a:ext cx="8229600" cy="5697559"/>
          </a:xfrm>
        </p:spPr>
        <p:txBody>
          <a:bodyPr/>
          <a:lstStyle/>
          <a:p>
            <a:pPr algn="just"/>
            <a:r>
              <a:rPr lang="ar-JO" sz="2800" dirty="0" smtClean="0">
                <a:latin typeface="Tahoma" pitchFamily="34" charset="0"/>
                <a:ea typeface="Tahoma" pitchFamily="34" charset="0"/>
                <a:cs typeface="Tahoma" pitchFamily="34" charset="0"/>
              </a:rPr>
              <a:t>في نفس السياق اعتبر العديد من الانجيليين حرب 1967 بمثابة التحضير للمجيء الثاني للمسيح</a:t>
            </a:r>
          </a:p>
          <a:p>
            <a:pPr algn="just"/>
            <a:r>
              <a:rPr lang="ar-JO" sz="2800" dirty="0" smtClean="0">
                <a:latin typeface="Tahoma" pitchFamily="34" charset="0"/>
                <a:ea typeface="Tahoma" pitchFamily="34" charset="0"/>
                <a:cs typeface="Tahoma" pitchFamily="34" charset="0"/>
              </a:rPr>
              <a:t>فحثّ القس الأميركي الشهير </a:t>
            </a:r>
            <a:r>
              <a:rPr lang="ar-JO" sz="2800" dirty="0" err="1" smtClean="0">
                <a:latin typeface="Tahoma" pitchFamily="34" charset="0"/>
                <a:ea typeface="Tahoma" pitchFamily="34" charset="0"/>
                <a:cs typeface="Tahoma" pitchFamily="34" charset="0"/>
              </a:rPr>
              <a:t>بيلي</a:t>
            </a:r>
            <a:r>
              <a:rPr lang="ar-JO" sz="2800" dirty="0" smtClean="0">
                <a:latin typeface="Tahoma" pitchFamily="34" charset="0"/>
                <a:ea typeface="Tahoma" pitchFamily="34" charset="0"/>
                <a:cs typeface="Tahoma" pitchFamily="34" charset="0"/>
              </a:rPr>
              <a:t> </a:t>
            </a:r>
            <a:r>
              <a:rPr lang="ar-JO" sz="2800" dirty="0" err="1" smtClean="0">
                <a:latin typeface="Tahoma" pitchFamily="34" charset="0"/>
                <a:ea typeface="Tahoma" pitchFamily="34" charset="0"/>
                <a:cs typeface="Tahoma" pitchFamily="34" charset="0"/>
              </a:rPr>
              <a:t>غراهام</a:t>
            </a:r>
            <a:r>
              <a:rPr lang="ar-JO" sz="2800" dirty="0" smtClean="0">
                <a:latin typeface="Tahoma" pitchFamily="34" charset="0"/>
                <a:ea typeface="Tahoma" pitchFamily="34" charset="0"/>
                <a:cs typeface="Tahoma" pitchFamily="34" charset="0"/>
              </a:rPr>
              <a:t> إسرائيل على عدم التخلي عن الأراضي التي استولت عليها، مشيراً إلى أنّ اليهود هم "شعب الله المختار" وأنّ أرض فلسطين ملك لهم، هذه النظرة "الدينية" مهدت للحركة الاستعمارية "الرأسمالية" والصهيونية</a:t>
            </a:r>
          </a:p>
          <a:p>
            <a:pPr algn="just"/>
            <a:r>
              <a:rPr lang="ar-JO" sz="2800" dirty="0" smtClean="0">
                <a:latin typeface="Tahoma" pitchFamily="34" charset="0"/>
                <a:ea typeface="Tahoma" pitchFamily="34" charset="0"/>
                <a:cs typeface="Tahoma" pitchFamily="34" charset="0"/>
              </a:rPr>
              <a:t>وهذا ما ذهب إليه ماكس فيبر حيث يرى أن النزعة الطائفية البروتستانتية قامت على الربط بين السلوك الديني والرأسمالية، فالمسيحيون "الحقيقيون" وحدهم المقبولين في الطائفة</a:t>
            </a:r>
            <a:endParaRPr lang="en-US" sz="2800" dirty="0" smtClean="0">
              <a:latin typeface="Tahoma" pitchFamily="34" charset="0"/>
              <a:ea typeface="Tahoma" pitchFamily="34" charset="0"/>
              <a:cs typeface="Tahoma" pitchFamily="34" charset="0"/>
            </a:endParaRPr>
          </a:p>
          <a:p>
            <a:pPr algn="just"/>
            <a:endParaRPr lang="en-US" sz="2800" dirty="0">
              <a:latin typeface="Tahoma" pitchFamily="34" charset="0"/>
              <a:ea typeface="Tahoma" pitchFamily="34" charset="0"/>
              <a:cs typeface="Tahoma" pitchFamily="34" charset="0"/>
            </a:endParaRPr>
          </a:p>
        </p:txBody>
      </p:sp>
      <p:pic>
        <p:nvPicPr>
          <p:cNvPr id="9219" name="Picture 3"/>
          <p:cNvPicPr>
            <a:picLocks noChangeAspect="1" noChangeArrowheads="1"/>
          </p:cNvPicPr>
          <p:nvPr/>
        </p:nvPicPr>
        <p:blipFill>
          <a:blip r:embed="rId2"/>
          <a:srcRect/>
          <a:stretch>
            <a:fillRect/>
          </a:stretch>
        </p:blipFill>
        <p:spPr bwMode="auto">
          <a:xfrm>
            <a:off x="5072066" y="5643578"/>
            <a:ext cx="3071834" cy="107157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28802"/>
            <a:ext cx="8229600" cy="4197361"/>
          </a:xfrm>
        </p:spPr>
        <p:txBody>
          <a:bodyPr/>
          <a:lstStyle/>
          <a:p>
            <a:pPr algn="just"/>
            <a:r>
              <a:rPr lang="ar-JO" sz="2800" dirty="0" smtClean="0">
                <a:latin typeface="Tahoma" pitchFamily="34" charset="0"/>
                <a:ea typeface="Tahoma" pitchFamily="34" charset="0"/>
                <a:cs typeface="Tahoma" pitchFamily="34" charset="0"/>
              </a:rPr>
              <a:t> استخدام الدين لم يقتصر على </a:t>
            </a:r>
            <a:r>
              <a:rPr lang="ar-JO" sz="2800" dirty="0" err="1" smtClean="0">
                <a:latin typeface="Tahoma" pitchFamily="34" charset="0"/>
                <a:ea typeface="Tahoma" pitchFamily="34" charset="0"/>
                <a:cs typeface="Tahoma" pitchFamily="34" charset="0"/>
              </a:rPr>
              <a:t>الاستشراق</a:t>
            </a:r>
            <a:r>
              <a:rPr lang="ar-JO" sz="2800" dirty="0" smtClean="0">
                <a:latin typeface="Tahoma" pitchFamily="34" charset="0"/>
                <a:ea typeface="Tahoma" pitchFamily="34" charset="0"/>
                <a:cs typeface="Tahoma" pitchFamily="34" charset="0"/>
              </a:rPr>
              <a:t> الغربي بل نجده حاضراً بقوة في السلوك الصهيوني، </a:t>
            </a:r>
            <a:r>
              <a:rPr lang="ar-SA" sz="2800" dirty="0" smtClean="0">
                <a:latin typeface="Tahoma" pitchFamily="34" charset="0"/>
                <a:ea typeface="Tahoma" pitchFamily="34" charset="0"/>
                <a:cs typeface="Tahoma" pitchFamily="34" charset="0"/>
              </a:rPr>
              <a:t>فالعقيدة الدينية لعبت دوراً مهماً في </a:t>
            </a:r>
            <a:r>
              <a:rPr lang="ar-SA" sz="2800" dirty="0" err="1" smtClean="0">
                <a:latin typeface="Tahoma" pitchFamily="34" charset="0"/>
                <a:ea typeface="Tahoma" pitchFamily="34" charset="0"/>
                <a:cs typeface="Tahoma" pitchFamily="34" charset="0"/>
              </a:rPr>
              <a:t>الأيدلوجيا</a:t>
            </a:r>
            <a:r>
              <a:rPr lang="ar-SA" sz="2800" dirty="0" smtClean="0">
                <a:latin typeface="Tahoma" pitchFamily="34" charset="0"/>
                <a:ea typeface="Tahoma" pitchFamily="34" charset="0"/>
                <a:cs typeface="Tahoma" pitchFamily="34" charset="0"/>
              </a:rPr>
              <a:t> الصهيونية</a:t>
            </a:r>
            <a:endParaRPr lang="ar-JO" sz="2800" dirty="0" smtClean="0">
              <a:latin typeface="Tahoma" pitchFamily="34" charset="0"/>
              <a:ea typeface="Tahoma" pitchFamily="34" charset="0"/>
              <a:cs typeface="Tahoma" pitchFamily="34" charset="0"/>
            </a:endParaRPr>
          </a:p>
          <a:p>
            <a:pPr algn="just"/>
            <a:r>
              <a:rPr lang="ar-SA" sz="2800" dirty="0" smtClean="0">
                <a:latin typeface="Tahoma" pitchFamily="34" charset="0"/>
                <a:ea typeface="Tahoma" pitchFamily="34" charset="0"/>
                <a:cs typeface="Tahoma" pitchFamily="34" charset="0"/>
              </a:rPr>
              <a:t>يرى روجيه </a:t>
            </a:r>
            <a:r>
              <a:rPr lang="ar-SA" sz="2800" dirty="0" err="1" smtClean="0">
                <a:latin typeface="Tahoma" pitchFamily="34" charset="0"/>
                <a:ea typeface="Tahoma" pitchFamily="34" charset="0"/>
                <a:cs typeface="Tahoma" pitchFamily="34" charset="0"/>
              </a:rPr>
              <a:t>جارودي</a:t>
            </a:r>
            <a:r>
              <a:rPr lang="ar-SA" sz="2800" dirty="0" smtClean="0">
                <a:latin typeface="Tahoma" pitchFamily="34" charset="0"/>
                <a:ea typeface="Tahoma" pitchFamily="34" charset="0"/>
                <a:cs typeface="Tahoma" pitchFamily="34" charset="0"/>
              </a:rPr>
              <a:t> "</a:t>
            </a:r>
            <a:r>
              <a:rPr lang="ar-SA" sz="2800" dirty="0" smtClean="0">
                <a:solidFill>
                  <a:srgbClr val="C00000"/>
                </a:solidFill>
                <a:latin typeface="Tahoma" pitchFamily="34" charset="0"/>
                <a:ea typeface="Tahoma" pitchFamily="34" charset="0"/>
                <a:cs typeface="Tahoma" pitchFamily="34" charset="0"/>
              </a:rPr>
              <a:t>الحركة الصهيونية لا يمكن أن تتماسك إلا بالعودة إلى </a:t>
            </a:r>
            <a:r>
              <a:rPr lang="ar-SA" sz="2800" dirty="0" err="1" smtClean="0">
                <a:solidFill>
                  <a:srgbClr val="C00000"/>
                </a:solidFill>
                <a:latin typeface="Tahoma" pitchFamily="34" charset="0"/>
                <a:ea typeface="Tahoma" pitchFamily="34" charset="0"/>
                <a:cs typeface="Tahoma" pitchFamily="34" charset="0"/>
              </a:rPr>
              <a:t>الموزاييك</a:t>
            </a:r>
            <a:r>
              <a:rPr lang="ar-SA" sz="2800" dirty="0" smtClean="0">
                <a:solidFill>
                  <a:srgbClr val="C00000"/>
                </a:solidFill>
                <a:latin typeface="Tahoma" pitchFamily="34" charset="0"/>
                <a:ea typeface="Tahoma" pitchFamily="34" charset="0"/>
                <a:cs typeface="Tahoma" pitchFamily="34" charset="0"/>
              </a:rPr>
              <a:t> الديني، </a:t>
            </a:r>
            <a:r>
              <a:rPr lang="ar-SA" sz="2800" dirty="0" err="1" smtClean="0">
                <a:solidFill>
                  <a:srgbClr val="C00000"/>
                </a:solidFill>
                <a:latin typeface="Tahoma" pitchFamily="34" charset="0"/>
                <a:ea typeface="Tahoma" pitchFamily="34" charset="0"/>
                <a:cs typeface="Tahoma" pitchFamily="34" charset="0"/>
              </a:rPr>
              <a:t>إحذفوا</a:t>
            </a:r>
            <a:r>
              <a:rPr lang="ar-SA" sz="2800" dirty="0" smtClean="0">
                <a:solidFill>
                  <a:srgbClr val="C00000"/>
                </a:solidFill>
                <a:latin typeface="Tahoma" pitchFamily="34" charset="0"/>
                <a:ea typeface="Tahoma" pitchFamily="34" charset="0"/>
                <a:cs typeface="Tahoma" pitchFamily="34" charset="0"/>
              </a:rPr>
              <a:t> مفاهيم الشعب المختار وأرض الميعاد فستنهار أسس الصهيونية....إن ضرورة الترابط الداخلي للبنية الصهيونية لإسرائيل فرض على قادتها تعزيز سلطة رجال الدين</a:t>
            </a:r>
            <a:r>
              <a:rPr lang="ar-SA" sz="2800" dirty="0" smtClean="0">
                <a:latin typeface="Tahoma" pitchFamily="34" charset="0"/>
                <a:ea typeface="Tahoma" pitchFamily="34" charset="0"/>
                <a:cs typeface="Tahoma" pitchFamily="34" charset="0"/>
              </a:rPr>
              <a:t>"</a:t>
            </a:r>
            <a:endParaRPr lang="en-US" sz="2800" dirty="0">
              <a:latin typeface="Tahoma" pitchFamily="34" charset="0"/>
              <a:ea typeface="Tahoma" pitchFamily="34" charset="0"/>
              <a:cs typeface="Tahoma" pitchFamily="34" charset="0"/>
            </a:endParaRPr>
          </a:p>
        </p:txBody>
      </p:sp>
      <p:pic>
        <p:nvPicPr>
          <p:cNvPr id="5122" name="Picture 2"/>
          <p:cNvPicPr>
            <a:picLocks noChangeAspect="1" noChangeArrowheads="1"/>
          </p:cNvPicPr>
          <p:nvPr/>
        </p:nvPicPr>
        <p:blipFill>
          <a:blip r:embed="rId2"/>
          <a:srcRect/>
          <a:stretch>
            <a:fillRect/>
          </a:stretch>
        </p:blipFill>
        <p:spPr bwMode="auto">
          <a:xfrm>
            <a:off x="2357422" y="357166"/>
            <a:ext cx="4500594" cy="1500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ox(in)">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274638"/>
            <a:ext cx="6203032" cy="1143000"/>
          </a:xfrm>
        </p:spPr>
        <p:txBody>
          <a:bodyPr/>
          <a:lstStyle/>
          <a:p>
            <a:r>
              <a:rPr lang="ar-JO" sz="3600" b="1" dirty="0" smtClean="0">
                <a:solidFill>
                  <a:srgbClr val="C00000"/>
                </a:solidFill>
                <a:latin typeface="Tahoma" pitchFamily="34" charset="0"/>
                <a:ea typeface="Tahoma" pitchFamily="34" charset="0"/>
                <a:cs typeface="Tahoma" pitchFamily="34" charset="0"/>
              </a:rPr>
              <a:t>الصهيونية كمشروع انقلابي</a:t>
            </a:r>
            <a:endParaRPr lang="en-US" sz="3600" dirty="0">
              <a:solidFill>
                <a:srgbClr val="C00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3000364" y="1600200"/>
            <a:ext cx="5686436" cy="4525963"/>
          </a:xfrm>
        </p:spPr>
        <p:txBody>
          <a:bodyPr/>
          <a:lstStyle/>
          <a:p>
            <a:pPr>
              <a:buNone/>
            </a:pPr>
            <a:r>
              <a:rPr lang="ar-JO" sz="2800" dirty="0" smtClean="0">
                <a:latin typeface="Tahoma" pitchFamily="34" charset="0"/>
                <a:ea typeface="Tahoma" pitchFamily="34" charset="0"/>
                <a:cs typeface="Tahoma" pitchFamily="34" charset="0"/>
              </a:rPr>
              <a:t>عارض بعض اليهود الصهيونية للأسباب التالية:</a:t>
            </a:r>
            <a:endParaRPr lang="en-US" sz="2800" dirty="0" smtClean="0">
              <a:latin typeface="Tahoma" pitchFamily="34" charset="0"/>
              <a:ea typeface="Tahoma" pitchFamily="34" charset="0"/>
              <a:cs typeface="Tahoma" pitchFamily="34" charset="0"/>
            </a:endParaRPr>
          </a:p>
          <a:p>
            <a:pPr marL="514350" lvl="0" indent="-514350">
              <a:buFont typeface="+mj-lt"/>
              <a:buAutoNum type="arabicPeriod"/>
            </a:pPr>
            <a:r>
              <a:rPr lang="ar-JO" sz="2800" dirty="0" smtClean="0">
                <a:latin typeface="Tahoma" pitchFamily="34" charset="0"/>
                <a:ea typeface="Tahoma" pitchFamily="34" charset="0"/>
                <a:cs typeface="Tahoma" pitchFamily="34" charset="0"/>
              </a:rPr>
              <a:t>تأثيرها على موقعهم الاجتماعي والسياسي.</a:t>
            </a:r>
            <a:endParaRPr lang="en-US" sz="2800" dirty="0" smtClean="0">
              <a:latin typeface="Tahoma" pitchFamily="34" charset="0"/>
              <a:ea typeface="Tahoma" pitchFamily="34" charset="0"/>
              <a:cs typeface="Tahoma" pitchFamily="34" charset="0"/>
            </a:endParaRPr>
          </a:p>
          <a:p>
            <a:pPr marL="514350" lvl="0" indent="-514350">
              <a:buFont typeface="+mj-lt"/>
              <a:buAutoNum type="arabicPeriod"/>
            </a:pPr>
            <a:r>
              <a:rPr lang="ar-JO" sz="2800" dirty="0" smtClean="0">
                <a:latin typeface="Tahoma" pitchFamily="34" charset="0"/>
                <a:ea typeface="Tahoma" pitchFamily="34" charset="0"/>
                <a:cs typeface="Tahoma" pitchFamily="34" charset="0"/>
              </a:rPr>
              <a:t>تزيد من مظاهر </a:t>
            </a:r>
            <a:r>
              <a:rPr lang="ar-JO" sz="2800" dirty="0" err="1" smtClean="0">
                <a:latin typeface="Tahoma" pitchFamily="34" charset="0"/>
                <a:ea typeface="Tahoma" pitchFamily="34" charset="0"/>
                <a:cs typeface="Tahoma" pitchFamily="34" charset="0"/>
              </a:rPr>
              <a:t>اللاسامية</a:t>
            </a:r>
            <a:r>
              <a:rPr lang="ar-JO" sz="2800" dirty="0" smtClean="0">
                <a:latin typeface="Tahoma" pitchFamily="34" charset="0"/>
                <a:ea typeface="Tahoma" pitchFamily="34" charset="0"/>
                <a:cs typeface="Tahoma" pitchFamily="34" charset="0"/>
              </a:rPr>
              <a:t> </a:t>
            </a:r>
            <a:endParaRPr lang="en-US" sz="2800" dirty="0" smtClean="0">
              <a:latin typeface="Tahoma" pitchFamily="34" charset="0"/>
              <a:ea typeface="Tahoma" pitchFamily="34" charset="0"/>
              <a:cs typeface="Tahoma" pitchFamily="34" charset="0"/>
            </a:endParaRPr>
          </a:p>
          <a:p>
            <a:pPr marL="514350" indent="-514350">
              <a:buFont typeface="+mj-lt"/>
              <a:buAutoNum type="arabicPeriod"/>
            </a:pPr>
            <a:r>
              <a:rPr lang="ar-JO" sz="2800" dirty="0" smtClean="0">
                <a:latin typeface="Tahoma" pitchFamily="34" charset="0"/>
                <a:ea typeface="Tahoma" pitchFamily="34" charset="0"/>
                <a:cs typeface="Tahoma" pitchFamily="34" charset="0"/>
              </a:rPr>
              <a:t>طرحها مفاهيم جديدة من أهمها: اليهودية قومية وليست دين فقط +باستطاعة المرء أن يكون ملحداً وفي نفس الوقت يهودي جيد.</a:t>
            </a:r>
            <a:endParaRPr lang="en-US" sz="2800" dirty="0">
              <a:latin typeface="Tahoma" pitchFamily="34" charset="0"/>
              <a:ea typeface="Tahoma" pitchFamily="34" charset="0"/>
              <a:cs typeface="Tahoma" pitchFamily="34" charset="0"/>
            </a:endParaRPr>
          </a:p>
        </p:txBody>
      </p:sp>
      <p:pic>
        <p:nvPicPr>
          <p:cNvPr id="1026" name="Picture 2"/>
          <p:cNvPicPr>
            <a:picLocks noChangeAspect="1" noChangeArrowheads="1"/>
          </p:cNvPicPr>
          <p:nvPr/>
        </p:nvPicPr>
        <p:blipFill>
          <a:blip r:embed="rId2"/>
          <a:srcRect/>
          <a:stretch>
            <a:fillRect/>
          </a:stretch>
        </p:blipFill>
        <p:spPr bwMode="auto">
          <a:xfrm>
            <a:off x="0" y="2214554"/>
            <a:ext cx="3071802" cy="22860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72" y="500042"/>
            <a:ext cx="7472386" cy="5429288"/>
          </a:xfrm>
        </p:spPr>
        <p:txBody>
          <a:bodyPr/>
          <a:lstStyle/>
          <a:p>
            <a:pPr algn="just"/>
            <a:r>
              <a:rPr lang="ar-SA" sz="2800" dirty="0" smtClean="0">
                <a:latin typeface="Tahoma" pitchFamily="34" charset="0"/>
                <a:ea typeface="Tahoma" pitchFamily="34" charset="0"/>
                <a:cs typeface="Tahoma" pitchFamily="34" charset="0"/>
              </a:rPr>
              <a:t>فكما هو معروف أن </a:t>
            </a:r>
            <a:r>
              <a:rPr lang="ar-SA" sz="2800" dirty="0" err="1" smtClean="0">
                <a:latin typeface="Tahoma" pitchFamily="34" charset="0"/>
                <a:ea typeface="Tahoma" pitchFamily="34" charset="0"/>
                <a:cs typeface="Tahoma" pitchFamily="34" charset="0"/>
              </a:rPr>
              <a:t>المتدينيين</a:t>
            </a:r>
            <a:r>
              <a:rPr lang="ar-SA" sz="2800" dirty="0" smtClean="0">
                <a:latin typeface="Tahoma" pitchFamily="34" charset="0"/>
                <a:ea typeface="Tahoma" pitchFamily="34" charset="0"/>
                <a:cs typeface="Tahoma" pitchFamily="34" charset="0"/>
              </a:rPr>
              <a:t> عارضوا في البداية الصهيونية لكن بعضهم وجد فيها وسيلة لتحقيق "بداية الخلاص" ونزول المسيح المنتظر، من ناحيتهم حاول قادة الحركة الصهيونية التوصل إلى تسويات من أجل وحدة "الأمة”</a:t>
            </a:r>
            <a:endParaRPr lang="ar-JO" sz="2800" dirty="0" smtClean="0">
              <a:latin typeface="Tahoma" pitchFamily="34" charset="0"/>
              <a:ea typeface="Tahoma" pitchFamily="34" charset="0"/>
              <a:cs typeface="Tahoma" pitchFamily="34" charset="0"/>
            </a:endParaRPr>
          </a:p>
          <a:p>
            <a:pPr algn="just"/>
            <a:r>
              <a:rPr lang="ar-SA" sz="2800" dirty="0" smtClean="0">
                <a:latin typeface="Tahoma" pitchFamily="34" charset="0"/>
                <a:ea typeface="Tahoma" pitchFamily="34" charset="0"/>
                <a:cs typeface="Tahoma" pitchFamily="34" charset="0"/>
              </a:rPr>
              <a:t>نجد رئيس الوزراء الإسرائيلي دافيد بن غوريون </a:t>
            </a:r>
            <a:r>
              <a:rPr lang="ar-JO" sz="2800" dirty="0" smtClean="0">
                <a:latin typeface="Tahoma" pitchFamily="34" charset="0"/>
                <a:ea typeface="Tahoma" pitchFamily="34" charset="0"/>
                <a:cs typeface="Tahoma" pitchFamily="34" charset="0"/>
              </a:rPr>
              <a:t>في عام 1956 يبرر مشاركة إسرائيل بحرب السويس (بالرغم من كونه ملحداً ويفتخر بعدم التزامه بشروط الدين اليهودي)؛ بالتصريح في الكنيست أنّ السبب الحقيقي للحرب هو "استعادة مملكتي داوود وسليمان إلى حدودها التوراتية"</a:t>
            </a:r>
            <a:endParaRPr lang="en-US" sz="2800" dirty="0" smtClean="0">
              <a:latin typeface="Tahoma" pitchFamily="34" charset="0"/>
              <a:ea typeface="Tahoma" pitchFamily="34" charset="0"/>
              <a:cs typeface="Tahoma" pitchFamily="34" charset="0"/>
            </a:endParaRPr>
          </a:p>
        </p:txBody>
      </p:sp>
      <p:pic>
        <p:nvPicPr>
          <p:cNvPr id="16386" name="Picture 2"/>
          <p:cNvPicPr>
            <a:picLocks noChangeAspect="1" noChangeArrowheads="1"/>
          </p:cNvPicPr>
          <p:nvPr/>
        </p:nvPicPr>
        <p:blipFill>
          <a:blip r:embed="rId2"/>
          <a:srcRect/>
          <a:stretch>
            <a:fillRect/>
          </a:stretch>
        </p:blipFill>
        <p:spPr bwMode="auto">
          <a:xfrm>
            <a:off x="7786678" y="3357562"/>
            <a:ext cx="1357322" cy="2214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 calcmode="lin" valueType="num">
                                      <p:cBhvr additive="base">
                                        <p:cTn id="12" dur="500" fill="hold"/>
                                        <p:tgtEl>
                                          <p:spTgt spid="16386"/>
                                        </p:tgtEl>
                                        <p:attrNameLst>
                                          <p:attrName>ppt_x</p:attrName>
                                        </p:attrNameLst>
                                      </p:cBhvr>
                                      <p:tavLst>
                                        <p:tav tm="0">
                                          <p:val>
                                            <p:strVal val="#ppt_x"/>
                                          </p:val>
                                        </p:tav>
                                        <p:tav tm="100000">
                                          <p:val>
                                            <p:strVal val="#ppt_x"/>
                                          </p:val>
                                        </p:tav>
                                      </p:tavLst>
                                    </p:anim>
                                    <p:anim calcmode="lin" valueType="num">
                                      <p:cBhvr additive="base">
                                        <p:cTn id="13"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229600" cy="5340369"/>
          </a:xfrm>
        </p:spPr>
        <p:txBody>
          <a:bodyPr/>
          <a:lstStyle/>
          <a:p>
            <a:pPr algn="just"/>
            <a:r>
              <a:rPr lang="ar-JO" sz="2400" dirty="0" err="1" smtClean="0">
                <a:latin typeface="Tahoma" pitchFamily="34" charset="0"/>
                <a:ea typeface="Tahoma" pitchFamily="34" charset="0"/>
                <a:cs typeface="Tahoma" pitchFamily="34" charset="0"/>
              </a:rPr>
              <a:t>إلتقى</a:t>
            </a:r>
            <a:r>
              <a:rPr lang="ar-JO" sz="2400" dirty="0" smtClean="0">
                <a:latin typeface="Tahoma" pitchFamily="34" charset="0"/>
                <a:ea typeface="Tahoma" pitchFamily="34" charset="0"/>
                <a:cs typeface="Tahoma" pitchFamily="34" charset="0"/>
              </a:rPr>
              <a:t> الدافع الديني </a:t>
            </a:r>
            <a:r>
              <a:rPr lang="ar-JO" sz="2400" dirty="0" err="1" smtClean="0">
                <a:latin typeface="Tahoma" pitchFamily="34" charset="0"/>
                <a:ea typeface="Tahoma" pitchFamily="34" charset="0"/>
                <a:cs typeface="Tahoma" pitchFamily="34" charset="0"/>
              </a:rPr>
              <a:t>للاستشراق</a:t>
            </a:r>
            <a:r>
              <a:rPr lang="ar-JO" sz="2400" dirty="0" smtClean="0">
                <a:latin typeface="Tahoma" pitchFamily="34" charset="0"/>
                <a:ea typeface="Tahoma" pitchFamily="34" charset="0"/>
                <a:cs typeface="Tahoma" pitchFamily="34" charset="0"/>
              </a:rPr>
              <a:t> مع الطموحات الصهيونية، وحصل انسجام كبير بين أهداف </a:t>
            </a:r>
            <a:r>
              <a:rPr lang="ar-JO" sz="2400" dirty="0" err="1" smtClean="0">
                <a:latin typeface="Tahoma" pitchFamily="34" charset="0"/>
                <a:ea typeface="Tahoma" pitchFamily="34" charset="0"/>
                <a:cs typeface="Tahoma" pitchFamily="34" charset="0"/>
              </a:rPr>
              <a:t>الاستشراق</a:t>
            </a:r>
            <a:r>
              <a:rPr lang="ar-JO" sz="2400" dirty="0" smtClean="0">
                <a:latin typeface="Tahoma" pitchFamily="34" charset="0"/>
                <a:ea typeface="Tahoma" pitchFamily="34" charset="0"/>
                <a:cs typeface="Tahoma" pitchFamily="34" charset="0"/>
              </a:rPr>
              <a:t> الدينية والصهيونية، حيث يرى محمد </a:t>
            </a:r>
            <a:r>
              <a:rPr lang="ar-JO" sz="2400" dirty="0" err="1" smtClean="0">
                <a:latin typeface="Tahoma" pitchFamily="34" charset="0"/>
                <a:ea typeface="Tahoma" pitchFamily="34" charset="0"/>
                <a:cs typeface="Tahoma" pitchFamily="34" charset="0"/>
              </a:rPr>
              <a:t>ادريس</a:t>
            </a:r>
            <a:r>
              <a:rPr lang="ar-JO" sz="2400" dirty="0" smtClean="0">
                <a:latin typeface="Tahoma" pitchFamily="34" charset="0"/>
                <a:ea typeface="Tahoma" pitchFamily="34" charset="0"/>
                <a:cs typeface="Tahoma" pitchFamily="34" charset="0"/>
              </a:rPr>
              <a:t> أنّ الهدف الديني </a:t>
            </a:r>
            <a:r>
              <a:rPr lang="ar-JO" sz="2400" dirty="0" err="1" smtClean="0">
                <a:latin typeface="Tahoma" pitchFamily="34" charset="0"/>
                <a:ea typeface="Tahoma" pitchFamily="34" charset="0"/>
                <a:cs typeface="Tahoma" pitchFamily="34" charset="0"/>
              </a:rPr>
              <a:t>للاستشراق</a:t>
            </a:r>
            <a:r>
              <a:rPr lang="ar-JO" sz="2400" dirty="0" smtClean="0">
                <a:latin typeface="Tahoma" pitchFamily="34" charset="0"/>
                <a:ea typeface="Tahoma" pitchFamily="34" charset="0"/>
                <a:cs typeface="Tahoma" pitchFamily="34" charset="0"/>
              </a:rPr>
              <a:t> كان إضعاف الإسلام وتشويهه والتشكيك في قيمه عن طريق </a:t>
            </a:r>
            <a:r>
              <a:rPr lang="ar-JO" sz="2400" dirty="0" err="1" smtClean="0">
                <a:latin typeface="Tahoma" pitchFamily="34" charset="0"/>
                <a:ea typeface="Tahoma" pitchFamily="34" charset="0"/>
                <a:cs typeface="Tahoma" pitchFamily="34" charset="0"/>
              </a:rPr>
              <a:t>اثبات</a:t>
            </a:r>
            <a:r>
              <a:rPr lang="ar-JO" sz="2400" dirty="0" smtClean="0">
                <a:latin typeface="Tahoma" pitchFamily="34" charset="0"/>
                <a:ea typeface="Tahoma" pitchFamily="34" charset="0"/>
                <a:cs typeface="Tahoma" pitchFamily="34" charset="0"/>
              </a:rPr>
              <a:t> فضل اليهودية عليه والزعم بأنّ اليهودية مصدر </a:t>
            </a:r>
            <a:r>
              <a:rPr lang="ar-JO" sz="2400" dirty="0" err="1" smtClean="0">
                <a:latin typeface="Tahoma" pitchFamily="34" charset="0"/>
                <a:ea typeface="Tahoma" pitchFamily="34" charset="0"/>
                <a:cs typeface="Tahoma" pitchFamily="34" charset="0"/>
              </a:rPr>
              <a:t>الاسلام</a:t>
            </a:r>
            <a:r>
              <a:rPr lang="ar-JO" sz="2400" dirty="0" smtClean="0">
                <a:latin typeface="Tahoma" pitchFamily="34" charset="0"/>
                <a:ea typeface="Tahoma" pitchFamily="34" charset="0"/>
                <a:cs typeface="Tahoma" pitchFamily="34" charset="0"/>
              </a:rPr>
              <a:t> الأول، لأنّ الدين الإسلامي كان دوماً المحرك الأساسي لمقاومة الاستعمار والحملات الصليبية.</a:t>
            </a:r>
          </a:p>
          <a:p>
            <a:pPr algn="just"/>
            <a:r>
              <a:rPr lang="ar-JO" sz="2400" dirty="0" smtClean="0">
                <a:latin typeface="Tahoma" pitchFamily="34" charset="0"/>
                <a:ea typeface="Tahoma" pitchFamily="34" charset="0"/>
                <a:cs typeface="Tahoma" pitchFamily="34" charset="0"/>
              </a:rPr>
              <a:t>هذا ما عبر عنه المستشرق برنارد لويس بقوله: "</a:t>
            </a:r>
            <a:r>
              <a:rPr lang="ar-JO" sz="2400" dirty="0" smtClean="0">
                <a:solidFill>
                  <a:srgbClr val="C00000"/>
                </a:solidFill>
                <a:latin typeface="Tahoma" pitchFamily="34" charset="0"/>
                <a:ea typeface="Tahoma" pitchFamily="34" charset="0"/>
                <a:cs typeface="Tahoma" pitchFamily="34" charset="0"/>
              </a:rPr>
              <a:t>كان الإسلام في عيون مسيحيي العصور الوسطى العدو الأكبر، وكانت دراسته تعد بمثابة ضرورة من أجل أهداف واقعية للغاية، أحدها كان جدلياً: الرغبة في فهم هذا الدين بهدف مقاومته وتدميره.</a:t>
            </a:r>
            <a:endParaRPr lang="en-US" sz="2400" dirty="0">
              <a:solidFill>
                <a:srgbClr val="C00000"/>
              </a:solidFill>
              <a:latin typeface="Tahoma" pitchFamily="34" charset="0"/>
              <a:ea typeface="Tahoma" pitchFamily="34" charset="0"/>
              <a:cs typeface="Tahoma" pitchFamily="34" charset="0"/>
            </a:endParaRPr>
          </a:p>
        </p:txBody>
      </p:sp>
      <p:pic>
        <p:nvPicPr>
          <p:cNvPr id="6146" name="Picture 2"/>
          <p:cNvPicPr>
            <a:picLocks noChangeAspect="1" noChangeArrowheads="1"/>
          </p:cNvPicPr>
          <p:nvPr/>
        </p:nvPicPr>
        <p:blipFill>
          <a:blip r:embed="rId2"/>
          <a:srcRect/>
          <a:stretch>
            <a:fillRect/>
          </a:stretch>
        </p:blipFill>
        <p:spPr bwMode="auto">
          <a:xfrm>
            <a:off x="2643174" y="5143512"/>
            <a:ext cx="4714908" cy="8572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additive="base">
                                        <p:cTn id="12" dur="500" fill="hold"/>
                                        <p:tgtEl>
                                          <p:spTgt spid="6146"/>
                                        </p:tgtEl>
                                        <p:attrNameLst>
                                          <p:attrName>ppt_x</p:attrName>
                                        </p:attrNameLst>
                                      </p:cBhvr>
                                      <p:tavLst>
                                        <p:tav tm="0">
                                          <p:val>
                                            <p:strVal val="#ppt_x"/>
                                          </p:val>
                                        </p:tav>
                                        <p:tav tm="100000">
                                          <p:val>
                                            <p:strVal val="#ppt_x"/>
                                          </p:val>
                                        </p:tav>
                                      </p:tavLst>
                                    </p:anim>
                                    <p:anim calcmode="lin" valueType="num">
                                      <p:cBhvr additive="base">
                                        <p:cTn id="13"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600" b="1" dirty="0" err="1" smtClean="0">
                <a:solidFill>
                  <a:srgbClr val="C00000"/>
                </a:solidFill>
                <a:latin typeface="Tahoma" pitchFamily="34" charset="0"/>
                <a:ea typeface="Tahoma" pitchFamily="34" charset="0"/>
                <a:cs typeface="Tahoma" pitchFamily="34" charset="0"/>
              </a:rPr>
              <a:t>الاستشراق</a:t>
            </a:r>
            <a:r>
              <a:rPr lang="ar-JO" sz="3600" b="1" dirty="0" smtClean="0">
                <a:solidFill>
                  <a:srgbClr val="C00000"/>
                </a:solidFill>
                <a:latin typeface="Tahoma" pitchFamily="34" charset="0"/>
                <a:ea typeface="Tahoma" pitchFamily="34" charset="0"/>
                <a:cs typeface="Tahoma" pitchFamily="34" charset="0"/>
              </a:rPr>
              <a:t> وحل المسألة اليهودية</a:t>
            </a:r>
            <a:endParaRPr lang="en-US" sz="3600" dirty="0">
              <a:solidFill>
                <a:srgbClr val="C00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2071670" y="1357298"/>
            <a:ext cx="6615130" cy="4768865"/>
          </a:xfrm>
        </p:spPr>
        <p:txBody>
          <a:bodyPr/>
          <a:lstStyle/>
          <a:p>
            <a:pPr algn="just"/>
            <a:r>
              <a:rPr lang="ar-SA" sz="2400" dirty="0" smtClean="0">
                <a:latin typeface="Tahoma" pitchFamily="34" charset="0"/>
                <a:ea typeface="Tahoma" pitchFamily="34" charset="0"/>
                <a:cs typeface="Tahoma" pitchFamily="34" charset="0"/>
              </a:rPr>
              <a:t>بدأت المسألة اليهودية (أو اللاسامية) بالظهور في برلين عقب تأسيس"عصبة اللاساميين" عام </a:t>
            </a:r>
            <a:r>
              <a:rPr lang="ar-SA" sz="2400" dirty="0" smtClean="0">
                <a:latin typeface="Tahoma" pitchFamily="34" charset="0"/>
                <a:ea typeface="Tahoma" pitchFamily="34" charset="0"/>
                <a:cs typeface="Tahoma" pitchFamily="34" charset="0"/>
              </a:rPr>
              <a:t>1880</a:t>
            </a:r>
            <a:endParaRPr lang="en-US" sz="2400" dirty="0" smtClean="0">
              <a:latin typeface="Tahoma" pitchFamily="34" charset="0"/>
              <a:ea typeface="Tahoma" pitchFamily="34" charset="0"/>
              <a:cs typeface="Tahoma" pitchFamily="34" charset="0"/>
            </a:endParaRPr>
          </a:p>
          <a:p>
            <a:pPr algn="just"/>
            <a:r>
              <a:rPr lang="ar-SA" sz="2400" dirty="0" smtClean="0">
                <a:latin typeface="Tahoma" pitchFamily="34" charset="0"/>
                <a:ea typeface="Tahoma" pitchFamily="34" charset="0"/>
                <a:cs typeface="Tahoma" pitchFamily="34" charset="0"/>
              </a:rPr>
              <a:t>في </a:t>
            </a:r>
            <a:r>
              <a:rPr lang="ar-SA" sz="2400" dirty="0" smtClean="0">
                <a:latin typeface="Tahoma" pitchFamily="34" charset="0"/>
                <a:ea typeface="Tahoma" pitchFamily="34" charset="0"/>
                <a:cs typeface="Tahoma" pitchFamily="34" charset="0"/>
              </a:rPr>
              <a:t>نفس السنة كتب الاستاذ الجامعي تريتشكيه: </a:t>
            </a:r>
            <a:r>
              <a:rPr lang="ar-SA" sz="2400" dirty="0" smtClean="0">
                <a:solidFill>
                  <a:srgbClr val="C00000"/>
                </a:solidFill>
                <a:latin typeface="Tahoma" pitchFamily="34" charset="0"/>
                <a:ea typeface="Tahoma" pitchFamily="34" charset="0"/>
                <a:cs typeface="Tahoma" pitchFamily="34" charset="0"/>
              </a:rPr>
              <a:t>"اليهود عنصر غريب في ألمانيا لا يريد ولا يستطيع أن يندمج، مطالبتهم بالاعتراف بحقوقهم القومية تهدم الأسس القانونية للمساواة التي منحت </a:t>
            </a:r>
            <a:r>
              <a:rPr lang="ar-SA" sz="2400" dirty="0" smtClean="0">
                <a:solidFill>
                  <a:srgbClr val="C00000"/>
                </a:solidFill>
                <a:latin typeface="Tahoma" pitchFamily="34" charset="0"/>
                <a:ea typeface="Tahoma" pitchFamily="34" charset="0"/>
                <a:cs typeface="Tahoma" pitchFamily="34" charset="0"/>
              </a:rPr>
              <a:t>لهم</a:t>
            </a:r>
            <a:r>
              <a:rPr lang="ar-SA" sz="2400" dirty="0" smtClean="0">
                <a:latin typeface="Tahoma" pitchFamily="34" charset="0"/>
                <a:ea typeface="Tahoma" pitchFamily="34" charset="0"/>
                <a:cs typeface="Tahoma" pitchFamily="34" charset="0"/>
              </a:rPr>
              <a:t>“</a:t>
            </a:r>
            <a:endParaRPr lang="en-US" sz="2400" dirty="0" smtClean="0">
              <a:latin typeface="Tahoma" pitchFamily="34" charset="0"/>
              <a:ea typeface="Tahoma" pitchFamily="34" charset="0"/>
              <a:cs typeface="Tahoma" pitchFamily="34" charset="0"/>
            </a:endParaRPr>
          </a:p>
          <a:p>
            <a:pPr algn="just"/>
            <a:r>
              <a:rPr lang="ar-SA" sz="2400" dirty="0" smtClean="0">
                <a:latin typeface="Tahoma" pitchFamily="34" charset="0"/>
                <a:ea typeface="Tahoma" pitchFamily="34" charset="0"/>
                <a:cs typeface="Tahoma" pitchFamily="34" charset="0"/>
              </a:rPr>
              <a:t>وتبعه </a:t>
            </a:r>
            <a:r>
              <a:rPr lang="ar-SA" sz="2400" dirty="0" smtClean="0">
                <a:latin typeface="Tahoma" pitchFamily="34" charset="0"/>
                <a:ea typeface="Tahoma" pitchFamily="34" charset="0"/>
                <a:cs typeface="Tahoma" pitchFamily="34" charset="0"/>
              </a:rPr>
              <a:t>يوجين ديرينغ الذي كتب "ا</a:t>
            </a:r>
            <a:r>
              <a:rPr lang="ar-SA" sz="2400" dirty="0" smtClean="0">
                <a:solidFill>
                  <a:srgbClr val="C00000"/>
                </a:solidFill>
                <a:latin typeface="Tahoma" pitchFamily="34" charset="0"/>
                <a:ea typeface="Tahoma" pitchFamily="34" charset="0"/>
                <a:cs typeface="Tahoma" pitchFamily="34" charset="0"/>
              </a:rPr>
              <a:t>لعنصر اليهودي هو أسوأ عناصر العرق السامي؛ هدفه التسلط على العالم واستعباد الشعوب الأخرى</a:t>
            </a:r>
            <a:r>
              <a:rPr lang="ar-SA" sz="2400" dirty="0" smtClean="0">
                <a:latin typeface="Tahoma" pitchFamily="34" charset="0"/>
                <a:ea typeface="Tahoma" pitchFamily="34" charset="0"/>
                <a:cs typeface="Tahoma" pitchFamily="34" charset="0"/>
              </a:rPr>
              <a:t>،...ا</a:t>
            </a:r>
            <a:r>
              <a:rPr lang="ar-SA" sz="2400" dirty="0" smtClean="0">
                <a:solidFill>
                  <a:srgbClr val="C00000"/>
                </a:solidFill>
                <a:latin typeface="Tahoma" pitchFamily="34" charset="0"/>
                <a:ea typeface="Tahoma" pitchFamily="34" charset="0"/>
                <a:cs typeface="Tahoma" pitchFamily="34" charset="0"/>
              </a:rPr>
              <a:t>ليهودية تتصف بصفات ضارة غير اجتماعية خصوصاً عندما تنشط في السياسة أو الصحافة</a:t>
            </a:r>
            <a:r>
              <a:rPr lang="ar-SA" sz="2400" dirty="0" smtClean="0">
                <a:latin typeface="Tahoma" pitchFamily="34" charset="0"/>
                <a:ea typeface="Tahoma" pitchFamily="34" charset="0"/>
                <a:cs typeface="Tahoma" pitchFamily="34" charset="0"/>
              </a:rPr>
              <a:t>"، </a:t>
            </a:r>
            <a:endParaRPr lang="en-US" sz="2400" dirty="0">
              <a:latin typeface="Tahoma" pitchFamily="34" charset="0"/>
              <a:ea typeface="Tahoma" pitchFamily="34" charset="0"/>
              <a:cs typeface="Tahoma" pitchFamily="34" charset="0"/>
            </a:endParaRPr>
          </a:p>
        </p:txBody>
      </p:sp>
      <p:pic>
        <p:nvPicPr>
          <p:cNvPr id="1026" name="Picture 2"/>
          <p:cNvPicPr>
            <a:picLocks noChangeAspect="1" noChangeArrowheads="1"/>
          </p:cNvPicPr>
          <p:nvPr/>
        </p:nvPicPr>
        <p:blipFill>
          <a:blip r:embed="rId2"/>
          <a:srcRect/>
          <a:stretch>
            <a:fillRect/>
          </a:stretch>
        </p:blipFill>
        <p:spPr bwMode="auto">
          <a:xfrm>
            <a:off x="0" y="2285992"/>
            <a:ext cx="1909903" cy="17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ar-SA" sz="2700" dirty="0" smtClean="0">
                <a:latin typeface="Tahoma" pitchFamily="34" charset="0"/>
                <a:ea typeface="Tahoma" pitchFamily="34" charset="0"/>
                <a:cs typeface="Tahoma" pitchFamily="34" charset="0"/>
              </a:rPr>
              <a:t>واستنتج البريطاني </a:t>
            </a:r>
            <a:r>
              <a:rPr lang="ar-SA" sz="2700" dirty="0" err="1" smtClean="0">
                <a:latin typeface="Tahoma" pitchFamily="34" charset="0"/>
                <a:ea typeface="Tahoma" pitchFamily="34" charset="0"/>
                <a:cs typeface="Tahoma" pitchFamily="34" charset="0"/>
              </a:rPr>
              <a:t>هوستون</a:t>
            </a:r>
            <a:r>
              <a:rPr lang="ar-SA" sz="2700" dirty="0" smtClean="0">
                <a:latin typeface="Tahoma" pitchFamily="34" charset="0"/>
                <a:ea typeface="Tahoma" pitchFamily="34" charset="0"/>
                <a:cs typeface="Tahoma" pitchFamily="34" charset="0"/>
              </a:rPr>
              <a:t> </a:t>
            </a:r>
            <a:r>
              <a:rPr lang="ar-SA" sz="2700" dirty="0" err="1" smtClean="0">
                <a:latin typeface="Tahoma" pitchFamily="34" charset="0"/>
                <a:ea typeface="Tahoma" pitchFamily="34" charset="0"/>
                <a:cs typeface="Tahoma" pitchFamily="34" charset="0"/>
              </a:rPr>
              <a:t>تشامبرلين</a:t>
            </a:r>
            <a:r>
              <a:rPr lang="en-US" sz="2700" dirty="0" smtClean="0">
                <a:latin typeface="Tahoma" pitchFamily="34" charset="0"/>
                <a:ea typeface="Tahoma" pitchFamily="34" charset="0"/>
                <a:cs typeface="Tahoma" pitchFamily="34" charset="0"/>
              </a:rPr>
              <a:t> </a:t>
            </a:r>
            <a:r>
              <a:rPr lang="ar-SA" sz="2700" dirty="0" smtClean="0">
                <a:latin typeface="Tahoma" pitchFamily="34" charset="0"/>
                <a:ea typeface="Tahoma" pitchFamily="34" charset="0"/>
                <a:cs typeface="Tahoma" pitchFamily="34" charset="0"/>
              </a:rPr>
              <a:t>(عاش في ألمانيا) في كتابه "أسس القرن العشرين" أنّ تاريخ المدينة (ألمانيا) عبارة عن صراع بين الآريين الصديقين والساميين</a:t>
            </a:r>
            <a:endParaRPr lang="en-US" sz="2700" dirty="0" smtClean="0">
              <a:latin typeface="Tahoma" pitchFamily="34" charset="0"/>
              <a:ea typeface="Tahoma" pitchFamily="34" charset="0"/>
              <a:cs typeface="Tahoma" pitchFamily="34" charset="0"/>
            </a:endParaRPr>
          </a:p>
          <a:p>
            <a:pPr algn="just"/>
            <a:r>
              <a:rPr lang="ar-SA" sz="2700" dirty="0" smtClean="0">
                <a:latin typeface="Tahoma" pitchFamily="34" charset="0"/>
                <a:ea typeface="Tahoma" pitchFamily="34" charset="0"/>
                <a:cs typeface="Tahoma" pitchFamily="34" charset="0"/>
              </a:rPr>
              <a:t>تزامن ذلك مع ظهور كتاب برتوكولات حكماء صهيون الذي يدعي واضعوه بوجود زعامة يهودية عالمية تدير العالم</a:t>
            </a:r>
            <a:endParaRPr lang="en-US" sz="2700" dirty="0" smtClean="0">
              <a:latin typeface="Tahoma" pitchFamily="34" charset="0"/>
              <a:ea typeface="Tahoma" pitchFamily="34" charset="0"/>
              <a:cs typeface="Tahoma" pitchFamily="34" charset="0"/>
            </a:endParaRPr>
          </a:p>
          <a:p>
            <a:pPr algn="just"/>
            <a:r>
              <a:rPr lang="ar-SA" sz="2700" dirty="0" smtClean="0">
                <a:latin typeface="Tahoma" pitchFamily="34" charset="0"/>
                <a:ea typeface="Tahoma" pitchFamily="34" charset="0"/>
                <a:cs typeface="Tahoma" pitchFamily="34" charset="0"/>
              </a:rPr>
              <a:t>وهكذا بدأت بوادر</a:t>
            </a:r>
            <a:r>
              <a:rPr lang="ar-SA" sz="2700" b="1" dirty="0" smtClean="0">
                <a:latin typeface="Tahoma" pitchFamily="34" charset="0"/>
                <a:ea typeface="Tahoma" pitchFamily="34" charset="0"/>
                <a:cs typeface="Tahoma" pitchFamily="34" charset="0"/>
              </a:rPr>
              <a:t> </a:t>
            </a:r>
            <a:r>
              <a:rPr lang="ar-SA" sz="2700" dirty="0" err="1" smtClean="0">
                <a:latin typeface="Tahoma" pitchFamily="34" charset="0"/>
                <a:ea typeface="Tahoma" pitchFamily="34" charset="0"/>
                <a:cs typeface="Tahoma" pitchFamily="34" charset="0"/>
              </a:rPr>
              <a:t>اللاسامية</a:t>
            </a:r>
            <a:r>
              <a:rPr lang="ar-SA" sz="2700" dirty="0" smtClean="0">
                <a:latin typeface="Tahoma" pitchFamily="34" charset="0"/>
                <a:ea typeface="Tahoma" pitchFamily="34" charset="0"/>
                <a:cs typeface="Tahoma" pitchFamily="34" charset="0"/>
              </a:rPr>
              <a:t> بالظهور في محاكمة </a:t>
            </a:r>
            <a:r>
              <a:rPr lang="ar-SA" sz="2700" dirty="0" err="1" smtClean="0">
                <a:latin typeface="Tahoma" pitchFamily="34" charset="0"/>
                <a:ea typeface="Tahoma" pitchFamily="34" charset="0"/>
                <a:cs typeface="Tahoma" pitchFamily="34" charset="0"/>
              </a:rPr>
              <a:t>درايفوس</a:t>
            </a:r>
            <a:r>
              <a:rPr lang="en-US" sz="2700" dirty="0" smtClean="0">
                <a:latin typeface="Tahoma" pitchFamily="34" charset="0"/>
                <a:ea typeface="Tahoma" pitchFamily="34" charset="0"/>
                <a:cs typeface="Tahoma" pitchFamily="34" charset="0"/>
              </a:rPr>
              <a:t> </a:t>
            </a:r>
            <a:r>
              <a:rPr lang="ar-SA" sz="2700" dirty="0" smtClean="0">
                <a:latin typeface="Tahoma" pitchFamily="34" charset="0"/>
                <a:ea typeface="Tahoma" pitchFamily="34" charset="0"/>
                <a:cs typeface="Tahoma" pitchFamily="34" charset="0"/>
              </a:rPr>
              <a:t>(ضابط أركان فرنسي "يهودي" اتهم زوراً بالخيانة (1894) رافقها مشاعر كراهية كبيرة؛ أدين ثم برئ جزئياً وصدر عنه عفو).</a:t>
            </a:r>
            <a:endParaRPr lang="en-US" sz="2700" dirty="0" smtClean="0">
              <a:latin typeface="Tahoma" pitchFamily="34" charset="0"/>
              <a:ea typeface="Tahoma" pitchFamily="34" charset="0"/>
              <a:cs typeface="Tahoma" pitchFamily="34" charset="0"/>
            </a:endParaRPr>
          </a:p>
        </p:txBody>
      </p:sp>
      <p:pic>
        <p:nvPicPr>
          <p:cNvPr id="2050" name="Picture 2"/>
          <p:cNvPicPr>
            <a:picLocks noChangeAspect="1" noChangeArrowheads="1"/>
          </p:cNvPicPr>
          <p:nvPr/>
        </p:nvPicPr>
        <p:blipFill>
          <a:blip r:embed="rId2"/>
          <a:srcRect/>
          <a:stretch>
            <a:fillRect/>
          </a:stretch>
        </p:blipFill>
        <p:spPr bwMode="auto">
          <a:xfrm>
            <a:off x="3571868" y="214290"/>
            <a:ext cx="2314575" cy="1409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1143000"/>
          </a:xfrm>
        </p:spPr>
        <p:txBody>
          <a:bodyPr/>
          <a:lstStyle/>
          <a:p>
            <a:r>
              <a:rPr lang="ar-SA" sz="3600" b="1" dirty="0" smtClean="0">
                <a:solidFill>
                  <a:srgbClr val="C00000"/>
                </a:solidFill>
                <a:latin typeface="Tahoma" pitchFamily="34" charset="0"/>
                <a:ea typeface="Tahoma" pitchFamily="34" charset="0"/>
                <a:cs typeface="Tahoma" pitchFamily="34" charset="0"/>
              </a:rPr>
              <a:t>يرى صبري جريس أن هنالك عدة أسباب قادت لظهور </a:t>
            </a:r>
            <a:r>
              <a:rPr lang="ar-SA" sz="3600" b="1" dirty="0" err="1" smtClean="0">
                <a:solidFill>
                  <a:srgbClr val="C00000"/>
                </a:solidFill>
                <a:latin typeface="Tahoma" pitchFamily="34" charset="0"/>
                <a:ea typeface="Tahoma" pitchFamily="34" charset="0"/>
                <a:cs typeface="Tahoma" pitchFamily="34" charset="0"/>
              </a:rPr>
              <a:t>اللاسامية</a:t>
            </a:r>
            <a:r>
              <a:rPr lang="ar-SA" sz="3600" b="1" dirty="0" smtClean="0">
                <a:solidFill>
                  <a:srgbClr val="C00000"/>
                </a:solidFill>
                <a:latin typeface="Tahoma" pitchFamily="34" charset="0"/>
                <a:ea typeface="Tahoma" pitchFamily="34" charset="0"/>
                <a:cs typeface="Tahoma" pitchFamily="34" charset="0"/>
              </a:rPr>
              <a:t> من أهم</a:t>
            </a:r>
            <a:r>
              <a:rPr lang="ar-JO" sz="3600" b="1" dirty="0" smtClean="0">
                <a:solidFill>
                  <a:srgbClr val="C00000"/>
                </a:solidFill>
                <a:latin typeface="Tahoma" pitchFamily="34" charset="0"/>
                <a:ea typeface="Tahoma" pitchFamily="34" charset="0"/>
                <a:cs typeface="Tahoma" pitchFamily="34" charset="0"/>
              </a:rPr>
              <a:t>ها</a:t>
            </a:r>
            <a:r>
              <a:rPr lang="en-US" sz="3600" b="1" dirty="0" smtClean="0">
                <a:solidFill>
                  <a:srgbClr val="C00000"/>
                </a:solidFill>
                <a:latin typeface="Tahoma" pitchFamily="34" charset="0"/>
                <a:ea typeface="Tahoma" pitchFamily="34" charset="0"/>
                <a:cs typeface="Tahoma" pitchFamily="34" charset="0"/>
              </a:rPr>
              <a:t>  </a:t>
            </a:r>
            <a:br>
              <a:rPr lang="en-US" sz="3600" b="1" dirty="0" smtClean="0">
                <a:solidFill>
                  <a:srgbClr val="C00000"/>
                </a:solidFill>
                <a:latin typeface="Tahoma" pitchFamily="34" charset="0"/>
                <a:ea typeface="Tahoma" pitchFamily="34" charset="0"/>
                <a:cs typeface="Tahoma" pitchFamily="34" charset="0"/>
              </a:rPr>
            </a:br>
            <a:endParaRPr lang="en-US" sz="3600" b="1" dirty="0">
              <a:solidFill>
                <a:srgbClr val="C00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1785918" y="1600200"/>
            <a:ext cx="6900882" cy="4525963"/>
          </a:xfrm>
        </p:spPr>
        <p:txBody>
          <a:bodyPr/>
          <a:lstStyle/>
          <a:p>
            <a:pPr marL="514350" lvl="0" indent="-514350" algn="just">
              <a:buFont typeface="+mj-lt"/>
              <a:buAutoNum type="arabicPeriod"/>
            </a:pPr>
            <a:r>
              <a:rPr lang="ar-SA" sz="2800" dirty="0" smtClean="0">
                <a:latin typeface="Tahoma" pitchFamily="34" charset="0"/>
                <a:ea typeface="Tahoma" pitchFamily="34" charset="0"/>
                <a:cs typeface="Tahoma" pitchFamily="34" charset="0"/>
              </a:rPr>
              <a:t>تحميل المسيحية لليهود مسؤولية قتل المسيح.</a:t>
            </a:r>
            <a:endParaRPr lang="en-US" sz="2800" dirty="0" smtClean="0">
              <a:latin typeface="Tahoma" pitchFamily="34" charset="0"/>
              <a:ea typeface="Tahoma" pitchFamily="34" charset="0"/>
              <a:cs typeface="Tahoma" pitchFamily="34" charset="0"/>
            </a:endParaRPr>
          </a:p>
          <a:p>
            <a:pPr marL="514350" lvl="0" indent="-514350" algn="just">
              <a:buFont typeface="+mj-lt"/>
              <a:buAutoNum type="arabicPeriod"/>
            </a:pPr>
            <a:r>
              <a:rPr lang="ar-SA" sz="2800" dirty="0" smtClean="0">
                <a:latin typeface="Tahoma" pitchFamily="34" charset="0"/>
                <a:ea typeface="Tahoma" pitchFamily="34" charset="0"/>
                <a:cs typeface="Tahoma" pitchFamily="34" charset="0"/>
              </a:rPr>
              <a:t>سيطرة رأس المال اليهودي.</a:t>
            </a:r>
            <a:endParaRPr lang="en-US" sz="2800" dirty="0" smtClean="0">
              <a:latin typeface="Tahoma" pitchFamily="34" charset="0"/>
              <a:ea typeface="Tahoma" pitchFamily="34" charset="0"/>
              <a:cs typeface="Tahoma" pitchFamily="34" charset="0"/>
            </a:endParaRPr>
          </a:p>
          <a:p>
            <a:pPr marL="514350" lvl="0" indent="-514350" algn="just">
              <a:buFont typeface="+mj-lt"/>
              <a:buAutoNum type="arabicPeriod"/>
            </a:pPr>
            <a:r>
              <a:rPr lang="ar-SA" sz="2800" dirty="0" smtClean="0">
                <a:latin typeface="Tahoma" pitchFamily="34" charset="0"/>
                <a:ea typeface="Tahoma" pitchFamily="34" charset="0"/>
                <a:cs typeface="Tahoma" pitchFamily="34" charset="0"/>
              </a:rPr>
              <a:t>سيطرة اليهود على الإعلام.</a:t>
            </a:r>
            <a:endParaRPr lang="en-US" sz="2800" dirty="0" smtClean="0">
              <a:latin typeface="Tahoma" pitchFamily="34" charset="0"/>
              <a:ea typeface="Tahoma" pitchFamily="34" charset="0"/>
              <a:cs typeface="Tahoma" pitchFamily="34" charset="0"/>
            </a:endParaRPr>
          </a:p>
          <a:p>
            <a:pPr marL="514350" lvl="0" indent="-514350" algn="just">
              <a:buFont typeface="+mj-lt"/>
              <a:buAutoNum type="arabicPeriod"/>
            </a:pPr>
            <a:r>
              <a:rPr lang="ar-SA" sz="2800" dirty="0" smtClean="0">
                <a:latin typeface="Tahoma" pitchFamily="34" charset="0"/>
                <a:ea typeface="Tahoma" pitchFamily="34" charset="0"/>
                <a:cs typeface="Tahoma" pitchFamily="34" charset="0"/>
              </a:rPr>
              <a:t>اشتراك اليهود في الحركات الثورية.</a:t>
            </a:r>
            <a:endParaRPr lang="en-US" sz="2800" dirty="0" smtClean="0">
              <a:latin typeface="Tahoma" pitchFamily="34" charset="0"/>
              <a:ea typeface="Tahoma" pitchFamily="34" charset="0"/>
              <a:cs typeface="Tahoma" pitchFamily="34" charset="0"/>
            </a:endParaRPr>
          </a:p>
          <a:p>
            <a:pPr marL="514350" lvl="0" indent="-514350" algn="just">
              <a:buFont typeface="+mj-lt"/>
              <a:buAutoNum type="arabicPeriod"/>
            </a:pPr>
            <a:r>
              <a:rPr lang="ar-SA" sz="2800" dirty="0" smtClean="0">
                <a:latin typeface="Tahoma" pitchFamily="34" charset="0"/>
                <a:ea typeface="Tahoma" pitchFamily="34" charset="0"/>
                <a:cs typeface="Tahoma" pitchFamily="34" charset="0"/>
              </a:rPr>
              <a:t>شجب الديانة اليهودية من قبل البعض من خلال شجب الدين عامة والمسيحية خاصة واعتبار أنه </a:t>
            </a:r>
            <a:r>
              <a:rPr lang="ar-SA" sz="2800" dirty="0" err="1" smtClean="0">
                <a:latin typeface="Tahoma" pitchFamily="34" charset="0"/>
                <a:ea typeface="Tahoma" pitchFamily="34" charset="0"/>
                <a:cs typeface="Tahoma" pitchFamily="34" charset="0"/>
              </a:rPr>
              <a:t>لايمكن</a:t>
            </a:r>
            <a:r>
              <a:rPr lang="ar-SA" sz="2800" dirty="0" smtClean="0">
                <a:latin typeface="Tahoma" pitchFamily="34" charset="0"/>
                <a:ea typeface="Tahoma" pitchFamily="34" charset="0"/>
                <a:cs typeface="Tahoma" pitchFamily="34" charset="0"/>
              </a:rPr>
              <a:t> دمج اليهودي بالمجتمع.</a:t>
            </a:r>
            <a:endParaRPr lang="en-US" sz="2800" dirty="0" smtClean="0">
              <a:latin typeface="Tahoma" pitchFamily="34" charset="0"/>
              <a:ea typeface="Tahoma" pitchFamily="34" charset="0"/>
              <a:cs typeface="Tahoma" pitchFamily="34" charset="0"/>
            </a:endParaRPr>
          </a:p>
          <a:p>
            <a:pPr marL="514350" indent="-514350" algn="just">
              <a:buFont typeface="+mj-lt"/>
              <a:buAutoNum type="arabicPeriod"/>
            </a:pPr>
            <a:r>
              <a:rPr lang="ar-SA" sz="2800" dirty="0" smtClean="0">
                <a:latin typeface="Tahoma" pitchFamily="34" charset="0"/>
                <a:ea typeface="Tahoma" pitchFamily="34" charset="0"/>
                <a:cs typeface="Tahoma" pitchFamily="34" charset="0"/>
              </a:rPr>
              <a:t>هجرة اليهود إلى أوروبا الغربية مما أدى لمزاحمة السكان الأصليين</a:t>
            </a:r>
            <a:endParaRPr lang="en-US" sz="2800" dirty="0">
              <a:latin typeface="Tahoma" pitchFamily="34" charset="0"/>
              <a:ea typeface="Tahoma" pitchFamily="34" charset="0"/>
              <a:cs typeface="Tahoma" pitchFamily="34" charset="0"/>
            </a:endParaRPr>
          </a:p>
        </p:txBody>
      </p:sp>
      <p:pic>
        <p:nvPicPr>
          <p:cNvPr id="3074" name="Picture 2"/>
          <p:cNvPicPr>
            <a:picLocks noChangeAspect="1" noChangeArrowheads="1"/>
          </p:cNvPicPr>
          <p:nvPr/>
        </p:nvPicPr>
        <p:blipFill>
          <a:blip r:embed="rId2"/>
          <a:srcRect/>
          <a:stretch>
            <a:fillRect/>
          </a:stretch>
        </p:blipFill>
        <p:spPr bwMode="auto">
          <a:xfrm>
            <a:off x="0" y="2357430"/>
            <a:ext cx="1814483" cy="2928958"/>
          </a:xfrm>
          <a:prstGeom prst="rect">
            <a:avLst/>
          </a:prstGeom>
          <a:noFill/>
          <a:ln w="9525">
            <a:noFill/>
            <a:miter lim="800000"/>
            <a:headEnd/>
            <a:tailEnd/>
          </a:ln>
          <a:effec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z="3600" b="1" dirty="0" smtClean="0">
                <a:solidFill>
                  <a:srgbClr val="C00000"/>
                </a:solidFill>
                <a:latin typeface="Tahoma" pitchFamily="34" charset="0"/>
                <a:ea typeface="Tahoma" pitchFamily="34" charset="0"/>
                <a:cs typeface="Tahoma" pitchFamily="34" charset="0"/>
              </a:rPr>
              <a:t>ويرى </a:t>
            </a:r>
            <a:r>
              <a:rPr lang="ar-SA" sz="3600" b="1" dirty="0" err="1" smtClean="0">
                <a:solidFill>
                  <a:srgbClr val="C00000"/>
                </a:solidFill>
                <a:latin typeface="Tahoma" pitchFamily="34" charset="0"/>
                <a:ea typeface="Tahoma" pitchFamily="34" charset="0"/>
                <a:cs typeface="Tahoma" pitchFamily="34" charset="0"/>
              </a:rPr>
              <a:t>المسيري</a:t>
            </a:r>
            <a:r>
              <a:rPr lang="ar-SA" sz="3600" b="1" dirty="0" smtClean="0">
                <a:solidFill>
                  <a:srgbClr val="C00000"/>
                </a:solidFill>
                <a:latin typeface="Tahoma" pitchFamily="34" charset="0"/>
                <a:ea typeface="Tahoma" pitchFamily="34" charset="0"/>
                <a:cs typeface="Tahoma" pitchFamily="34" charset="0"/>
              </a:rPr>
              <a:t> أنّ البيئة التي ظهرت فيها المسألة اليهودية تتلخص بالتالي:</a:t>
            </a:r>
            <a:r>
              <a:rPr lang="en-US" sz="3600" b="1" dirty="0" smtClean="0">
                <a:solidFill>
                  <a:srgbClr val="C00000"/>
                </a:solidFill>
                <a:latin typeface="Tahoma" pitchFamily="34" charset="0"/>
                <a:ea typeface="Tahoma" pitchFamily="34" charset="0"/>
                <a:cs typeface="Tahoma" pitchFamily="34" charset="0"/>
              </a:rPr>
              <a:t/>
            </a:r>
            <a:br>
              <a:rPr lang="en-US" sz="3600" b="1" dirty="0" smtClean="0">
                <a:solidFill>
                  <a:srgbClr val="C00000"/>
                </a:solidFill>
                <a:latin typeface="Tahoma" pitchFamily="34" charset="0"/>
                <a:ea typeface="Tahoma" pitchFamily="34" charset="0"/>
                <a:cs typeface="Tahoma" pitchFamily="34" charset="0"/>
              </a:rPr>
            </a:br>
            <a:endParaRPr lang="en-US" sz="3600" b="1" dirty="0">
              <a:solidFill>
                <a:srgbClr val="C00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357158" y="1600201"/>
            <a:ext cx="8329642" cy="4186254"/>
          </a:xfrm>
        </p:spPr>
        <p:txBody>
          <a:bodyPr/>
          <a:lstStyle/>
          <a:p>
            <a:pPr marL="514350" lvl="0" indent="-514350" algn="just">
              <a:buFont typeface="+mj-lt"/>
              <a:buAutoNum type="arabicPeriod"/>
            </a:pPr>
            <a:r>
              <a:rPr lang="ar-SA" sz="2400" dirty="0" smtClean="0">
                <a:latin typeface="Tahoma" pitchFamily="34" charset="0"/>
                <a:ea typeface="Tahoma" pitchFamily="34" charset="0"/>
                <a:cs typeface="Tahoma" pitchFamily="34" charset="0"/>
              </a:rPr>
              <a:t>فشل المسيحية الغربية في صياغة رؤية محددة تجاه الأقليات بشكل عام والجماعات اليهودية على وجه الخصوص، فالكاثوليكية تبنت أن اليهود قتلة المسيح أمّا البروتستانت فقالوا أنّ اليهود أداة للخلاص بعد عودتهم لفلسطين.</a:t>
            </a:r>
            <a:endParaRPr lang="en-US" sz="2400" dirty="0" smtClean="0">
              <a:latin typeface="Tahoma" pitchFamily="34" charset="0"/>
              <a:ea typeface="Tahoma" pitchFamily="34" charset="0"/>
              <a:cs typeface="Tahoma" pitchFamily="34" charset="0"/>
            </a:endParaRPr>
          </a:p>
          <a:p>
            <a:pPr marL="514350" lvl="0" indent="-514350" algn="just">
              <a:buFont typeface="+mj-lt"/>
              <a:buAutoNum type="arabicPeriod"/>
            </a:pPr>
            <a:r>
              <a:rPr lang="ar-SA" sz="2400" dirty="0" smtClean="0">
                <a:latin typeface="Tahoma" pitchFamily="34" charset="0"/>
                <a:ea typeface="Tahoma" pitchFamily="34" charset="0"/>
                <a:cs typeface="Tahoma" pitchFamily="34" charset="0"/>
              </a:rPr>
              <a:t>تبني العقيدة الألفية </a:t>
            </a:r>
            <a:r>
              <a:rPr lang="ar-SA" sz="2400" dirty="0" smtClean="0">
                <a:latin typeface="Tahoma" pitchFamily="34" charset="0"/>
                <a:ea typeface="Tahoma" pitchFamily="34" charset="0"/>
                <a:cs typeface="Tahoma" pitchFamily="34" charset="0"/>
              </a:rPr>
              <a:t>(في </a:t>
            </a:r>
            <a:r>
              <a:rPr lang="ar-SA" sz="2400" dirty="0" smtClean="0">
                <a:latin typeface="Tahoma" pitchFamily="34" charset="0"/>
                <a:ea typeface="Tahoma" pitchFamily="34" charset="0"/>
                <a:cs typeface="Tahoma" pitchFamily="34" charset="0"/>
              </a:rPr>
              <a:t>آخر الزمان وبعد عودة اليهود لفلسطين سيأتي المسيح المنتظر ويحكم العالم لمدة ألف عام).</a:t>
            </a:r>
            <a:endParaRPr lang="en-US" sz="2400" dirty="0" smtClean="0">
              <a:latin typeface="Tahoma" pitchFamily="34" charset="0"/>
              <a:ea typeface="Tahoma" pitchFamily="34" charset="0"/>
              <a:cs typeface="Tahoma" pitchFamily="34" charset="0"/>
            </a:endParaRPr>
          </a:p>
          <a:p>
            <a:pPr marL="514350" lvl="0" indent="-514350" algn="just">
              <a:buFont typeface="+mj-lt"/>
              <a:buAutoNum type="arabicPeriod"/>
            </a:pPr>
            <a:r>
              <a:rPr lang="ar-SA" sz="2400" dirty="0" smtClean="0">
                <a:latin typeface="Tahoma" pitchFamily="34" charset="0"/>
                <a:ea typeface="Tahoma" pitchFamily="34" charset="0"/>
                <a:cs typeface="Tahoma" pitchFamily="34" charset="0"/>
              </a:rPr>
              <a:t>تحويل الغرب لليهود كأداة وجماعة وظيفية؛ لا ينظر لها في ضوء </a:t>
            </a:r>
            <a:r>
              <a:rPr lang="ar-SA" sz="2400" dirty="0" smtClean="0">
                <a:latin typeface="Tahoma" pitchFamily="34" charset="0"/>
                <a:ea typeface="Tahoma" pitchFamily="34" charset="0"/>
                <a:cs typeface="Tahoma" pitchFamily="34" charset="0"/>
              </a:rPr>
              <a:t>إنسانيتها وإنما </a:t>
            </a:r>
            <a:r>
              <a:rPr lang="ar-SA" sz="2400" dirty="0" smtClean="0">
                <a:latin typeface="Tahoma" pitchFamily="34" charset="0"/>
                <a:ea typeface="Tahoma" pitchFamily="34" charset="0"/>
                <a:cs typeface="Tahoma" pitchFamily="34" charset="0"/>
              </a:rPr>
              <a:t>في ضوء نفعها للمجتمع، (مثال: حلت البنوك مكان اليهودي المرابي).</a:t>
            </a:r>
            <a:endParaRPr lang="en-US" sz="2400" dirty="0" smtClean="0">
              <a:latin typeface="Tahoma" pitchFamily="34" charset="0"/>
              <a:ea typeface="Tahoma" pitchFamily="34" charset="0"/>
              <a:cs typeface="Tahoma" pitchFamily="34" charset="0"/>
            </a:endParaRPr>
          </a:p>
        </p:txBody>
      </p:sp>
      <p:pic>
        <p:nvPicPr>
          <p:cNvPr id="4101" name="Picture 5"/>
          <p:cNvPicPr>
            <a:picLocks noChangeAspect="1" noChangeArrowheads="1"/>
          </p:cNvPicPr>
          <p:nvPr/>
        </p:nvPicPr>
        <p:blipFill>
          <a:blip r:embed="rId2"/>
          <a:srcRect/>
          <a:stretch>
            <a:fillRect/>
          </a:stretch>
        </p:blipFill>
        <p:spPr bwMode="auto">
          <a:xfrm>
            <a:off x="4357686" y="5572140"/>
            <a:ext cx="4786314" cy="1285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64" y="274638"/>
            <a:ext cx="6143636" cy="1143000"/>
          </a:xfrm>
        </p:spPr>
        <p:txBody>
          <a:bodyPr/>
          <a:lstStyle/>
          <a:p>
            <a:r>
              <a:rPr lang="ar-SA" sz="2400" b="1" dirty="0" smtClean="0">
                <a:solidFill>
                  <a:srgbClr val="C00000"/>
                </a:solidFill>
                <a:latin typeface="Tahoma" pitchFamily="34" charset="0"/>
                <a:ea typeface="Tahoma" pitchFamily="34" charset="0"/>
                <a:cs typeface="Tahoma" pitchFamily="34" charset="0"/>
              </a:rPr>
              <a:t>ويرى </a:t>
            </a:r>
            <a:r>
              <a:rPr lang="ar-SA" sz="2400" b="1" dirty="0" err="1" smtClean="0">
                <a:solidFill>
                  <a:srgbClr val="C00000"/>
                </a:solidFill>
                <a:latin typeface="Tahoma" pitchFamily="34" charset="0"/>
                <a:ea typeface="Tahoma" pitchFamily="34" charset="0"/>
                <a:cs typeface="Tahoma" pitchFamily="34" charset="0"/>
              </a:rPr>
              <a:t>المسيري</a:t>
            </a:r>
            <a:r>
              <a:rPr lang="ar-SA" sz="2400" b="1" dirty="0" smtClean="0">
                <a:solidFill>
                  <a:srgbClr val="C00000"/>
                </a:solidFill>
                <a:latin typeface="Tahoma" pitchFamily="34" charset="0"/>
                <a:ea typeface="Tahoma" pitchFamily="34" charset="0"/>
                <a:cs typeface="Tahoma" pitchFamily="34" charset="0"/>
              </a:rPr>
              <a:t> أنّ البيئة التي ظهرت فيها المسألة اليهودية تتلخص بالتالي</a:t>
            </a:r>
            <a:r>
              <a:rPr lang="ar-JO" sz="2400" b="1" dirty="0" smtClean="0">
                <a:solidFill>
                  <a:srgbClr val="C00000"/>
                </a:solidFill>
                <a:latin typeface="Tahoma" pitchFamily="34" charset="0"/>
                <a:ea typeface="Tahoma" pitchFamily="34" charset="0"/>
                <a:cs typeface="Tahoma" pitchFamily="34" charset="0"/>
              </a:rPr>
              <a:t> .... يتبع</a:t>
            </a:r>
            <a:r>
              <a:rPr lang="en-US" sz="2400" b="1" dirty="0" smtClean="0">
                <a:solidFill>
                  <a:srgbClr val="C00000"/>
                </a:solidFill>
                <a:latin typeface="Tahoma" pitchFamily="34" charset="0"/>
                <a:ea typeface="Tahoma" pitchFamily="34" charset="0"/>
                <a:cs typeface="Tahoma" pitchFamily="34" charset="0"/>
              </a:rPr>
              <a:t/>
            </a:r>
            <a:br>
              <a:rPr lang="en-US" sz="2400" b="1" dirty="0" smtClean="0">
                <a:solidFill>
                  <a:srgbClr val="C00000"/>
                </a:solidFill>
                <a:latin typeface="Tahoma" pitchFamily="34" charset="0"/>
                <a:ea typeface="Tahoma" pitchFamily="34" charset="0"/>
                <a:cs typeface="Tahoma" pitchFamily="34" charset="0"/>
              </a:rPr>
            </a:br>
            <a:endParaRPr lang="en-US" sz="2400" b="1" dirty="0">
              <a:solidFill>
                <a:srgbClr val="C00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457200" y="1285861"/>
            <a:ext cx="8229600" cy="4500594"/>
          </a:xfrm>
        </p:spPr>
        <p:txBody>
          <a:bodyPr/>
          <a:lstStyle/>
          <a:p>
            <a:pPr marL="514350" lvl="0" indent="-514350" algn="just">
              <a:buFont typeface="+mj-lt"/>
              <a:buAutoNum type="arabicPeriod" startAt="4"/>
            </a:pPr>
            <a:r>
              <a:rPr lang="ar-SA" sz="2400" dirty="0" smtClean="0">
                <a:latin typeface="Tahoma" pitchFamily="34" charset="0"/>
                <a:ea typeface="Tahoma" pitchFamily="34" charset="0"/>
                <a:cs typeface="Tahoma" pitchFamily="34" charset="0"/>
              </a:rPr>
              <a:t>تعثر التحديث في شرق أوروبا وخصوصاً في روسيا بسبب</a:t>
            </a:r>
            <a:r>
              <a:rPr lang="ar-SA" sz="2400" dirty="0" smtClean="0">
                <a:latin typeface="Tahoma" pitchFamily="34" charset="0"/>
                <a:ea typeface="Tahoma" pitchFamily="34" charset="0"/>
                <a:cs typeface="Tahoma" pitchFamily="34" charset="0"/>
              </a:rPr>
              <a:t>:</a:t>
            </a:r>
            <a:endParaRPr lang="en-US" sz="2400" dirty="0" smtClean="0">
              <a:latin typeface="Tahoma" pitchFamily="34" charset="0"/>
              <a:ea typeface="Tahoma" pitchFamily="34" charset="0"/>
              <a:cs typeface="Tahoma" pitchFamily="34" charset="0"/>
            </a:endParaRPr>
          </a:p>
          <a:p>
            <a:pPr marL="514350" lvl="0" indent="-514350" algn="just">
              <a:buNone/>
            </a:pPr>
            <a:r>
              <a:rPr lang="ar-SA" sz="2400" dirty="0" smtClean="0">
                <a:latin typeface="Tahoma" pitchFamily="34" charset="0"/>
                <a:ea typeface="Tahoma" pitchFamily="34" charset="0"/>
                <a:cs typeface="Tahoma" pitchFamily="34" charset="0"/>
              </a:rPr>
              <a:t>أ</a:t>
            </a:r>
            <a:r>
              <a:rPr lang="ar-SA" sz="2400" dirty="0" smtClean="0">
                <a:latin typeface="Tahoma" pitchFamily="34" charset="0"/>
                <a:ea typeface="Tahoma" pitchFamily="34" charset="0"/>
                <a:cs typeface="Tahoma" pitchFamily="34" charset="0"/>
              </a:rPr>
              <a:t>) سرعة معدلات النمو الاقتصادي وبالتالي لم يتأقلم اليهود مع النظام الجديد. </a:t>
            </a:r>
            <a:endParaRPr lang="en-US" sz="2400" dirty="0" smtClean="0">
              <a:latin typeface="Tahoma" pitchFamily="34" charset="0"/>
              <a:ea typeface="Tahoma" pitchFamily="34" charset="0"/>
              <a:cs typeface="Tahoma" pitchFamily="34" charset="0"/>
            </a:endParaRPr>
          </a:p>
          <a:p>
            <a:pPr marL="514350" lvl="0" indent="-514350" algn="just">
              <a:buNone/>
            </a:pPr>
            <a:r>
              <a:rPr lang="ar-SA" sz="2400" dirty="0" smtClean="0">
                <a:latin typeface="Tahoma" pitchFamily="34" charset="0"/>
                <a:ea typeface="Tahoma" pitchFamily="34" charset="0"/>
                <a:cs typeface="Tahoma" pitchFamily="34" charset="0"/>
              </a:rPr>
              <a:t>ب</a:t>
            </a:r>
            <a:r>
              <a:rPr lang="ar-SA" sz="2400" dirty="0" smtClean="0">
                <a:latin typeface="Tahoma" pitchFamily="34" charset="0"/>
                <a:ea typeface="Tahoma" pitchFamily="34" charset="0"/>
                <a:cs typeface="Tahoma" pitchFamily="34" charset="0"/>
              </a:rPr>
              <a:t>) عزلة اليهود وعدم </a:t>
            </a:r>
            <a:r>
              <a:rPr lang="ar-SA" sz="2400" dirty="0" smtClean="0">
                <a:latin typeface="Tahoma" pitchFamily="34" charset="0"/>
                <a:ea typeface="Tahoma" pitchFamily="34" charset="0"/>
                <a:cs typeface="Tahoma" pitchFamily="34" charset="0"/>
              </a:rPr>
              <a:t>اندماجهم</a:t>
            </a:r>
            <a:r>
              <a:rPr lang="en-US" sz="2400" dirty="0" smtClean="0">
                <a:latin typeface="Tahoma" pitchFamily="34" charset="0"/>
                <a:ea typeface="Tahoma" pitchFamily="34" charset="0"/>
                <a:cs typeface="Tahoma" pitchFamily="34" charset="0"/>
              </a:rPr>
              <a:t> </a:t>
            </a:r>
            <a:r>
              <a:rPr lang="ar-SA" sz="2400" dirty="0" smtClean="0">
                <a:latin typeface="Tahoma" pitchFamily="34" charset="0"/>
                <a:ea typeface="Tahoma" pitchFamily="34" charset="0"/>
                <a:cs typeface="Tahoma" pitchFamily="34" charset="0"/>
              </a:rPr>
              <a:t>(</a:t>
            </a:r>
            <a:r>
              <a:rPr lang="ar-SA" sz="2400" dirty="0" smtClean="0">
                <a:latin typeface="Tahoma" pitchFamily="34" charset="0"/>
                <a:ea typeface="Tahoma" pitchFamily="34" charset="0"/>
                <a:cs typeface="Tahoma" pitchFamily="34" charset="0"/>
              </a:rPr>
              <a:t>ثقافة </a:t>
            </a:r>
            <a:r>
              <a:rPr lang="ar-SA" sz="2400" dirty="0" err="1" smtClean="0">
                <a:latin typeface="Tahoma" pitchFamily="34" charset="0"/>
                <a:ea typeface="Tahoma" pitchFamily="34" charset="0"/>
                <a:cs typeface="Tahoma" pitchFamily="34" charset="0"/>
              </a:rPr>
              <a:t>الغيتو</a:t>
            </a:r>
            <a:r>
              <a:rPr lang="ar-SA" sz="2400" dirty="0" smtClean="0">
                <a:latin typeface="Tahoma" pitchFamily="34" charset="0"/>
                <a:ea typeface="Tahoma" pitchFamily="34" charset="0"/>
                <a:cs typeface="Tahoma" pitchFamily="34" charset="0"/>
              </a:rPr>
              <a:t>). </a:t>
            </a:r>
            <a:endParaRPr lang="en-US" sz="2400" dirty="0" smtClean="0">
              <a:latin typeface="Tahoma" pitchFamily="34" charset="0"/>
              <a:ea typeface="Tahoma" pitchFamily="34" charset="0"/>
              <a:cs typeface="Tahoma" pitchFamily="34" charset="0"/>
            </a:endParaRPr>
          </a:p>
          <a:p>
            <a:pPr marL="514350" lvl="0" indent="-514350" algn="just">
              <a:buFont typeface="+mj-lt"/>
              <a:buAutoNum type="arabicPeriod" startAt="4"/>
            </a:pPr>
            <a:r>
              <a:rPr lang="ar-SA" sz="2400" dirty="0" smtClean="0">
                <a:latin typeface="Tahoma" pitchFamily="34" charset="0"/>
                <a:ea typeface="Tahoma" pitchFamily="34" charset="0"/>
                <a:cs typeface="Tahoma" pitchFamily="34" charset="0"/>
              </a:rPr>
              <a:t>حدوث انفجار سكاني بين يهود شرق أوروبا في منتصف القرن 19 مما دفع مئات الألوف للهجرة إلى أوروبا الغربية مما أثر على الاقتصاد.</a:t>
            </a:r>
            <a:endParaRPr lang="en-US" sz="2400" dirty="0" smtClean="0">
              <a:latin typeface="Tahoma" pitchFamily="34" charset="0"/>
              <a:ea typeface="Tahoma" pitchFamily="34" charset="0"/>
              <a:cs typeface="Tahoma" pitchFamily="34" charset="0"/>
            </a:endParaRPr>
          </a:p>
          <a:p>
            <a:pPr marL="514350" lvl="0" indent="-514350" algn="just">
              <a:buFont typeface="+mj-lt"/>
              <a:buAutoNum type="arabicPeriod" startAt="4"/>
            </a:pPr>
            <a:r>
              <a:rPr lang="ar-SA" sz="2400" dirty="0" smtClean="0">
                <a:latin typeface="Tahoma" pitchFamily="34" charset="0"/>
                <a:ea typeface="Tahoma" pitchFamily="34" charset="0"/>
                <a:cs typeface="Tahoma" pitchFamily="34" charset="0"/>
              </a:rPr>
              <a:t>سكن اليهود في مناطق حدودية متنازع عليها مما أضعف ولائهم القومي. </a:t>
            </a:r>
            <a:endParaRPr lang="en-US" sz="2400" dirty="0" smtClean="0">
              <a:latin typeface="Tahoma" pitchFamily="34" charset="0"/>
              <a:ea typeface="Tahoma" pitchFamily="34" charset="0"/>
              <a:cs typeface="Tahoma" pitchFamily="34" charset="0"/>
            </a:endParaRPr>
          </a:p>
          <a:p>
            <a:pPr marL="514350" lvl="0" indent="-514350" algn="just">
              <a:buFont typeface="+mj-lt"/>
              <a:buAutoNum type="arabicPeriod" startAt="4"/>
            </a:pPr>
            <a:r>
              <a:rPr lang="ar-SA" sz="2400" dirty="0" smtClean="0">
                <a:latin typeface="Tahoma" pitchFamily="34" charset="0"/>
                <a:ea typeface="Tahoma" pitchFamily="34" charset="0"/>
                <a:cs typeface="Tahoma" pitchFamily="34" charset="0"/>
              </a:rPr>
              <a:t>تكلس اليهودية </a:t>
            </a:r>
            <a:r>
              <a:rPr lang="ar-SA" sz="2400" dirty="0" err="1" smtClean="0">
                <a:latin typeface="Tahoma" pitchFamily="34" charset="0"/>
                <a:ea typeface="Tahoma" pitchFamily="34" charset="0"/>
                <a:cs typeface="Tahoma" pitchFamily="34" charset="0"/>
              </a:rPr>
              <a:t>الحاخامية</a:t>
            </a:r>
            <a:r>
              <a:rPr lang="ar-SA" sz="2400" dirty="0" smtClean="0">
                <a:latin typeface="Tahoma" pitchFamily="34" charset="0"/>
                <a:ea typeface="Tahoma" pitchFamily="34" charset="0"/>
                <a:cs typeface="Tahoma" pitchFamily="34" charset="0"/>
              </a:rPr>
              <a:t> وعدم مسايرتها لروح العصر.</a:t>
            </a:r>
            <a:endParaRPr lang="en-US" sz="2400" dirty="0" smtClean="0">
              <a:latin typeface="Tahoma" pitchFamily="34" charset="0"/>
              <a:ea typeface="Tahoma" pitchFamily="34" charset="0"/>
              <a:cs typeface="Tahoma" pitchFamily="34" charset="0"/>
            </a:endParaRPr>
          </a:p>
          <a:p>
            <a:pPr marL="514350" indent="-514350" algn="just">
              <a:buFont typeface="+mj-lt"/>
              <a:buAutoNum type="arabicPeriod" startAt="4"/>
            </a:pPr>
            <a:r>
              <a:rPr lang="ar-SA" sz="2400" dirty="0" smtClean="0">
                <a:latin typeface="Tahoma" pitchFamily="34" charset="0"/>
                <a:ea typeface="Tahoma" pitchFamily="34" charset="0"/>
                <a:cs typeface="Tahoma" pitchFamily="34" charset="0"/>
              </a:rPr>
              <a:t>ظهور قيادات يهودية مثقفة فاقدة لهويتها اليهودية ولكنها لم تكتسب هوية غربية</a:t>
            </a:r>
            <a:endParaRPr lang="en-US" sz="2400" dirty="0" smtClean="0">
              <a:latin typeface="Tahoma" pitchFamily="34" charset="0"/>
              <a:ea typeface="Tahoma" pitchFamily="34" charset="0"/>
              <a:cs typeface="Tahoma" pitchFamily="34" charset="0"/>
            </a:endParaRPr>
          </a:p>
          <a:p>
            <a:pPr algn="just"/>
            <a:endParaRPr lang="en-US" sz="2400" dirty="0">
              <a:latin typeface="Tahoma" pitchFamily="34" charset="0"/>
              <a:ea typeface="Tahoma" pitchFamily="34" charset="0"/>
              <a:cs typeface="Tahoma" pitchFamily="34" charset="0"/>
            </a:endParaRPr>
          </a:p>
        </p:txBody>
      </p:sp>
      <p:pic>
        <p:nvPicPr>
          <p:cNvPr id="4" name="Picture 5"/>
          <p:cNvPicPr>
            <a:picLocks noChangeAspect="1" noChangeArrowheads="1"/>
          </p:cNvPicPr>
          <p:nvPr/>
        </p:nvPicPr>
        <p:blipFill>
          <a:blip r:embed="rId2"/>
          <a:srcRect/>
          <a:stretch>
            <a:fillRect/>
          </a:stretch>
        </p:blipFill>
        <p:spPr bwMode="auto">
          <a:xfrm>
            <a:off x="0" y="214290"/>
            <a:ext cx="2714612" cy="1071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4546" y="642918"/>
            <a:ext cx="6643734" cy="2225668"/>
          </a:xfrm>
        </p:spPr>
        <p:txBody>
          <a:bodyPr/>
          <a:lstStyle/>
          <a:p>
            <a:r>
              <a:rPr lang="ar-JO" sz="3600" b="1" dirty="0" smtClean="0">
                <a:solidFill>
                  <a:srgbClr val="C00000"/>
                </a:solidFill>
                <a:latin typeface="Tahoma" pitchFamily="34" charset="0"/>
                <a:ea typeface="Tahoma" pitchFamily="34" charset="0"/>
                <a:cs typeface="Tahoma" pitchFamily="34" charset="0"/>
              </a:rPr>
              <a:t>يستنتج جريس في كتابه أن آراء </a:t>
            </a:r>
            <a:r>
              <a:rPr lang="ar-JO" sz="3600" b="1" dirty="0" err="1" smtClean="0">
                <a:solidFill>
                  <a:srgbClr val="C00000"/>
                </a:solidFill>
                <a:latin typeface="Tahoma" pitchFamily="34" charset="0"/>
                <a:ea typeface="Tahoma" pitchFamily="34" charset="0"/>
                <a:cs typeface="Tahoma" pitchFamily="34" charset="0"/>
              </a:rPr>
              <a:t>اللاساميين</a:t>
            </a:r>
            <a:r>
              <a:rPr lang="ar-JO" sz="3600" b="1" dirty="0" smtClean="0">
                <a:solidFill>
                  <a:srgbClr val="C00000"/>
                </a:solidFill>
                <a:latin typeface="Tahoma" pitchFamily="34" charset="0"/>
                <a:ea typeface="Tahoma" pitchFamily="34" charset="0"/>
                <a:cs typeface="Tahoma" pitchFamily="34" charset="0"/>
              </a:rPr>
              <a:t> قد التقت مع الأفكار الصهيونية، حيث نجد أنّ أبرز أفكار </a:t>
            </a:r>
            <a:r>
              <a:rPr lang="ar-JO" sz="3600" b="1" dirty="0" err="1" smtClean="0">
                <a:solidFill>
                  <a:srgbClr val="C00000"/>
                </a:solidFill>
                <a:latin typeface="Tahoma" pitchFamily="34" charset="0"/>
                <a:ea typeface="Tahoma" pitchFamily="34" charset="0"/>
                <a:cs typeface="Tahoma" pitchFamily="34" charset="0"/>
              </a:rPr>
              <a:t>اللاساميين</a:t>
            </a:r>
            <a:r>
              <a:rPr lang="ar-JO" sz="3600" b="1" dirty="0" smtClean="0">
                <a:solidFill>
                  <a:srgbClr val="C00000"/>
                </a:solidFill>
                <a:latin typeface="Tahoma" pitchFamily="34" charset="0"/>
                <a:ea typeface="Tahoma" pitchFamily="34" charset="0"/>
                <a:cs typeface="Tahoma" pitchFamily="34" charset="0"/>
              </a:rPr>
              <a:t> كالتالي:</a:t>
            </a:r>
            <a:r>
              <a:rPr lang="en-US" sz="3600" b="1" dirty="0" smtClean="0">
                <a:solidFill>
                  <a:srgbClr val="C00000"/>
                </a:solidFill>
                <a:latin typeface="Tahoma" pitchFamily="34" charset="0"/>
                <a:ea typeface="Tahoma" pitchFamily="34" charset="0"/>
                <a:cs typeface="Tahoma" pitchFamily="34" charset="0"/>
              </a:rPr>
              <a:t/>
            </a:r>
            <a:br>
              <a:rPr lang="en-US" sz="3600" b="1" dirty="0" smtClean="0">
                <a:solidFill>
                  <a:srgbClr val="C00000"/>
                </a:solidFill>
                <a:latin typeface="Tahoma" pitchFamily="34" charset="0"/>
                <a:ea typeface="Tahoma" pitchFamily="34" charset="0"/>
                <a:cs typeface="Tahoma" pitchFamily="34" charset="0"/>
              </a:rPr>
            </a:br>
            <a:endParaRPr lang="en-US" sz="3600" b="1" dirty="0">
              <a:solidFill>
                <a:srgbClr val="C00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357158" y="3286124"/>
            <a:ext cx="8329642" cy="2840039"/>
          </a:xfrm>
        </p:spPr>
        <p:txBody>
          <a:bodyPr/>
          <a:lstStyle/>
          <a:p>
            <a:pPr marL="514350" lvl="0" indent="-514350" algn="just">
              <a:buFont typeface="+mj-lt"/>
              <a:buAutoNum type="arabicPeriod"/>
            </a:pPr>
            <a:r>
              <a:rPr lang="ar-SA" sz="2800" dirty="0" smtClean="0">
                <a:latin typeface="Tahoma" pitchFamily="34" charset="0"/>
                <a:ea typeface="Tahoma" pitchFamily="34" charset="0"/>
                <a:cs typeface="Tahoma" pitchFamily="34" charset="0"/>
              </a:rPr>
              <a:t>اليهود (دين وقومية وعرق).</a:t>
            </a:r>
            <a:endParaRPr lang="en-US" sz="2800" dirty="0" smtClean="0">
              <a:latin typeface="Tahoma" pitchFamily="34" charset="0"/>
              <a:ea typeface="Tahoma" pitchFamily="34" charset="0"/>
              <a:cs typeface="Tahoma" pitchFamily="34" charset="0"/>
            </a:endParaRPr>
          </a:p>
          <a:p>
            <a:pPr marL="514350" lvl="0" indent="-514350" algn="just">
              <a:buFont typeface="+mj-lt"/>
              <a:buAutoNum type="arabicPeriod"/>
            </a:pPr>
            <a:r>
              <a:rPr lang="ar-SA" sz="2800" dirty="0" smtClean="0">
                <a:latin typeface="Tahoma" pitchFamily="34" charset="0"/>
                <a:ea typeface="Tahoma" pitchFamily="34" charset="0"/>
                <a:cs typeface="Tahoma" pitchFamily="34" charset="0"/>
              </a:rPr>
              <a:t>لا يمكن أن يتعايش اليهود مع الأوروبيين.</a:t>
            </a:r>
            <a:endParaRPr lang="en-US" sz="2800" dirty="0" smtClean="0">
              <a:latin typeface="Tahoma" pitchFamily="34" charset="0"/>
              <a:ea typeface="Tahoma" pitchFamily="34" charset="0"/>
              <a:cs typeface="Tahoma" pitchFamily="34" charset="0"/>
            </a:endParaRPr>
          </a:p>
          <a:p>
            <a:pPr marL="514350" lvl="0" indent="-514350" algn="just">
              <a:buFont typeface="+mj-lt"/>
              <a:buAutoNum type="arabicPeriod"/>
            </a:pPr>
            <a:r>
              <a:rPr lang="ar-SA" sz="2800" dirty="0" smtClean="0">
                <a:latin typeface="Tahoma" pitchFamily="34" charset="0"/>
                <a:ea typeface="Tahoma" pitchFamily="34" charset="0"/>
                <a:cs typeface="Tahoma" pitchFamily="34" charset="0"/>
              </a:rPr>
              <a:t>يجب عزل اليهود.</a:t>
            </a:r>
            <a:endParaRPr lang="en-US" sz="2800" dirty="0" smtClean="0">
              <a:latin typeface="Tahoma" pitchFamily="34" charset="0"/>
              <a:ea typeface="Tahoma" pitchFamily="34" charset="0"/>
              <a:cs typeface="Tahoma" pitchFamily="34" charset="0"/>
            </a:endParaRPr>
          </a:p>
          <a:p>
            <a:pPr marL="514350" indent="-514350" algn="just">
              <a:buFont typeface="+mj-lt"/>
              <a:buAutoNum type="arabicPeriod"/>
            </a:pPr>
            <a:r>
              <a:rPr lang="ar-SA" sz="2800" dirty="0" smtClean="0">
                <a:latin typeface="Tahoma" pitchFamily="34" charset="0"/>
                <a:ea typeface="Tahoma" pitchFamily="34" charset="0"/>
                <a:cs typeface="Tahoma" pitchFamily="34" charset="0"/>
              </a:rPr>
              <a:t>يجب إقامة دولة لليهود في الشرق حيث أصولهم</a:t>
            </a:r>
            <a:endParaRPr lang="en-US" sz="2800" dirty="0">
              <a:latin typeface="Tahoma" pitchFamily="34" charset="0"/>
              <a:ea typeface="Tahoma" pitchFamily="34" charset="0"/>
              <a:cs typeface="Tahoma" pitchFamily="34" charset="0"/>
            </a:endParaRPr>
          </a:p>
        </p:txBody>
      </p:sp>
      <p:pic>
        <p:nvPicPr>
          <p:cNvPr id="4" name="Picture 2"/>
          <p:cNvPicPr>
            <a:picLocks noChangeAspect="1" noChangeArrowheads="1"/>
          </p:cNvPicPr>
          <p:nvPr/>
        </p:nvPicPr>
        <p:blipFill>
          <a:blip r:embed="rId2"/>
          <a:srcRect/>
          <a:stretch>
            <a:fillRect/>
          </a:stretch>
        </p:blipFill>
        <p:spPr bwMode="auto">
          <a:xfrm>
            <a:off x="428596" y="214290"/>
            <a:ext cx="1814483" cy="2928958"/>
          </a:xfrm>
          <a:prstGeom prst="rect">
            <a:avLst/>
          </a:prstGeom>
          <a:ln>
            <a:noFill/>
          </a:ln>
          <a:effectLst>
            <a:softEdge rad="112500"/>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0232" y="285728"/>
            <a:ext cx="6858048" cy="5840435"/>
          </a:xfrm>
        </p:spPr>
        <p:txBody>
          <a:bodyPr/>
          <a:lstStyle/>
          <a:p>
            <a:pPr algn="just"/>
            <a:r>
              <a:rPr lang="ar-JO" sz="2400" dirty="0" smtClean="0">
                <a:latin typeface="Tahoma" pitchFamily="34" charset="0"/>
                <a:ea typeface="Tahoma" pitchFamily="34" charset="0"/>
                <a:cs typeface="Tahoma" pitchFamily="34" charset="0"/>
              </a:rPr>
              <a:t>ومن ثم كان الحل الصهيوني المقترح للمسألة اليهودية جزء لا يتجزأ من العملية الاستعمارية </a:t>
            </a:r>
            <a:r>
              <a:rPr lang="ar-JO" sz="2400" dirty="0" smtClean="0">
                <a:latin typeface="Tahoma" pitchFamily="34" charset="0"/>
                <a:ea typeface="Tahoma" pitchFamily="34" charset="0"/>
                <a:cs typeface="Tahoma" pitchFamily="34" charset="0"/>
              </a:rPr>
              <a:t>الغربية</a:t>
            </a:r>
          </a:p>
          <a:p>
            <a:pPr algn="just"/>
            <a:r>
              <a:rPr lang="ar-JO" sz="2400" dirty="0" smtClean="0">
                <a:latin typeface="Tahoma" pitchFamily="34" charset="0"/>
                <a:ea typeface="Tahoma" pitchFamily="34" charset="0"/>
                <a:cs typeface="Tahoma" pitchFamily="34" charset="0"/>
              </a:rPr>
              <a:t>فبحسب </a:t>
            </a:r>
            <a:r>
              <a:rPr lang="ar-JO" sz="2400" dirty="0" err="1" smtClean="0">
                <a:latin typeface="Tahoma" pitchFamily="34" charset="0"/>
                <a:ea typeface="Tahoma" pitchFamily="34" charset="0"/>
                <a:cs typeface="Tahoma" pitchFamily="34" charset="0"/>
              </a:rPr>
              <a:t>أوسكار</a:t>
            </a:r>
            <a:r>
              <a:rPr lang="ar-JO" sz="2400" dirty="0" smtClean="0">
                <a:latin typeface="Tahoma" pitchFamily="34" charset="0"/>
                <a:ea typeface="Tahoma" pitchFamily="34" charset="0"/>
                <a:cs typeface="Tahoma" pitchFamily="34" charset="0"/>
              </a:rPr>
              <a:t>. ب </a:t>
            </a:r>
            <a:r>
              <a:rPr lang="ar-JO" sz="2400" dirty="0" err="1" smtClean="0">
                <a:latin typeface="Tahoma" pitchFamily="34" charset="0"/>
                <a:ea typeface="Tahoma" pitchFamily="34" charset="0"/>
                <a:cs typeface="Tahoma" pitchFamily="34" charset="0"/>
              </a:rPr>
              <a:t>رابينوفيش</a:t>
            </a:r>
            <a:r>
              <a:rPr lang="ar-JO" sz="2400" dirty="0" smtClean="0">
                <a:latin typeface="Tahoma" pitchFamily="34" charset="0"/>
                <a:ea typeface="Tahoma" pitchFamily="34" charset="0"/>
                <a:cs typeface="Tahoma" pitchFamily="34" charset="0"/>
              </a:rPr>
              <a:t> اتفق الاقتراح الصهيوني مع الصيغة الاستعمارية </a:t>
            </a:r>
            <a:r>
              <a:rPr lang="ar-JO" sz="2400" dirty="0" err="1" smtClean="0">
                <a:latin typeface="Tahoma" pitchFamily="34" charset="0"/>
                <a:ea typeface="Tahoma" pitchFamily="34" charset="0"/>
                <a:cs typeface="Tahoma" pitchFamily="34" charset="0"/>
              </a:rPr>
              <a:t>الاوروبية</a:t>
            </a:r>
            <a:r>
              <a:rPr lang="ar-JO" sz="2400" dirty="0" smtClean="0">
                <a:latin typeface="Tahoma" pitchFamily="34" charset="0"/>
                <a:ea typeface="Tahoma" pitchFamily="34" charset="0"/>
                <a:cs typeface="Tahoma" pitchFamily="34" charset="0"/>
              </a:rPr>
              <a:t> بواسطة تحويل تيار المهاجرين اليهود من انجلترا إلى أفريقيا وآسيا بحيث تبني الصهيونية موقعاً هاماً لبريطانيا وطرقها عن طريق إنشاء مركز يهودي </a:t>
            </a:r>
            <a:r>
              <a:rPr lang="ar-JO" sz="2400" dirty="0" smtClean="0">
                <a:latin typeface="Tahoma" pitchFamily="34" charset="0"/>
                <a:ea typeface="Tahoma" pitchFamily="34" charset="0"/>
                <a:cs typeface="Tahoma" pitchFamily="34" charset="0"/>
              </a:rPr>
              <a:t>مستقل</a:t>
            </a:r>
          </a:p>
          <a:p>
            <a:pPr algn="just"/>
            <a:r>
              <a:rPr lang="ar-JO" sz="2400" dirty="0" smtClean="0">
                <a:latin typeface="Tahoma" pitchFamily="34" charset="0"/>
                <a:ea typeface="Tahoma" pitchFamily="34" charset="0"/>
                <a:cs typeface="Tahoma" pitchFamily="34" charset="0"/>
              </a:rPr>
              <a:t>فنجد </a:t>
            </a:r>
            <a:r>
              <a:rPr lang="ar-JO" sz="2400" dirty="0" smtClean="0">
                <a:latin typeface="Tahoma" pitchFamily="34" charset="0"/>
                <a:ea typeface="Tahoma" pitchFamily="34" charset="0"/>
                <a:cs typeface="Tahoma" pitchFamily="34" charset="0"/>
              </a:rPr>
              <a:t>أنّ وزير الخارجية البريطاني آرثر بلفور (الذي وعد اليهود بوطن قومي في فلسطين) كان محسوباً على اللاساميين حيث كان هدفه منع اليهود من الهجرة إلى بريطانيا وتوجيههم إلى الشرق من أجل ضمان سيطرة بريطانيا الاستعمارية لفترة طويلة، وحتى نابليون بونابرت الذي دعا الصهاينة إلى الاستيطان في "بلاد أجدادهم" يعتبر من أهم المعادين لليهود</a:t>
            </a:r>
            <a:endParaRPr lang="en-US" sz="2400" dirty="0">
              <a:latin typeface="Tahoma" pitchFamily="34" charset="0"/>
              <a:ea typeface="Tahoma" pitchFamily="34" charset="0"/>
              <a:cs typeface="Tahoma" pitchFamily="34" charset="0"/>
            </a:endParaRPr>
          </a:p>
        </p:txBody>
      </p:sp>
      <p:pic>
        <p:nvPicPr>
          <p:cNvPr id="4" name="Picture 3"/>
          <p:cNvPicPr>
            <a:picLocks noChangeAspect="1" noChangeArrowheads="1"/>
          </p:cNvPicPr>
          <p:nvPr/>
        </p:nvPicPr>
        <p:blipFill>
          <a:blip r:embed="rId2"/>
          <a:srcRect/>
          <a:stretch>
            <a:fillRect/>
          </a:stretch>
        </p:blipFill>
        <p:spPr bwMode="auto">
          <a:xfrm>
            <a:off x="142844" y="3429000"/>
            <a:ext cx="1571636" cy="1695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amond(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amond(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amond(in)">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ar-SA" sz="3600" b="1" dirty="0" err="1" smtClean="0">
                <a:solidFill>
                  <a:srgbClr val="C00000"/>
                </a:solidFill>
                <a:latin typeface="Tahoma" pitchFamily="34" charset="0"/>
                <a:ea typeface="Tahoma" pitchFamily="34" charset="0"/>
                <a:cs typeface="Tahoma" pitchFamily="34" charset="0"/>
              </a:rPr>
              <a:t>الاستشراق</a:t>
            </a:r>
            <a:r>
              <a:rPr lang="ar-SA" sz="3600" b="1" dirty="0" smtClean="0">
                <a:solidFill>
                  <a:srgbClr val="C00000"/>
                </a:solidFill>
                <a:latin typeface="Tahoma" pitchFamily="34" charset="0"/>
                <a:ea typeface="Tahoma" pitchFamily="34" charset="0"/>
                <a:cs typeface="Tahoma" pitchFamily="34" charset="0"/>
              </a:rPr>
              <a:t> واختراع شعب وأرض إسرائيل</a:t>
            </a:r>
            <a:endParaRPr lang="en-US" sz="3600" dirty="0">
              <a:solidFill>
                <a:srgbClr val="C00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2428860" y="1285860"/>
            <a:ext cx="6257940" cy="4840303"/>
          </a:xfrm>
        </p:spPr>
        <p:txBody>
          <a:bodyPr/>
          <a:lstStyle/>
          <a:p>
            <a:pPr algn="just"/>
            <a:r>
              <a:rPr lang="ar-JO" sz="2600" dirty="0" smtClean="0">
                <a:latin typeface="Tahoma" pitchFamily="34" charset="0"/>
                <a:ea typeface="Tahoma" pitchFamily="34" charset="0"/>
                <a:cs typeface="Tahoma" pitchFamily="34" charset="0"/>
              </a:rPr>
              <a:t>بدأ ذلك بنداء بونابرت لليهود أثناء حملته على مصر والشام حيث حثهم على السير وراء فرنسا حتى يتسنى استعادة العظمة الأصلية لبيت </a:t>
            </a:r>
            <a:r>
              <a:rPr lang="ar-JO" sz="2600" dirty="0" smtClean="0">
                <a:latin typeface="Tahoma" pitchFamily="34" charset="0"/>
                <a:ea typeface="Tahoma" pitchFamily="34" charset="0"/>
                <a:cs typeface="Tahoma" pitchFamily="34" charset="0"/>
              </a:rPr>
              <a:t>المقدس</a:t>
            </a:r>
          </a:p>
          <a:p>
            <a:pPr algn="just"/>
            <a:r>
              <a:rPr lang="ar-JO" sz="2600" dirty="0" smtClean="0">
                <a:latin typeface="Tahoma" pitchFamily="34" charset="0"/>
                <a:ea typeface="Tahoma" pitchFamily="34" charset="0"/>
                <a:cs typeface="Tahoma" pitchFamily="34" charset="0"/>
              </a:rPr>
              <a:t>ووعد </a:t>
            </a:r>
            <a:r>
              <a:rPr lang="ar-JO" sz="2600" dirty="0" smtClean="0">
                <a:latin typeface="Tahoma" pitchFamily="34" charset="0"/>
                <a:ea typeface="Tahoma" pitchFamily="34" charset="0"/>
                <a:cs typeface="Tahoma" pitchFamily="34" charset="0"/>
              </a:rPr>
              <a:t>بأنه سيعيد اليهود إلى الأرض المقدسة إذا ساعدوا </a:t>
            </a:r>
            <a:r>
              <a:rPr lang="ar-JO" sz="2600" dirty="0" smtClean="0">
                <a:latin typeface="Tahoma" pitchFamily="34" charset="0"/>
                <a:ea typeface="Tahoma" pitchFamily="34" charset="0"/>
                <a:cs typeface="Tahoma" pitchFamily="34" charset="0"/>
              </a:rPr>
              <a:t>قواته</a:t>
            </a:r>
          </a:p>
          <a:p>
            <a:pPr algn="just"/>
            <a:r>
              <a:rPr lang="ar-JO" sz="2600" dirty="0" smtClean="0">
                <a:latin typeface="Tahoma" pitchFamily="34" charset="0"/>
                <a:ea typeface="Tahoma" pitchFamily="34" charset="0"/>
                <a:cs typeface="Tahoma" pitchFamily="34" charset="0"/>
              </a:rPr>
              <a:t>وخاطبهم </a:t>
            </a:r>
            <a:r>
              <a:rPr lang="ar-JO" sz="2600" dirty="0" smtClean="0">
                <a:latin typeface="Tahoma" pitchFamily="34" charset="0"/>
                <a:ea typeface="Tahoma" pitchFamily="34" charset="0"/>
                <a:cs typeface="Tahoma" pitchFamily="34" charset="0"/>
              </a:rPr>
              <a:t>بقوله: "سارعوا؛ هذه اللحظة المناسبة التي قد لا تتكرر لآلاف السنين للمطالبة باستعادة حقوقكم ومكانتكم بين شعوب العالم، تلك الحقوق التي سلبت منكم لآلاف السنين وهي وجودكم السياسي كأمة بين الأمم</a:t>
            </a:r>
            <a:r>
              <a:rPr lang="ar-JO" sz="2600" dirty="0" smtClean="0">
                <a:latin typeface="Tahoma" pitchFamily="34" charset="0"/>
                <a:ea typeface="Tahoma" pitchFamily="34" charset="0"/>
                <a:cs typeface="Tahoma" pitchFamily="34" charset="0"/>
              </a:rPr>
              <a:t>"</a:t>
            </a:r>
            <a:endParaRPr lang="en-US" sz="2600" dirty="0">
              <a:latin typeface="Tahoma" pitchFamily="34" charset="0"/>
              <a:ea typeface="Tahoma" pitchFamily="34" charset="0"/>
              <a:cs typeface="Tahoma" pitchFamily="34" charset="0"/>
            </a:endParaRPr>
          </a:p>
        </p:txBody>
      </p:sp>
      <p:pic>
        <p:nvPicPr>
          <p:cNvPr id="5122" name="Picture 2"/>
          <p:cNvPicPr>
            <a:picLocks noChangeAspect="1" noChangeArrowheads="1"/>
          </p:cNvPicPr>
          <p:nvPr/>
        </p:nvPicPr>
        <p:blipFill>
          <a:blip r:embed="rId2"/>
          <a:srcRect/>
          <a:stretch>
            <a:fillRect/>
          </a:stretch>
        </p:blipFill>
        <p:spPr bwMode="auto">
          <a:xfrm>
            <a:off x="0" y="2000240"/>
            <a:ext cx="2071670" cy="26955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3728" y="476672"/>
            <a:ext cx="6563072" cy="5649491"/>
          </a:xfrm>
        </p:spPr>
        <p:txBody>
          <a:bodyPr/>
          <a:lstStyle/>
          <a:p>
            <a:pPr lvl="0"/>
            <a:r>
              <a:rPr lang="ar-JO" sz="2800" dirty="0" smtClean="0">
                <a:latin typeface="Tahoma" pitchFamily="34" charset="0"/>
                <a:ea typeface="Tahoma" pitchFamily="34" charset="0"/>
                <a:cs typeface="Tahoma" pitchFamily="34" charset="0"/>
              </a:rPr>
              <a:t>كردة فعل أنشأت اليهودية الأرثوذكسية</a:t>
            </a:r>
            <a:r>
              <a:rPr lang="en-US" sz="2800" dirty="0" smtClean="0">
                <a:latin typeface="Tahoma" pitchFamily="34" charset="0"/>
                <a:ea typeface="Tahoma" pitchFamily="34" charset="0"/>
                <a:cs typeface="Tahoma" pitchFamily="34" charset="0"/>
              </a:rPr>
              <a:t> </a:t>
            </a:r>
            <a:r>
              <a:rPr lang="ar-JO" sz="2800" dirty="0" smtClean="0">
                <a:latin typeface="Tahoma" pitchFamily="34" charset="0"/>
                <a:ea typeface="Tahoma" pitchFamily="34" charset="0"/>
                <a:cs typeface="Tahoma" pitchFamily="34" charset="0"/>
              </a:rPr>
              <a:t>(</a:t>
            </a:r>
            <a:r>
              <a:rPr lang="ar-JO" sz="2800" dirty="0" err="1" smtClean="0">
                <a:latin typeface="Tahoma" pitchFamily="34" charset="0"/>
                <a:ea typeface="Tahoma" pitchFamily="34" charset="0"/>
                <a:cs typeface="Tahoma" pitchFamily="34" charset="0"/>
              </a:rPr>
              <a:t>الحاخامية</a:t>
            </a:r>
            <a:r>
              <a:rPr lang="ar-JO" sz="2800" dirty="0" smtClean="0">
                <a:latin typeface="Tahoma" pitchFamily="34" charset="0"/>
                <a:ea typeface="Tahoma" pitchFamily="34" charset="0"/>
                <a:cs typeface="Tahoma" pitchFamily="34" charset="0"/>
              </a:rPr>
              <a:t>) حركة "أغودات يسرائيل" في ألمانيا، الحركات الدينية آمنت بفكرة الخلاص "المسيح المنتظر" وأنّ دور اليهودي هو العبادة.</a:t>
            </a:r>
            <a:endParaRPr lang="en-US" sz="2800" dirty="0" smtClean="0">
              <a:latin typeface="Tahoma" pitchFamily="34" charset="0"/>
              <a:ea typeface="Tahoma" pitchFamily="34" charset="0"/>
              <a:cs typeface="Tahoma" pitchFamily="34" charset="0"/>
            </a:endParaRPr>
          </a:p>
          <a:p>
            <a:pPr lvl="0"/>
            <a:r>
              <a:rPr lang="ar-JO" sz="2800" dirty="0" smtClean="0">
                <a:latin typeface="Tahoma" pitchFamily="34" charset="0"/>
                <a:ea typeface="Tahoma" pitchFamily="34" charset="0"/>
                <a:cs typeface="Tahoma" pitchFamily="34" charset="0"/>
              </a:rPr>
              <a:t>في شرق أوروبا حصل تعايش بين الديني والقومي نتج عنه حركة "أحباء صهيون".</a:t>
            </a:r>
            <a:endParaRPr lang="en-US" sz="2800" dirty="0" smtClean="0">
              <a:latin typeface="Tahoma" pitchFamily="34" charset="0"/>
              <a:ea typeface="Tahoma" pitchFamily="34" charset="0"/>
              <a:cs typeface="Tahoma" pitchFamily="34" charset="0"/>
            </a:endParaRPr>
          </a:p>
          <a:p>
            <a:pPr lvl="0"/>
            <a:r>
              <a:rPr lang="ar-JO" sz="2800" dirty="0" smtClean="0">
                <a:latin typeface="Tahoma" pitchFamily="34" charset="0"/>
                <a:ea typeface="Tahoma" pitchFamily="34" charset="0"/>
                <a:cs typeface="Tahoma" pitchFamily="34" charset="0"/>
              </a:rPr>
              <a:t>معظم قادة الصهيونية ومفكريها علمانيين، يعتبرون أنفسهم أصحاب فكر </a:t>
            </a:r>
            <a:r>
              <a:rPr lang="ar-JO" sz="2800" dirty="0" err="1" smtClean="0">
                <a:latin typeface="Tahoma" pitchFamily="34" charset="0"/>
                <a:ea typeface="Tahoma" pitchFamily="34" charset="0"/>
                <a:cs typeface="Tahoma" pitchFamily="34" charset="0"/>
              </a:rPr>
              <a:t>حداثي</a:t>
            </a:r>
            <a:r>
              <a:rPr lang="ar-JO" sz="2800" dirty="0" smtClean="0">
                <a:latin typeface="Tahoma" pitchFamily="34" charset="0"/>
                <a:ea typeface="Tahoma" pitchFamily="34" charset="0"/>
                <a:cs typeface="Tahoma" pitchFamily="34" charset="0"/>
              </a:rPr>
              <a:t> ثوري.</a:t>
            </a:r>
            <a:endParaRPr lang="en-US" sz="2800" dirty="0" smtClean="0">
              <a:latin typeface="Tahoma" pitchFamily="34" charset="0"/>
              <a:ea typeface="Tahoma" pitchFamily="34" charset="0"/>
              <a:cs typeface="Tahoma" pitchFamily="34" charset="0"/>
            </a:endParaRPr>
          </a:p>
          <a:p>
            <a:r>
              <a:rPr lang="ar-JO" sz="2800" dirty="0" smtClean="0">
                <a:latin typeface="Tahoma" pitchFamily="34" charset="0"/>
                <a:ea typeface="Tahoma" pitchFamily="34" charset="0"/>
                <a:cs typeface="Tahoma" pitchFamily="34" charset="0"/>
              </a:rPr>
              <a:t>العلاقة بين الصهيونية والدين معقدة ومركبة، لم تستطع الصهيونية أن تعرّف وتبني نفسها بعيداً عن المنظومة الدينية اللغوية الرمزية</a:t>
            </a:r>
            <a:endParaRPr lang="en-US" sz="2800" dirty="0">
              <a:latin typeface="Tahoma" pitchFamily="34" charset="0"/>
              <a:ea typeface="Tahoma" pitchFamily="34" charset="0"/>
              <a:cs typeface="Tahoma" pitchFamily="34" charset="0"/>
            </a:endParaRPr>
          </a:p>
        </p:txBody>
      </p:sp>
      <p:pic>
        <p:nvPicPr>
          <p:cNvPr id="2050" name="Picture 2"/>
          <p:cNvPicPr>
            <a:picLocks noChangeAspect="1" noChangeArrowheads="1"/>
          </p:cNvPicPr>
          <p:nvPr/>
        </p:nvPicPr>
        <p:blipFill>
          <a:blip r:embed="rId2"/>
          <a:srcRect/>
          <a:stretch>
            <a:fillRect/>
          </a:stretch>
        </p:blipFill>
        <p:spPr bwMode="auto">
          <a:xfrm>
            <a:off x="0" y="642918"/>
            <a:ext cx="2214578"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1" name="Picture 3"/>
          <p:cNvPicPr>
            <a:picLocks noChangeAspect="1" noChangeArrowheads="1"/>
          </p:cNvPicPr>
          <p:nvPr/>
        </p:nvPicPr>
        <p:blipFill>
          <a:blip r:embed="rId3"/>
          <a:srcRect/>
          <a:stretch>
            <a:fillRect/>
          </a:stretch>
        </p:blipFill>
        <p:spPr bwMode="auto">
          <a:xfrm>
            <a:off x="1" y="3571876"/>
            <a:ext cx="2037384" cy="14180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 calcmode="lin" valueType="num">
                                      <p:cBhvr additive="base">
                                        <p:cTn id="17" dur="500" fill="hold"/>
                                        <p:tgtEl>
                                          <p:spTgt spid="2051"/>
                                        </p:tgtEl>
                                        <p:attrNameLst>
                                          <p:attrName>ppt_x</p:attrName>
                                        </p:attrNameLst>
                                      </p:cBhvr>
                                      <p:tavLst>
                                        <p:tav tm="0">
                                          <p:val>
                                            <p:strVal val="#ppt_x"/>
                                          </p:val>
                                        </p:tav>
                                        <p:tav tm="100000">
                                          <p:val>
                                            <p:strVal val="#ppt_x"/>
                                          </p:val>
                                        </p:tav>
                                      </p:tavLst>
                                    </p:anim>
                                    <p:anim calcmode="lin" valueType="num">
                                      <p:cBhvr additive="base">
                                        <p:cTn id="18"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diamond(in)">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diamond(in)">
                                      <p:cBhvr>
                                        <p:cTn id="2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5984" y="142852"/>
            <a:ext cx="6400816" cy="5983311"/>
          </a:xfrm>
        </p:spPr>
        <p:txBody>
          <a:bodyPr/>
          <a:lstStyle/>
          <a:p>
            <a:pPr algn="justLow"/>
            <a:r>
              <a:rPr lang="ar-JO" sz="2600" dirty="0" smtClean="0">
                <a:latin typeface="Tahoma" pitchFamily="34" charset="0"/>
                <a:ea typeface="Tahoma" pitchFamily="34" charset="0"/>
                <a:cs typeface="Tahoma" pitchFamily="34" charset="0"/>
              </a:rPr>
              <a:t>لقد تبنت حملة بونابرت </a:t>
            </a:r>
            <a:r>
              <a:rPr lang="ar-JO" sz="2600" dirty="0" err="1" smtClean="0">
                <a:latin typeface="Tahoma" pitchFamily="34" charset="0"/>
                <a:ea typeface="Tahoma" pitchFamily="34" charset="0"/>
                <a:cs typeface="Tahoma" pitchFamily="34" charset="0"/>
              </a:rPr>
              <a:t>طروحات</a:t>
            </a:r>
            <a:r>
              <a:rPr lang="ar-JO" sz="2600" dirty="0" smtClean="0">
                <a:latin typeface="Tahoma" pitchFamily="34" charset="0"/>
                <a:ea typeface="Tahoma" pitchFamily="34" charset="0"/>
                <a:cs typeface="Tahoma" pitchFamily="34" charset="0"/>
              </a:rPr>
              <a:t> كتاب "وصف مصر" (الذي كتبه المستشرقين الفرنسيين المرافقين للحملة) من تشديد الادعاء بأنّ اليهود هم ورثة فلسطين الشرعيون وعلى إعادة إنشاء "مملكة القدس </a:t>
            </a:r>
            <a:r>
              <a:rPr lang="ar-JO" sz="2600" dirty="0" smtClean="0">
                <a:latin typeface="Tahoma" pitchFamily="34" charset="0"/>
                <a:ea typeface="Tahoma" pitchFamily="34" charset="0"/>
                <a:cs typeface="Tahoma" pitchFamily="34" charset="0"/>
              </a:rPr>
              <a:t>القديمة”</a:t>
            </a:r>
          </a:p>
          <a:p>
            <a:pPr algn="justLow"/>
            <a:r>
              <a:rPr lang="ar-JO" sz="2600" dirty="0" smtClean="0">
                <a:latin typeface="Tahoma" pitchFamily="34" charset="0"/>
                <a:ea typeface="Tahoma" pitchFamily="34" charset="0"/>
                <a:cs typeface="Tahoma" pitchFamily="34" charset="0"/>
              </a:rPr>
              <a:t>مما </a:t>
            </a:r>
            <a:r>
              <a:rPr lang="ar-JO" sz="2600" dirty="0" smtClean="0">
                <a:latin typeface="Tahoma" pitchFamily="34" charset="0"/>
                <a:ea typeface="Tahoma" pitchFamily="34" charset="0"/>
                <a:cs typeface="Tahoma" pitchFamily="34" charset="0"/>
              </a:rPr>
              <a:t>دفع الزعيم الصهيوني حاييم وايزمن إلى وصف نابليون في رسالته لتشرتشل بأنه: "</a:t>
            </a:r>
            <a:r>
              <a:rPr lang="ar-JO" sz="2600" dirty="0" smtClean="0">
                <a:solidFill>
                  <a:srgbClr val="C00000"/>
                </a:solidFill>
                <a:latin typeface="Tahoma" pitchFamily="34" charset="0"/>
                <a:ea typeface="Tahoma" pitchFamily="34" charset="0"/>
                <a:cs typeface="Tahoma" pitchFamily="34" charset="0"/>
              </a:rPr>
              <a:t>أول الصهاينة العصريين من </a:t>
            </a:r>
            <a:r>
              <a:rPr lang="ar-JO" sz="2600" dirty="0" err="1" smtClean="0">
                <a:solidFill>
                  <a:srgbClr val="C00000"/>
                </a:solidFill>
                <a:latin typeface="Tahoma" pitchFamily="34" charset="0"/>
                <a:ea typeface="Tahoma" pitchFamily="34" charset="0"/>
                <a:cs typeface="Tahoma" pitchFamily="34" charset="0"/>
              </a:rPr>
              <a:t>الأغيار</a:t>
            </a:r>
            <a:endParaRPr lang="ar-JO" sz="2600" dirty="0" smtClean="0">
              <a:latin typeface="Tahoma" pitchFamily="34" charset="0"/>
              <a:ea typeface="Tahoma" pitchFamily="34" charset="0"/>
              <a:cs typeface="Tahoma" pitchFamily="34" charset="0"/>
            </a:endParaRPr>
          </a:p>
          <a:p>
            <a:pPr algn="justLow"/>
            <a:r>
              <a:rPr lang="ar-JO" sz="2600" dirty="0" smtClean="0">
                <a:latin typeface="Tahoma" pitchFamily="34" charset="0"/>
                <a:ea typeface="Tahoma" pitchFamily="34" charset="0"/>
                <a:cs typeface="Tahoma" pitchFamily="34" charset="0"/>
              </a:rPr>
              <a:t>نجد </a:t>
            </a:r>
            <a:r>
              <a:rPr lang="ar-JO" sz="2600" dirty="0" smtClean="0">
                <a:latin typeface="Tahoma" pitchFamily="34" charset="0"/>
                <a:ea typeface="Tahoma" pitchFamily="34" charset="0"/>
                <a:cs typeface="Tahoma" pitchFamily="34" charset="0"/>
              </a:rPr>
              <a:t>أيضاً مشروع المستشرق انكتيل ديبرون (1731-1805) الرامي إلى إيجاد مرتكز يهودي في المنطقة، إذ قام ديبرون بكثير من الرحلات ليبرهن على وجود "شعب الله المختار" في ماضي فلسطين وحاضرها عبر تتبع أصول اليهودية.</a:t>
            </a:r>
            <a:endParaRPr lang="en-US" sz="2600" dirty="0" smtClean="0">
              <a:latin typeface="Tahoma" pitchFamily="34" charset="0"/>
              <a:ea typeface="Tahoma" pitchFamily="34" charset="0"/>
              <a:cs typeface="Tahoma" pitchFamily="34" charset="0"/>
            </a:endParaRPr>
          </a:p>
          <a:p>
            <a:pPr algn="justLow"/>
            <a:endParaRPr lang="en-US" sz="2600" dirty="0">
              <a:latin typeface="Tahoma" pitchFamily="34" charset="0"/>
              <a:ea typeface="Tahoma" pitchFamily="34" charset="0"/>
              <a:cs typeface="Tahoma" pitchFamily="34" charset="0"/>
            </a:endParaRPr>
          </a:p>
        </p:txBody>
      </p:sp>
      <p:pic>
        <p:nvPicPr>
          <p:cNvPr id="6146" name="Picture 2"/>
          <p:cNvPicPr>
            <a:picLocks noChangeAspect="1" noChangeArrowheads="1"/>
          </p:cNvPicPr>
          <p:nvPr/>
        </p:nvPicPr>
        <p:blipFill>
          <a:blip r:embed="rId2"/>
          <a:srcRect/>
          <a:stretch>
            <a:fillRect/>
          </a:stretch>
        </p:blipFill>
        <p:spPr bwMode="auto">
          <a:xfrm>
            <a:off x="0" y="1928802"/>
            <a:ext cx="2214546" cy="202882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diamond(in)">
                                      <p:cBhvr>
                                        <p:cTn id="12" dur="2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5918" y="285728"/>
            <a:ext cx="7143800" cy="5840435"/>
          </a:xfrm>
        </p:spPr>
        <p:txBody>
          <a:bodyPr/>
          <a:lstStyle/>
          <a:p>
            <a:pPr algn="just"/>
            <a:r>
              <a:rPr lang="ar-JO" sz="2400" dirty="0" err="1" smtClean="0">
                <a:latin typeface="Tahoma" pitchFamily="34" charset="0"/>
                <a:ea typeface="Tahoma" pitchFamily="34" charset="0"/>
                <a:cs typeface="Tahoma" pitchFamily="34" charset="0"/>
              </a:rPr>
              <a:t>إلتقت</a:t>
            </a:r>
            <a:r>
              <a:rPr lang="ar-JO" sz="2400" dirty="0" smtClean="0">
                <a:latin typeface="Tahoma" pitchFamily="34" charset="0"/>
                <a:ea typeface="Tahoma" pitchFamily="34" charset="0"/>
                <a:cs typeface="Tahoma" pitchFamily="34" charset="0"/>
              </a:rPr>
              <a:t> أفكار بعض المستشرقين كالفرنسي ألفونس </a:t>
            </a:r>
            <a:r>
              <a:rPr lang="ar-JO" sz="2400" dirty="0" err="1" smtClean="0">
                <a:latin typeface="Tahoma" pitchFamily="34" charset="0"/>
                <a:ea typeface="Tahoma" pitchFamily="34" charset="0"/>
                <a:cs typeface="Tahoma" pitchFamily="34" charset="0"/>
              </a:rPr>
              <a:t>دي</a:t>
            </a:r>
            <a:r>
              <a:rPr lang="ar-JO" sz="2400" dirty="0" smtClean="0">
                <a:latin typeface="Tahoma" pitchFamily="34" charset="0"/>
                <a:ea typeface="Tahoma" pitchFamily="34" charset="0"/>
                <a:cs typeface="Tahoma" pitchFamily="34" charset="0"/>
              </a:rPr>
              <a:t> لامارتين(1790-1869) مع الصهيونية بأنّ فلسطين صحراء خاوية تنتظر من يزرعها، وأنّ سكانها من الرحل الذين لا قيمة لهم ولا حق لهم فعلي في </a:t>
            </a:r>
            <a:r>
              <a:rPr lang="ar-JO" sz="2400" dirty="0" err="1" smtClean="0">
                <a:latin typeface="Tahoma" pitchFamily="34" charset="0"/>
                <a:ea typeface="Tahoma" pitchFamily="34" charset="0"/>
                <a:cs typeface="Tahoma" pitchFamily="34" charset="0"/>
              </a:rPr>
              <a:t>الارض</a:t>
            </a:r>
            <a:endParaRPr lang="ar-JO" sz="2400" dirty="0" smtClean="0">
              <a:latin typeface="Tahoma" pitchFamily="34" charset="0"/>
              <a:ea typeface="Tahoma" pitchFamily="34" charset="0"/>
              <a:cs typeface="Tahoma" pitchFamily="34" charset="0"/>
            </a:endParaRPr>
          </a:p>
          <a:p>
            <a:pPr algn="just"/>
            <a:r>
              <a:rPr lang="ar-JO" sz="2400" dirty="0" smtClean="0">
                <a:latin typeface="Tahoma" pitchFamily="34" charset="0"/>
                <a:ea typeface="Tahoma" pitchFamily="34" charset="0"/>
                <a:cs typeface="Tahoma" pitchFamily="34" charset="0"/>
              </a:rPr>
              <a:t>وربما </a:t>
            </a:r>
            <a:r>
              <a:rPr lang="ar-JO" sz="2400" dirty="0" smtClean="0">
                <a:latin typeface="Tahoma" pitchFamily="34" charset="0"/>
                <a:ea typeface="Tahoma" pitchFamily="34" charset="0"/>
                <a:cs typeface="Tahoma" pitchFamily="34" charset="0"/>
              </a:rPr>
              <a:t>اعتمد الصهيوني ماكس </a:t>
            </a:r>
            <a:r>
              <a:rPr lang="ar-JO" sz="2400" dirty="0" err="1" smtClean="0">
                <a:latin typeface="Tahoma" pitchFamily="34" charset="0"/>
                <a:ea typeface="Tahoma" pitchFamily="34" charset="0"/>
                <a:cs typeface="Tahoma" pitchFamily="34" charset="0"/>
              </a:rPr>
              <a:t>نوردو</a:t>
            </a:r>
            <a:r>
              <a:rPr lang="ar-JO" sz="2400" dirty="0" smtClean="0">
                <a:latin typeface="Tahoma" pitchFamily="34" charset="0"/>
                <a:ea typeface="Tahoma" pitchFamily="34" charset="0"/>
                <a:cs typeface="Tahoma" pitchFamily="34" charset="0"/>
              </a:rPr>
              <a:t> على هذا الرأي عندما أطلق عبارته الشهيرة: </a:t>
            </a:r>
            <a:r>
              <a:rPr lang="ar-JO" sz="2400" dirty="0" smtClean="0">
                <a:solidFill>
                  <a:srgbClr val="C00000"/>
                </a:solidFill>
                <a:latin typeface="Tahoma" pitchFamily="34" charset="0"/>
                <a:ea typeface="Tahoma" pitchFamily="34" charset="0"/>
                <a:cs typeface="Tahoma" pitchFamily="34" charset="0"/>
              </a:rPr>
              <a:t>"أرض بلا شعب لشعب بلا </a:t>
            </a:r>
            <a:r>
              <a:rPr lang="ar-JO" sz="2400" dirty="0" smtClean="0">
                <a:solidFill>
                  <a:srgbClr val="C00000"/>
                </a:solidFill>
                <a:latin typeface="Tahoma" pitchFamily="34" charset="0"/>
                <a:ea typeface="Tahoma" pitchFamily="34" charset="0"/>
                <a:cs typeface="Tahoma" pitchFamily="34" charset="0"/>
              </a:rPr>
              <a:t>أرض</a:t>
            </a:r>
            <a:r>
              <a:rPr lang="ar-JO" sz="2400" dirty="0" smtClean="0">
                <a:latin typeface="Tahoma" pitchFamily="34" charset="0"/>
                <a:ea typeface="Tahoma" pitchFamily="34" charset="0"/>
                <a:cs typeface="Tahoma" pitchFamily="34" charset="0"/>
              </a:rPr>
              <a:t>”</a:t>
            </a:r>
          </a:p>
          <a:p>
            <a:pPr algn="just"/>
            <a:r>
              <a:rPr lang="ar-JO" sz="2400" dirty="0" smtClean="0">
                <a:latin typeface="Tahoma" pitchFamily="34" charset="0"/>
                <a:ea typeface="Tahoma" pitchFamily="34" charset="0"/>
                <a:cs typeface="Tahoma" pitchFamily="34" charset="0"/>
              </a:rPr>
              <a:t>هذا </a:t>
            </a:r>
            <a:r>
              <a:rPr lang="ar-JO" sz="2400" dirty="0" smtClean="0">
                <a:latin typeface="Tahoma" pitchFamily="34" charset="0"/>
                <a:ea typeface="Tahoma" pitchFamily="34" charset="0"/>
                <a:cs typeface="Tahoma" pitchFamily="34" charset="0"/>
              </a:rPr>
              <a:t>الإدعاء انعكس على الخطاب الصهيوني وبشكل واضح في تصريح رئيسة الوزراء الإسرائيلية </a:t>
            </a:r>
            <a:r>
              <a:rPr lang="ar-JO" sz="2400" dirty="0" err="1" smtClean="0">
                <a:latin typeface="Tahoma" pitchFamily="34" charset="0"/>
                <a:ea typeface="Tahoma" pitchFamily="34" charset="0"/>
                <a:cs typeface="Tahoma" pitchFamily="34" charset="0"/>
              </a:rPr>
              <a:t>غولدا</a:t>
            </a:r>
            <a:r>
              <a:rPr lang="ar-JO" sz="2400" dirty="0" smtClean="0">
                <a:latin typeface="Tahoma" pitchFamily="34" charset="0"/>
                <a:ea typeface="Tahoma" pitchFamily="34" charset="0"/>
                <a:cs typeface="Tahoma" pitchFamily="34" charset="0"/>
              </a:rPr>
              <a:t> </a:t>
            </a:r>
            <a:r>
              <a:rPr lang="ar-JO" sz="2400" dirty="0" smtClean="0">
                <a:latin typeface="Tahoma" pitchFamily="34" charset="0"/>
                <a:ea typeface="Tahoma" pitchFamily="34" charset="0"/>
                <a:cs typeface="Tahoma" pitchFamily="34" charset="0"/>
              </a:rPr>
              <a:t>مائير (</a:t>
            </a:r>
            <a:r>
              <a:rPr lang="ar-JO" sz="2400" dirty="0" smtClean="0">
                <a:latin typeface="Tahoma" pitchFamily="34" charset="0"/>
                <a:ea typeface="Tahoma" pitchFamily="34" charset="0"/>
                <a:cs typeface="Tahoma" pitchFamily="34" charset="0"/>
              </a:rPr>
              <a:t>1969-1974): </a:t>
            </a:r>
            <a:r>
              <a:rPr lang="ar-JO" sz="2400" dirty="0" smtClean="0">
                <a:solidFill>
                  <a:srgbClr val="C00000"/>
                </a:solidFill>
                <a:latin typeface="Tahoma" pitchFamily="34" charset="0"/>
                <a:ea typeface="Tahoma" pitchFamily="34" charset="0"/>
                <a:cs typeface="Tahoma" pitchFamily="34" charset="0"/>
              </a:rPr>
              <a:t>"لا يوجد شعب </a:t>
            </a:r>
            <a:r>
              <a:rPr lang="ar-JO" sz="2400" dirty="0" smtClean="0">
                <a:solidFill>
                  <a:srgbClr val="C00000"/>
                </a:solidFill>
                <a:latin typeface="Tahoma" pitchFamily="34" charset="0"/>
                <a:ea typeface="Tahoma" pitchFamily="34" charset="0"/>
                <a:cs typeface="Tahoma" pitchFamily="34" charset="0"/>
              </a:rPr>
              <a:t>فلسطيني</a:t>
            </a:r>
            <a:r>
              <a:rPr lang="ar-JO" sz="2400" dirty="0" smtClean="0">
                <a:latin typeface="Tahoma" pitchFamily="34" charset="0"/>
                <a:ea typeface="Tahoma" pitchFamily="34" charset="0"/>
                <a:cs typeface="Tahoma" pitchFamily="34" charset="0"/>
              </a:rPr>
              <a:t>”</a:t>
            </a:r>
          </a:p>
          <a:p>
            <a:pPr algn="just"/>
            <a:r>
              <a:rPr lang="ar-JO" sz="2400" dirty="0" smtClean="0">
                <a:latin typeface="Tahoma" pitchFamily="34" charset="0"/>
                <a:ea typeface="Tahoma" pitchFamily="34" charset="0"/>
                <a:cs typeface="Tahoma" pitchFamily="34" charset="0"/>
              </a:rPr>
              <a:t>ولم </a:t>
            </a:r>
            <a:r>
              <a:rPr lang="ar-JO" sz="2400" dirty="0" smtClean="0">
                <a:latin typeface="Tahoma" pitchFamily="34" charset="0"/>
                <a:ea typeface="Tahoma" pitchFamily="34" charset="0"/>
                <a:cs typeface="Tahoma" pitchFamily="34" charset="0"/>
              </a:rPr>
              <a:t>يقتصر الأمر على إنكار وجود شعب فلسطيني بل تعداه إلى إنكار الأسم التاريخي لفلسطين فها هو المستشرق برنارد لويس </a:t>
            </a:r>
            <a:r>
              <a:rPr lang="ar-JO" sz="2400" dirty="0" smtClean="0">
                <a:solidFill>
                  <a:srgbClr val="C00000"/>
                </a:solidFill>
                <a:latin typeface="Tahoma" pitchFamily="34" charset="0"/>
                <a:ea typeface="Tahoma" pitchFamily="34" charset="0"/>
                <a:cs typeface="Tahoma" pitchFamily="34" charset="0"/>
              </a:rPr>
              <a:t>يدعي بأن الأسم التاريخي لفلسطين "بلسطينا" لم يكن متعارف عليه بين اليهود وأنّ الأسم المتعارف عليه هو أرض إسرائيل.</a:t>
            </a:r>
            <a:endParaRPr lang="en-US" sz="2400" dirty="0">
              <a:solidFill>
                <a:srgbClr val="C00000"/>
              </a:solidFill>
              <a:latin typeface="Tahoma" pitchFamily="34" charset="0"/>
              <a:ea typeface="Tahoma" pitchFamily="34" charset="0"/>
              <a:cs typeface="Tahoma" pitchFamily="34" charset="0"/>
            </a:endParaRPr>
          </a:p>
        </p:txBody>
      </p:sp>
      <p:pic>
        <p:nvPicPr>
          <p:cNvPr id="7171" name="Picture 3"/>
          <p:cNvPicPr>
            <a:picLocks noChangeAspect="1" noChangeArrowheads="1"/>
          </p:cNvPicPr>
          <p:nvPr/>
        </p:nvPicPr>
        <p:blipFill>
          <a:blip r:embed="rId2"/>
          <a:srcRect/>
          <a:stretch>
            <a:fillRect/>
          </a:stretch>
        </p:blipFill>
        <p:spPr bwMode="auto">
          <a:xfrm>
            <a:off x="0" y="2571744"/>
            <a:ext cx="1643042" cy="17859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7171"/>
                                        </p:tgtEl>
                                        <p:attrNameLst>
                                          <p:attrName>style.visibility</p:attrName>
                                        </p:attrNameLst>
                                      </p:cBhvr>
                                      <p:to>
                                        <p:strVal val="visible"/>
                                      </p:to>
                                    </p:set>
                                    <p:animEffect transition="in" filter="diamond(in)">
                                      <p:cBhvr>
                                        <p:cTn id="22" dur="2000"/>
                                        <p:tgtEl>
                                          <p:spTgt spid="717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heckerboard(across)">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14554"/>
            <a:ext cx="8229600" cy="3911609"/>
          </a:xfrm>
        </p:spPr>
        <p:txBody>
          <a:bodyPr/>
          <a:lstStyle/>
          <a:p>
            <a:pPr algn="just"/>
            <a:r>
              <a:rPr lang="ar-JO" sz="2800" dirty="0" smtClean="0">
                <a:latin typeface="Tahoma" pitchFamily="34" charset="0"/>
                <a:ea typeface="Tahoma" pitchFamily="34" charset="0"/>
                <a:cs typeface="Tahoma" pitchFamily="34" charset="0"/>
              </a:rPr>
              <a:t>عملت </a:t>
            </a:r>
            <a:r>
              <a:rPr lang="ar-JO" sz="2800" dirty="0" smtClean="0">
                <a:latin typeface="Tahoma" pitchFamily="34" charset="0"/>
                <a:ea typeface="Tahoma" pitchFamily="34" charset="0"/>
                <a:cs typeface="Tahoma" pitchFamily="34" charset="0"/>
              </a:rPr>
              <a:t>الصهيونية على بناء وطن قومي لليهود، ولم تكن مصرّة في بداياتها على الاستيطان في فلسطين (مع تفضيلها لذلك بسبب وجود الرابط التاريخي</a:t>
            </a:r>
            <a:r>
              <a:rPr lang="ar-JO" sz="2800" dirty="0" smtClean="0">
                <a:latin typeface="Tahoma" pitchFamily="34" charset="0"/>
                <a:ea typeface="Tahoma" pitchFamily="34" charset="0"/>
                <a:cs typeface="Tahoma" pitchFamily="34" charset="0"/>
              </a:rPr>
              <a:t>)</a:t>
            </a:r>
          </a:p>
          <a:p>
            <a:pPr algn="just"/>
            <a:r>
              <a:rPr lang="ar-JO" sz="2800" dirty="0" smtClean="0">
                <a:latin typeface="Tahoma" pitchFamily="34" charset="0"/>
                <a:ea typeface="Tahoma" pitchFamily="34" charset="0"/>
                <a:cs typeface="Tahoma" pitchFamily="34" charset="0"/>
              </a:rPr>
              <a:t>بحسب </a:t>
            </a:r>
            <a:r>
              <a:rPr lang="ar-JO" sz="2800" dirty="0" smtClean="0">
                <a:latin typeface="Tahoma" pitchFamily="34" charset="0"/>
                <a:ea typeface="Tahoma" pitchFamily="34" charset="0"/>
                <a:cs typeface="Tahoma" pitchFamily="34" charset="0"/>
              </a:rPr>
              <a:t>ما ذكر هرتسل في كتابه الدولة اليهودية (حيث طرحت الارجنتين)، الدافع الأساسي لاختيار فلسطين على يد الصهيونية كموقع للاستيطان وتفضيلها عن الأرجنتين أو أوغندا كان بحسب هرتسل "قوة الأسطورة، أي الأسم في حد ذاته</a:t>
            </a:r>
            <a:r>
              <a:rPr lang="ar-JO" sz="2800" dirty="0" smtClean="0">
                <a:latin typeface="Tahoma" pitchFamily="34" charset="0"/>
                <a:ea typeface="Tahoma" pitchFamily="34" charset="0"/>
                <a:cs typeface="Tahoma" pitchFamily="34" charset="0"/>
              </a:rPr>
              <a:t>"</a:t>
            </a:r>
            <a:endParaRPr lang="en-US" sz="2800" dirty="0" smtClean="0">
              <a:latin typeface="Tahoma" pitchFamily="34" charset="0"/>
              <a:ea typeface="Tahoma" pitchFamily="34" charset="0"/>
              <a:cs typeface="Tahoma" pitchFamily="34" charset="0"/>
            </a:endParaRPr>
          </a:p>
        </p:txBody>
      </p:sp>
      <p:pic>
        <p:nvPicPr>
          <p:cNvPr id="8194" name="Picture 2"/>
          <p:cNvPicPr>
            <a:picLocks noChangeAspect="1" noChangeArrowheads="1"/>
          </p:cNvPicPr>
          <p:nvPr/>
        </p:nvPicPr>
        <p:blipFill>
          <a:blip r:embed="rId2"/>
          <a:srcRect/>
          <a:stretch>
            <a:fillRect/>
          </a:stretch>
        </p:blipFill>
        <p:spPr bwMode="auto">
          <a:xfrm>
            <a:off x="3000364" y="357166"/>
            <a:ext cx="3000396" cy="17145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285728"/>
            <a:ext cx="6483168" cy="5953294"/>
          </a:xfrm>
        </p:spPr>
        <p:txBody>
          <a:bodyPr/>
          <a:lstStyle/>
          <a:p>
            <a:pPr algn="just"/>
            <a:r>
              <a:rPr lang="ar-JO" sz="2400" dirty="0" smtClean="0">
                <a:latin typeface="Tahoma" pitchFamily="34" charset="0"/>
                <a:ea typeface="Tahoma" pitchFamily="34" charset="0"/>
                <a:cs typeface="Tahoma" pitchFamily="34" charset="0"/>
              </a:rPr>
              <a:t>ثمة إجماع </a:t>
            </a:r>
            <a:r>
              <a:rPr lang="ar-JO" sz="2400" dirty="0" smtClean="0">
                <a:latin typeface="Tahoma" pitchFamily="34" charset="0"/>
                <a:ea typeface="Tahoma" pitchFamily="34" charset="0"/>
                <a:cs typeface="Tahoma" pitchFamily="34" charset="0"/>
              </a:rPr>
              <a:t>بين الحاخامات الأرثوذكس على أنّ تعبير "الشعب اليهودي" في اليهودية تعبير ديني، يشير إلى جماعة المؤمنين المخلصين الذين يتوجهون بإيمانهم إلى الله الواحد، بل إنّ انتمائهم مشروط بمدى طاعتهم </a:t>
            </a:r>
            <a:r>
              <a:rPr lang="ar-JO" sz="2400" dirty="0" smtClean="0">
                <a:latin typeface="Tahoma" pitchFamily="34" charset="0"/>
                <a:ea typeface="Tahoma" pitchFamily="34" charset="0"/>
                <a:cs typeface="Tahoma" pitchFamily="34" charset="0"/>
              </a:rPr>
              <a:t>لله</a:t>
            </a:r>
          </a:p>
          <a:p>
            <a:pPr algn="just"/>
            <a:r>
              <a:rPr lang="ar-JO" sz="2400" dirty="0" smtClean="0">
                <a:latin typeface="Tahoma" pitchFamily="34" charset="0"/>
                <a:ea typeface="Tahoma" pitchFamily="34" charset="0"/>
                <a:cs typeface="Tahoma" pitchFamily="34" charset="0"/>
              </a:rPr>
              <a:t>وهذا </a:t>
            </a:r>
            <a:r>
              <a:rPr lang="ar-JO" sz="2400" dirty="0" smtClean="0">
                <a:latin typeface="Tahoma" pitchFamily="34" charset="0"/>
                <a:ea typeface="Tahoma" pitchFamily="34" charset="0"/>
                <a:cs typeface="Tahoma" pitchFamily="34" charset="0"/>
              </a:rPr>
              <a:t>ما صرح به الحاخام الأكبر للطائفة اليهودية في بريطانيا عام 1909 بقوله: "</a:t>
            </a:r>
            <a:r>
              <a:rPr lang="ar-JO" sz="2400" dirty="0" smtClean="0">
                <a:solidFill>
                  <a:srgbClr val="C00000"/>
                </a:solidFill>
                <a:latin typeface="Tahoma" pitchFamily="34" charset="0"/>
                <a:ea typeface="Tahoma" pitchFamily="34" charset="0"/>
                <a:cs typeface="Tahoma" pitchFamily="34" charset="0"/>
              </a:rPr>
              <a:t>منذ تحطيم الهيكل وانتشار اليهود في العالم، فإنهم لا يشكلون أمة بل نحن طائفة دينية</a:t>
            </a:r>
            <a:r>
              <a:rPr lang="ar-JO" sz="2400" dirty="0" smtClean="0">
                <a:latin typeface="Tahoma" pitchFamily="34" charset="0"/>
                <a:ea typeface="Tahoma" pitchFamily="34" charset="0"/>
                <a:cs typeface="Tahoma" pitchFamily="34" charset="0"/>
              </a:rPr>
              <a:t>"، لقد استخدم التناخ كنص مشكل لهوية وعقيدة اليهود بعدما حرر ونشر في وسط جماعة المؤمنين التي كانت وبحق في أمس الحاجة </a:t>
            </a:r>
            <a:r>
              <a:rPr lang="ar-JO" sz="2400" dirty="0" smtClean="0">
                <a:latin typeface="Tahoma" pitchFamily="34" charset="0"/>
                <a:ea typeface="Tahoma" pitchFamily="34" charset="0"/>
                <a:cs typeface="Tahoma" pitchFamily="34" charset="0"/>
              </a:rPr>
              <a:t>له</a:t>
            </a:r>
          </a:p>
          <a:p>
            <a:pPr algn="just"/>
            <a:r>
              <a:rPr lang="ar-JO" sz="2400" dirty="0" smtClean="0">
                <a:latin typeface="Tahoma" pitchFamily="34" charset="0"/>
                <a:ea typeface="Tahoma" pitchFamily="34" charset="0"/>
                <a:cs typeface="Tahoma" pitchFamily="34" charset="0"/>
              </a:rPr>
              <a:t>وهذا </a:t>
            </a:r>
            <a:r>
              <a:rPr lang="ar-JO" sz="2400" dirty="0" smtClean="0">
                <a:latin typeface="Tahoma" pitchFamily="34" charset="0"/>
                <a:ea typeface="Tahoma" pitchFamily="34" charset="0"/>
                <a:cs typeface="Tahoma" pitchFamily="34" charset="0"/>
              </a:rPr>
              <a:t>ما يؤكده الحاخام ساديا هاغاون الذي عاش في القرن العاشر بقوله "</a:t>
            </a:r>
            <a:r>
              <a:rPr lang="ar-JO" sz="2400" dirty="0" smtClean="0">
                <a:solidFill>
                  <a:srgbClr val="C00000"/>
                </a:solidFill>
                <a:latin typeface="Tahoma" pitchFamily="34" charset="0"/>
                <a:ea typeface="Tahoma" pitchFamily="34" charset="0"/>
                <a:cs typeface="Tahoma" pitchFamily="34" charset="0"/>
              </a:rPr>
              <a:t>شعبنا هو شعب بسبب التوراة</a:t>
            </a:r>
            <a:r>
              <a:rPr lang="ar-JO" sz="2400" dirty="0" smtClean="0">
                <a:latin typeface="Tahoma" pitchFamily="34" charset="0"/>
                <a:ea typeface="Tahoma" pitchFamily="34" charset="0"/>
                <a:cs typeface="Tahoma" pitchFamily="34" charset="0"/>
              </a:rPr>
              <a:t>"، حيث يصف اليهود انفسهم كأمة دينية.      </a:t>
            </a:r>
            <a:endParaRPr lang="en-US" sz="2400" dirty="0" smtClean="0">
              <a:latin typeface="Tahoma" pitchFamily="34" charset="0"/>
              <a:ea typeface="Tahoma" pitchFamily="34" charset="0"/>
              <a:cs typeface="Tahoma" pitchFamily="34" charset="0"/>
            </a:endParaRPr>
          </a:p>
          <a:p>
            <a:pPr algn="just"/>
            <a:endParaRPr lang="ar-JO" sz="2400" dirty="0" smtClean="0">
              <a:latin typeface="Tahoma" pitchFamily="34" charset="0"/>
              <a:ea typeface="Tahoma" pitchFamily="34" charset="0"/>
              <a:cs typeface="Tahoma" pitchFamily="34" charset="0"/>
            </a:endParaRPr>
          </a:p>
        </p:txBody>
      </p:sp>
      <p:pic>
        <p:nvPicPr>
          <p:cNvPr id="9218" name="Picture 2"/>
          <p:cNvPicPr>
            <a:picLocks noChangeAspect="1" noChangeArrowheads="1"/>
          </p:cNvPicPr>
          <p:nvPr/>
        </p:nvPicPr>
        <p:blipFill>
          <a:blip r:embed="rId2"/>
          <a:srcRect/>
          <a:stretch>
            <a:fillRect/>
          </a:stretch>
        </p:blipFill>
        <p:spPr bwMode="auto">
          <a:xfrm>
            <a:off x="6715140" y="1357298"/>
            <a:ext cx="2428860" cy="25717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500042"/>
            <a:ext cx="8229600" cy="4525963"/>
          </a:xfrm>
        </p:spPr>
        <p:txBody>
          <a:bodyPr/>
          <a:lstStyle/>
          <a:p>
            <a:pPr algn="just"/>
            <a:r>
              <a:rPr lang="ar-JO" sz="2800" dirty="0" smtClean="0">
                <a:latin typeface="Tahoma" pitchFamily="34" charset="0"/>
                <a:ea typeface="Tahoma" pitchFamily="34" charset="0"/>
                <a:cs typeface="Tahoma" pitchFamily="34" charset="0"/>
              </a:rPr>
              <a:t>تزامن </a:t>
            </a:r>
            <a:r>
              <a:rPr lang="ar-JO" sz="2800" dirty="0" smtClean="0">
                <a:latin typeface="Tahoma" pitchFamily="34" charset="0"/>
                <a:ea typeface="Tahoma" pitchFamily="34" charset="0"/>
                <a:cs typeface="Tahoma" pitchFamily="34" charset="0"/>
              </a:rPr>
              <a:t>ظهور الصهيونية مع انتشار الحركات القومية، التي كانت مبنية إمّا على النموذج القبلي واللصيق بالطبيعة والأرض أو النموذج </a:t>
            </a:r>
            <a:r>
              <a:rPr lang="ar-JO" sz="2800" dirty="0" err="1" smtClean="0">
                <a:latin typeface="Tahoma" pitchFamily="34" charset="0"/>
                <a:ea typeface="Tahoma" pitchFamily="34" charset="0"/>
                <a:cs typeface="Tahoma" pitchFamily="34" charset="0"/>
              </a:rPr>
              <a:t>الاقليمي</a:t>
            </a:r>
            <a:r>
              <a:rPr lang="ar-JO" sz="2800" dirty="0" smtClean="0">
                <a:latin typeface="Tahoma" pitchFamily="34" charset="0"/>
                <a:ea typeface="Tahoma" pitchFamily="34" charset="0"/>
                <a:cs typeface="Tahoma" pitchFamily="34" charset="0"/>
              </a:rPr>
              <a:t> السياسي وهو أقل ارتباطاً بالأرض وأكثر ارتباطاً </a:t>
            </a:r>
            <a:r>
              <a:rPr lang="ar-JO" sz="2800" dirty="0" smtClean="0">
                <a:latin typeface="Tahoma" pitchFamily="34" charset="0"/>
                <a:ea typeface="Tahoma" pitchFamily="34" charset="0"/>
                <a:cs typeface="Tahoma" pitchFamily="34" charset="0"/>
              </a:rPr>
              <a:t>بالدولة</a:t>
            </a:r>
          </a:p>
          <a:p>
            <a:pPr algn="just"/>
            <a:r>
              <a:rPr lang="ar-JO" sz="2800" dirty="0" smtClean="0">
                <a:latin typeface="Tahoma" pitchFamily="34" charset="0"/>
                <a:ea typeface="Tahoma" pitchFamily="34" charset="0"/>
                <a:cs typeface="Tahoma" pitchFamily="34" charset="0"/>
              </a:rPr>
              <a:t>لم </a:t>
            </a:r>
            <a:r>
              <a:rPr lang="ar-JO" sz="2800" dirty="0" smtClean="0">
                <a:latin typeface="Tahoma" pitchFamily="34" charset="0"/>
                <a:ea typeface="Tahoma" pitchFamily="34" charset="0"/>
                <a:cs typeface="Tahoma" pitchFamily="34" charset="0"/>
              </a:rPr>
              <a:t>يجد مفكري الصهيونية ضالتهم في كلا النموذجان فقام </a:t>
            </a:r>
            <a:r>
              <a:rPr lang="ar-JO" sz="2800" dirty="0" err="1" smtClean="0">
                <a:latin typeface="Tahoma" pitchFamily="34" charset="0"/>
                <a:ea typeface="Tahoma" pitchFamily="34" charset="0"/>
                <a:cs typeface="Tahoma" pitchFamily="34" charset="0"/>
              </a:rPr>
              <a:t>سيمون</a:t>
            </a:r>
            <a:r>
              <a:rPr lang="ar-JO" sz="2800" dirty="0" smtClean="0">
                <a:latin typeface="Tahoma" pitchFamily="34" charset="0"/>
                <a:ea typeface="Tahoma" pitchFamily="34" charset="0"/>
                <a:cs typeface="Tahoma" pitchFamily="34" charset="0"/>
              </a:rPr>
              <a:t> </a:t>
            </a:r>
            <a:r>
              <a:rPr lang="ar-JO" sz="2800" dirty="0" err="1" smtClean="0">
                <a:latin typeface="Tahoma" pitchFamily="34" charset="0"/>
                <a:ea typeface="Tahoma" pitchFamily="34" charset="0"/>
                <a:cs typeface="Tahoma" pitchFamily="34" charset="0"/>
              </a:rPr>
              <a:t>دوفنوف</a:t>
            </a:r>
            <a:r>
              <a:rPr lang="ar-JO" sz="2800" dirty="0" smtClean="0">
                <a:latin typeface="Tahoma" pitchFamily="34" charset="0"/>
                <a:ea typeface="Tahoma" pitchFamily="34" charset="0"/>
                <a:cs typeface="Tahoma" pitchFamily="34" charset="0"/>
              </a:rPr>
              <a:t> بابتكار القومية اليهودية بالاعتماد على النموذج الروحي المستقل عن الطبيعة لأن وجوده يستند أساساً إلى الوعي بالذات التاريخية؛ حيث يرى </a:t>
            </a:r>
            <a:r>
              <a:rPr lang="ar-JO" sz="2800" dirty="0" err="1" smtClean="0">
                <a:latin typeface="Tahoma" pitchFamily="34" charset="0"/>
                <a:ea typeface="Tahoma" pitchFamily="34" charset="0"/>
                <a:cs typeface="Tahoma" pitchFamily="34" charset="0"/>
              </a:rPr>
              <a:t>دفنوف</a:t>
            </a:r>
            <a:r>
              <a:rPr lang="ar-JO" sz="2800" dirty="0" smtClean="0">
                <a:latin typeface="Tahoma" pitchFamily="34" charset="0"/>
                <a:ea typeface="Tahoma" pitchFamily="34" charset="0"/>
                <a:cs typeface="Tahoma" pitchFamily="34" charset="0"/>
              </a:rPr>
              <a:t> أن اليهود ينتمون لهذا النموذج أو بلغة أخرى قومية الشتات.</a:t>
            </a:r>
            <a:endParaRPr lang="en-US" sz="2800" dirty="0">
              <a:latin typeface="Tahoma" pitchFamily="34" charset="0"/>
              <a:ea typeface="Tahoma" pitchFamily="34" charset="0"/>
              <a:cs typeface="Tahoma" pitchFamily="34" charset="0"/>
            </a:endParaRPr>
          </a:p>
        </p:txBody>
      </p:sp>
      <p:pic>
        <p:nvPicPr>
          <p:cNvPr id="10243" name="Picture 3"/>
          <p:cNvPicPr>
            <a:picLocks noChangeAspect="1" noChangeArrowheads="1"/>
          </p:cNvPicPr>
          <p:nvPr/>
        </p:nvPicPr>
        <p:blipFill>
          <a:blip r:embed="rId2"/>
          <a:srcRect/>
          <a:stretch>
            <a:fillRect/>
          </a:stretch>
        </p:blipFill>
        <p:spPr bwMode="auto">
          <a:xfrm>
            <a:off x="5143504" y="5143512"/>
            <a:ext cx="3357586" cy="107157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2910" y="1285860"/>
            <a:ext cx="8215370" cy="4286280"/>
          </a:xfrm>
        </p:spPr>
        <p:txBody>
          <a:bodyPr/>
          <a:lstStyle/>
          <a:p>
            <a:pPr algn="just"/>
            <a:r>
              <a:rPr lang="ar-JO" sz="2600" dirty="0" smtClean="0">
                <a:latin typeface="Tahoma" pitchFamily="34" charset="0"/>
                <a:ea typeface="Tahoma" pitchFamily="34" charset="0"/>
                <a:cs typeface="Tahoma" pitchFamily="34" charset="0"/>
              </a:rPr>
              <a:t>يعتبر مفهوم الشعب غير دقيق؛ حيث يدل على جماعة اجتماعية تحمل مزايا مشتركة على مستوى من الأهمية يكفي لبلوغ حدّ أدنى من الوحدة </a:t>
            </a:r>
            <a:r>
              <a:rPr lang="ar-JO" sz="2600" dirty="0" smtClean="0">
                <a:latin typeface="Tahoma" pitchFamily="34" charset="0"/>
                <a:ea typeface="Tahoma" pitchFamily="34" charset="0"/>
                <a:cs typeface="Tahoma" pitchFamily="34" charset="0"/>
              </a:rPr>
              <a:t>والاستقلالية</a:t>
            </a:r>
          </a:p>
          <a:p>
            <a:pPr algn="just"/>
            <a:r>
              <a:rPr lang="ar-JO" sz="2600" dirty="0" smtClean="0">
                <a:latin typeface="Tahoma" pitchFamily="34" charset="0"/>
                <a:ea typeface="Tahoma" pitchFamily="34" charset="0"/>
                <a:cs typeface="Tahoma" pitchFamily="34" charset="0"/>
              </a:rPr>
              <a:t>أما </a:t>
            </a:r>
            <a:r>
              <a:rPr lang="ar-JO" sz="2600" dirty="0" smtClean="0">
                <a:latin typeface="Tahoma" pitchFamily="34" charset="0"/>
                <a:ea typeface="Tahoma" pitchFamily="34" charset="0"/>
                <a:cs typeface="Tahoma" pitchFamily="34" charset="0"/>
              </a:rPr>
              <a:t>الشك في طبيعة هذه المزايا (لغة، ثقافة، تاريخ، موقع جغرافي) وبالتالي الأساس الموضوعي أو الذاتي لهذا المفهوم (هل يوجد شعب بذاته أو لاعتقاده أنه كذلك بتأثير الممارسات الاجتماعية) فيصعبان عملانيته في العلوم </a:t>
            </a:r>
            <a:r>
              <a:rPr lang="ar-JO" sz="2600" dirty="0" smtClean="0">
                <a:latin typeface="Tahoma" pitchFamily="34" charset="0"/>
                <a:ea typeface="Tahoma" pitchFamily="34" charset="0"/>
                <a:cs typeface="Tahoma" pitchFamily="34" charset="0"/>
              </a:rPr>
              <a:t>الاجتماعية</a:t>
            </a:r>
          </a:p>
          <a:p>
            <a:pPr algn="just"/>
            <a:r>
              <a:rPr lang="ar-JO" sz="2600" dirty="0" smtClean="0">
                <a:latin typeface="Tahoma" pitchFamily="34" charset="0"/>
                <a:ea typeface="Tahoma" pitchFamily="34" charset="0"/>
                <a:cs typeface="Tahoma" pitchFamily="34" charset="0"/>
              </a:rPr>
              <a:t>في </a:t>
            </a:r>
            <a:r>
              <a:rPr lang="ar-JO" sz="2600" dirty="0" smtClean="0">
                <a:latin typeface="Tahoma" pitchFamily="34" charset="0"/>
                <a:ea typeface="Tahoma" pitchFamily="34" charset="0"/>
                <a:cs typeface="Tahoma" pitchFamily="34" charset="0"/>
              </a:rPr>
              <a:t>المقابل؛ نرى أنّ الاستخدام الأيدلوجي لمفهوم الشعب هو أكثر شيوعاً، إما لتسليمه مقاليد السيادة، أو لتشريع كل ممارسة تطالب باستقلاله أو خروجه من مجموعة وطنية مبنية مسبقا.</a:t>
            </a:r>
            <a:endParaRPr lang="en-US" sz="2600" dirty="0" smtClean="0">
              <a:latin typeface="Tahoma" pitchFamily="34" charset="0"/>
              <a:ea typeface="Tahoma" pitchFamily="34" charset="0"/>
              <a:cs typeface="Tahoma" pitchFamily="34" charset="0"/>
            </a:endParaRPr>
          </a:p>
        </p:txBody>
      </p:sp>
      <p:pic>
        <p:nvPicPr>
          <p:cNvPr id="11266" name="Picture 2"/>
          <p:cNvPicPr>
            <a:picLocks noChangeAspect="1" noChangeArrowheads="1"/>
          </p:cNvPicPr>
          <p:nvPr/>
        </p:nvPicPr>
        <p:blipFill>
          <a:blip r:embed="rId2"/>
          <a:srcRect/>
          <a:stretch>
            <a:fillRect/>
          </a:stretch>
        </p:blipFill>
        <p:spPr bwMode="auto">
          <a:xfrm>
            <a:off x="2857488" y="1"/>
            <a:ext cx="4081460" cy="12144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57166"/>
            <a:ext cx="8229600" cy="4786346"/>
          </a:xfrm>
        </p:spPr>
        <p:txBody>
          <a:bodyPr/>
          <a:lstStyle/>
          <a:p>
            <a:pPr algn="just"/>
            <a:r>
              <a:rPr lang="ar-JO" sz="2400" dirty="0" smtClean="0">
                <a:latin typeface="Tahoma" pitchFamily="34" charset="0"/>
                <a:ea typeface="Tahoma" pitchFamily="34" charset="0"/>
                <a:cs typeface="Tahoma" pitchFamily="34" charset="0"/>
              </a:rPr>
              <a:t>قامت عملية </a:t>
            </a:r>
            <a:r>
              <a:rPr lang="ar-JO" sz="2400" dirty="0" smtClean="0">
                <a:latin typeface="Tahoma" pitchFamily="34" charset="0"/>
                <a:ea typeface="Tahoma" pitchFamily="34" charset="0"/>
                <a:cs typeface="Tahoma" pitchFamily="34" charset="0"/>
              </a:rPr>
              <a:t>اختراع </a:t>
            </a:r>
            <a:r>
              <a:rPr lang="ar-JO" sz="2400" dirty="0" smtClean="0">
                <a:latin typeface="Tahoma" pitchFamily="34" charset="0"/>
                <a:ea typeface="Tahoma" pitchFamily="34" charset="0"/>
                <a:cs typeface="Tahoma" pitchFamily="34" charset="0"/>
              </a:rPr>
              <a:t>الشعب اليهودي على ركنين </a:t>
            </a:r>
            <a:r>
              <a:rPr lang="ar-JO" sz="2400" dirty="0" smtClean="0">
                <a:latin typeface="Tahoma" pitchFamily="34" charset="0"/>
                <a:ea typeface="Tahoma" pitchFamily="34" charset="0"/>
                <a:cs typeface="Tahoma" pitchFamily="34" charset="0"/>
              </a:rPr>
              <a:t>أساسيين وهما:</a:t>
            </a:r>
          </a:p>
          <a:p>
            <a:pPr marL="514350" indent="-514350" algn="just">
              <a:buFont typeface="+mj-lt"/>
              <a:buAutoNum type="arabicPeriod"/>
            </a:pPr>
            <a:r>
              <a:rPr lang="ar-JO" sz="2400" dirty="0" smtClean="0">
                <a:latin typeface="Tahoma" pitchFamily="34" charset="0"/>
                <a:ea typeface="Tahoma" pitchFamily="34" charset="0"/>
                <a:cs typeface="Tahoma" pitchFamily="34" charset="0"/>
              </a:rPr>
              <a:t>فكرة </a:t>
            </a:r>
            <a:r>
              <a:rPr lang="ar-JO" sz="2400" dirty="0" smtClean="0">
                <a:latin typeface="Tahoma" pitchFamily="34" charset="0"/>
                <a:ea typeface="Tahoma" pitchFamily="34" charset="0"/>
                <a:cs typeface="Tahoma" pitchFamily="34" charset="0"/>
              </a:rPr>
              <a:t>الشتات اليهودي وبأنّ اليهودية بقيت محصورة في العرق الذي اعتنقه في البداية، الدلالة الرئيسية </a:t>
            </a:r>
            <a:r>
              <a:rPr lang="ar-JO" sz="2400" dirty="0" err="1" smtClean="0">
                <a:latin typeface="Tahoma" pitchFamily="34" charset="0"/>
                <a:ea typeface="Tahoma" pitchFamily="34" charset="0"/>
                <a:cs typeface="Tahoma" pitchFamily="34" charset="0"/>
              </a:rPr>
              <a:t>المتوخاة</a:t>
            </a:r>
            <a:r>
              <a:rPr lang="ar-JO" sz="2400" dirty="0" smtClean="0">
                <a:latin typeface="Tahoma" pitchFamily="34" charset="0"/>
                <a:ea typeface="Tahoma" pitchFamily="34" charset="0"/>
                <a:cs typeface="Tahoma" pitchFamily="34" charset="0"/>
              </a:rPr>
              <a:t> لهذا الإدعاء هي أنّ الشتات الذي رحل إلى مناطق مختلفة من العالم وكتب له البقاء يعود من ناحية جذوره العرقية والقومية إلى القبائل اليهودية الأصلية التي كانت في فلسطين وطردت </a:t>
            </a:r>
            <a:r>
              <a:rPr lang="ar-JO" sz="2400" dirty="0" smtClean="0">
                <a:latin typeface="Tahoma" pitchFamily="34" charset="0"/>
                <a:ea typeface="Tahoma" pitchFamily="34" charset="0"/>
                <a:cs typeface="Tahoma" pitchFamily="34" charset="0"/>
              </a:rPr>
              <a:t>منها</a:t>
            </a:r>
          </a:p>
          <a:p>
            <a:pPr marL="514350" indent="-514350" algn="just">
              <a:buFont typeface="+mj-lt"/>
              <a:buAutoNum type="arabicPeriod"/>
            </a:pPr>
            <a:r>
              <a:rPr lang="ar-JO" sz="2400" dirty="0" smtClean="0">
                <a:latin typeface="Tahoma" pitchFamily="34" charset="0"/>
                <a:ea typeface="Tahoma" pitchFamily="34" charset="0"/>
                <a:cs typeface="Tahoma" pitchFamily="34" charset="0"/>
              </a:rPr>
              <a:t>أنه </a:t>
            </a:r>
            <a:r>
              <a:rPr lang="ar-JO" sz="2400" dirty="0" smtClean="0">
                <a:latin typeface="Tahoma" pitchFamily="34" charset="0"/>
                <a:ea typeface="Tahoma" pitchFamily="34" charset="0"/>
                <a:cs typeface="Tahoma" pitchFamily="34" charset="0"/>
              </a:rPr>
              <a:t>لم تدخل اليهودية أجناس وقوميات أخرى أثرت في نقاء العرق </a:t>
            </a:r>
            <a:r>
              <a:rPr lang="ar-JO" sz="2400" dirty="0" smtClean="0">
                <a:latin typeface="Tahoma" pitchFamily="34" charset="0"/>
                <a:ea typeface="Tahoma" pitchFamily="34" charset="0"/>
                <a:cs typeface="Tahoma" pitchFamily="34" charset="0"/>
              </a:rPr>
              <a:t>اليهودي</a:t>
            </a:r>
          </a:p>
          <a:p>
            <a:pPr algn="just"/>
            <a:r>
              <a:rPr lang="ar-JO" sz="2400" dirty="0" smtClean="0">
                <a:latin typeface="Tahoma" pitchFamily="34" charset="0"/>
                <a:ea typeface="Tahoma" pitchFamily="34" charset="0"/>
                <a:cs typeface="Tahoma" pitchFamily="34" charset="0"/>
              </a:rPr>
              <a:t>تم </a:t>
            </a:r>
            <a:r>
              <a:rPr lang="ar-JO" sz="2400" dirty="0" smtClean="0">
                <a:latin typeface="Tahoma" pitchFamily="34" charset="0"/>
                <a:ea typeface="Tahoma" pitchFamily="34" charset="0"/>
                <a:cs typeface="Tahoma" pitchFamily="34" charset="0"/>
              </a:rPr>
              <a:t>تفنيد هذا الإدعاء على يد جمال حمدان في دراسته القيمة التي توصلت إلى أنّ اليهود الحاليين ليسوا من بني </a:t>
            </a:r>
            <a:r>
              <a:rPr lang="ar-JO" sz="2400" dirty="0" smtClean="0">
                <a:latin typeface="Tahoma" pitchFamily="34" charset="0"/>
                <a:ea typeface="Tahoma" pitchFamily="34" charset="0"/>
                <a:cs typeface="Tahoma" pitchFamily="34" charset="0"/>
              </a:rPr>
              <a:t>إسرائيل</a:t>
            </a:r>
            <a:endParaRPr lang="en-US" sz="2400" dirty="0">
              <a:latin typeface="Tahoma" pitchFamily="34" charset="0"/>
              <a:ea typeface="Tahoma" pitchFamily="34" charset="0"/>
              <a:cs typeface="Tahoma" pitchFamily="34" charset="0"/>
            </a:endParaRPr>
          </a:p>
        </p:txBody>
      </p:sp>
      <p:pic>
        <p:nvPicPr>
          <p:cNvPr id="12290" name="Picture 2"/>
          <p:cNvPicPr>
            <a:picLocks noChangeAspect="1" noChangeArrowheads="1"/>
          </p:cNvPicPr>
          <p:nvPr/>
        </p:nvPicPr>
        <p:blipFill>
          <a:blip r:embed="rId2"/>
          <a:srcRect/>
          <a:stretch>
            <a:fillRect/>
          </a:stretch>
        </p:blipFill>
        <p:spPr bwMode="auto">
          <a:xfrm>
            <a:off x="4929190" y="5214950"/>
            <a:ext cx="3786214" cy="16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428604"/>
            <a:ext cx="8229600" cy="4862063"/>
          </a:xfrm>
        </p:spPr>
        <p:txBody>
          <a:bodyPr/>
          <a:lstStyle/>
          <a:p>
            <a:pPr algn="just"/>
            <a:r>
              <a:rPr lang="ar-JO" sz="2400" dirty="0" smtClean="0">
                <a:latin typeface="Tahoma" pitchFamily="34" charset="0"/>
                <a:ea typeface="Tahoma" pitchFamily="34" charset="0"/>
                <a:cs typeface="Tahoma" pitchFamily="34" charset="0"/>
              </a:rPr>
              <a:t>فيهود العالم اليوم مختلطون في جملتهم اختلاطاً يبعدهم عن أية أصول إسرائيلية فلسطينية قديمة، ولا يوجد رابط </a:t>
            </a:r>
            <a:r>
              <a:rPr lang="ar-JO" sz="2400" dirty="0" err="1" smtClean="0">
                <a:latin typeface="Tahoma" pitchFamily="34" charset="0"/>
                <a:ea typeface="Tahoma" pitchFamily="34" charset="0"/>
                <a:cs typeface="Tahoma" pitchFamily="34" charset="0"/>
              </a:rPr>
              <a:t>أنثربولوجي</a:t>
            </a:r>
            <a:r>
              <a:rPr lang="ar-JO" sz="2400" dirty="0" smtClean="0">
                <a:latin typeface="Tahoma" pitchFamily="34" charset="0"/>
                <a:ea typeface="Tahoma" pitchFamily="34" charset="0"/>
                <a:cs typeface="Tahoma" pitchFamily="34" charset="0"/>
              </a:rPr>
              <a:t> بين الجهتين، والرابط الوحيد هو رابط </a:t>
            </a:r>
            <a:r>
              <a:rPr lang="ar-JO" sz="2400" dirty="0" smtClean="0">
                <a:latin typeface="Tahoma" pitchFamily="34" charset="0"/>
                <a:ea typeface="Tahoma" pitchFamily="34" charset="0"/>
                <a:cs typeface="Tahoma" pitchFamily="34" charset="0"/>
              </a:rPr>
              <a:t>الدين</a:t>
            </a:r>
          </a:p>
          <a:p>
            <a:pPr algn="just"/>
            <a:r>
              <a:rPr lang="ar-JO" sz="2400" dirty="0" smtClean="0">
                <a:latin typeface="Tahoma" pitchFamily="34" charset="0"/>
                <a:ea typeface="Tahoma" pitchFamily="34" charset="0"/>
                <a:cs typeface="Tahoma" pitchFamily="34" charset="0"/>
              </a:rPr>
              <a:t>وهذا </a:t>
            </a:r>
            <a:r>
              <a:rPr lang="ar-JO" sz="2400" dirty="0" smtClean="0">
                <a:latin typeface="Tahoma" pitchFamily="34" charset="0"/>
                <a:ea typeface="Tahoma" pitchFamily="34" charset="0"/>
                <a:cs typeface="Tahoma" pitchFamily="34" charset="0"/>
              </a:rPr>
              <a:t>ما يقر </a:t>
            </a:r>
            <a:r>
              <a:rPr lang="ar-JO" sz="2400" dirty="0" err="1" smtClean="0">
                <a:latin typeface="Tahoma" pitchFamily="34" charset="0"/>
                <a:ea typeface="Tahoma" pitchFamily="34" charset="0"/>
                <a:cs typeface="Tahoma" pitchFamily="34" charset="0"/>
              </a:rPr>
              <a:t>به</a:t>
            </a:r>
            <a:r>
              <a:rPr lang="ar-JO" sz="2400" dirty="0" smtClean="0">
                <a:latin typeface="Tahoma" pitchFamily="34" charset="0"/>
                <a:ea typeface="Tahoma" pitchFamily="34" charset="0"/>
                <a:cs typeface="Tahoma" pitchFamily="34" charset="0"/>
              </a:rPr>
              <a:t> </a:t>
            </a:r>
            <a:r>
              <a:rPr lang="ar-JO" sz="2400" dirty="0" err="1" smtClean="0">
                <a:latin typeface="Tahoma" pitchFamily="34" charset="0"/>
                <a:ea typeface="Tahoma" pitchFamily="34" charset="0"/>
                <a:cs typeface="Tahoma" pitchFamily="34" charset="0"/>
              </a:rPr>
              <a:t>هرتسل</a:t>
            </a:r>
            <a:r>
              <a:rPr lang="ar-JO" sz="2400" dirty="0" smtClean="0">
                <a:latin typeface="Tahoma" pitchFamily="34" charset="0"/>
                <a:ea typeface="Tahoma" pitchFamily="34" charset="0"/>
                <a:cs typeface="Tahoma" pitchFamily="34" charset="0"/>
              </a:rPr>
              <a:t> ضمنياً في معرض انتقاده لليهود المندمجين في أوروبا بسبب وجود الزواج المختلط في عدة دول أوروبية (خصوصا في المجر</a:t>
            </a:r>
            <a:r>
              <a:rPr lang="ar-JO" sz="2400" dirty="0" smtClean="0">
                <a:latin typeface="Tahoma" pitchFamily="34" charset="0"/>
                <a:ea typeface="Tahoma" pitchFamily="34" charset="0"/>
                <a:cs typeface="Tahoma" pitchFamily="34" charset="0"/>
              </a:rPr>
              <a:t>)</a:t>
            </a:r>
          </a:p>
          <a:p>
            <a:pPr algn="just"/>
            <a:r>
              <a:rPr lang="ar-JO" sz="2400" dirty="0" smtClean="0">
                <a:latin typeface="Tahoma" pitchFamily="34" charset="0"/>
                <a:ea typeface="Tahoma" pitchFamily="34" charset="0"/>
                <a:cs typeface="Tahoma" pitchFamily="34" charset="0"/>
              </a:rPr>
              <a:t>قام </a:t>
            </a:r>
            <a:r>
              <a:rPr lang="ar-JO" sz="2400" dirty="0" smtClean="0">
                <a:latin typeface="Tahoma" pitchFamily="34" charset="0"/>
                <a:ea typeface="Tahoma" pitchFamily="34" charset="0"/>
                <a:cs typeface="Tahoma" pitchFamily="34" charset="0"/>
              </a:rPr>
              <a:t>الكاتب الإسرائيلي شلومو ساند في كتابه إختراع الشعب اليهودي بتفكيك هذا الإدعاء من خلال نفي ما يسمى بالشتات اليهودي الذي تقف وراءه فكرة طرد الرومان لليهود سنة 70 للميلاد بعد تدمير الهيكل، وبدحض الإدعاء بأنّ الدين اليهودي لم يكن ديناً تبشيرياً بل بقي محصوراً  في العرق الذي اعتنقه منذ بداياته</a:t>
            </a:r>
            <a:endParaRPr lang="en-US" sz="2400" dirty="0" smtClean="0">
              <a:latin typeface="Tahoma" pitchFamily="34" charset="0"/>
              <a:ea typeface="Tahoma" pitchFamily="34" charset="0"/>
              <a:cs typeface="Tahoma" pitchFamily="34" charset="0"/>
            </a:endParaRPr>
          </a:p>
        </p:txBody>
      </p:sp>
      <p:pic>
        <p:nvPicPr>
          <p:cNvPr id="13314" name="Picture 2"/>
          <p:cNvPicPr>
            <a:picLocks noChangeAspect="1" noChangeArrowheads="1"/>
          </p:cNvPicPr>
          <p:nvPr/>
        </p:nvPicPr>
        <p:blipFill>
          <a:blip r:embed="rId2"/>
          <a:srcRect/>
          <a:stretch>
            <a:fillRect/>
          </a:stretch>
        </p:blipFill>
        <p:spPr bwMode="auto">
          <a:xfrm>
            <a:off x="4214810" y="4786322"/>
            <a:ext cx="3214710" cy="186213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z="3600" b="1" dirty="0" smtClean="0">
                <a:solidFill>
                  <a:srgbClr val="C00000"/>
                </a:solidFill>
                <a:latin typeface="Tahoma" pitchFamily="34" charset="0"/>
                <a:ea typeface="Tahoma" pitchFamily="34" charset="0"/>
                <a:cs typeface="Tahoma" pitchFamily="34" charset="0"/>
              </a:rPr>
              <a:t>تقاطع المصالح بين الاستعمار والصهيونية</a:t>
            </a:r>
            <a:endParaRPr lang="en-US" sz="3600" dirty="0">
              <a:solidFill>
                <a:srgbClr val="C00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2214546" y="1600200"/>
            <a:ext cx="6472254" cy="4525963"/>
          </a:xfrm>
        </p:spPr>
        <p:txBody>
          <a:bodyPr/>
          <a:lstStyle/>
          <a:p>
            <a:pPr algn="just"/>
            <a:r>
              <a:rPr lang="ar-JO" sz="2800" dirty="0" smtClean="0">
                <a:latin typeface="Tahoma" pitchFamily="34" charset="0"/>
                <a:ea typeface="Tahoma" pitchFamily="34" charset="0"/>
                <a:cs typeface="Tahoma" pitchFamily="34" charset="0"/>
              </a:rPr>
              <a:t>ظهرت الحاجة الغربية لمعرفة الشرق </a:t>
            </a:r>
            <a:r>
              <a:rPr lang="ar-JO" sz="2800" dirty="0" smtClean="0">
                <a:latin typeface="Tahoma" pitchFamily="34" charset="0"/>
                <a:ea typeface="Tahoma" pitchFamily="34" charset="0"/>
                <a:cs typeface="Tahoma" pitchFamily="34" charset="0"/>
              </a:rPr>
              <a:t>الإسلامي </a:t>
            </a:r>
            <a:r>
              <a:rPr lang="ar-JO" sz="2800" dirty="0" smtClean="0">
                <a:latin typeface="Tahoma" pitchFamily="34" charset="0"/>
                <a:ea typeface="Tahoma" pitchFamily="34" charset="0"/>
                <a:cs typeface="Tahoma" pitchFamily="34" charset="0"/>
              </a:rPr>
              <a:t>وبخاصة من الناحية الجغرافية والاجتماعية للتعرف على موارد الثروة من جهة ومصادر التوزيع </a:t>
            </a:r>
            <a:r>
              <a:rPr lang="ar-JO" sz="2800" dirty="0" smtClean="0">
                <a:latin typeface="Tahoma" pitchFamily="34" charset="0"/>
                <a:ea typeface="Tahoma" pitchFamily="34" charset="0"/>
                <a:cs typeface="Tahoma" pitchFamily="34" charset="0"/>
              </a:rPr>
              <a:t>للإنتاج </a:t>
            </a:r>
            <a:r>
              <a:rPr lang="ar-JO" sz="2800" dirty="0" smtClean="0">
                <a:latin typeface="Tahoma" pitchFamily="34" charset="0"/>
                <a:ea typeface="Tahoma" pitchFamily="34" charset="0"/>
                <a:cs typeface="Tahoma" pitchFamily="34" charset="0"/>
              </a:rPr>
              <a:t>الأوروبي من ناحية </a:t>
            </a:r>
            <a:r>
              <a:rPr lang="ar-JO" sz="2800" dirty="0" smtClean="0">
                <a:latin typeface="Tahoma" pitchFamily="34" charset="0"/>
                <a:ea typeface="Tahoma" pitchFamily="34" charset="0"/>
                <a:cs typeface="Tahoma" pitchFamily="34" charset="0"/>
              </a:rPr>
              <a:t>أخرى</a:t>
            </a:r>
          </a:p>
          <a:p>
            <a:pPr algn="just"/>
            <a:r>
              <a:rPr lang="ar-JO" sz="2800" dirty="0" smtClean="0">
                <a:latin typeface="Tahoma" pitchFamily="34" charset="0"/>
                <a:ea typeface="Tahoma" pitchFamily="34" charset="0"/>
                <a:cs typeface="Tahoma" pitchFamily="34" charset="0"/>
              </a:rPr>
              <a:t>لذلك </a:t>
            </a:r>
            <a:r>
              <a:rPr lang="ar-JO" sz="2800" dirty="0" smtClean="0">
                <a:latin typeface="Tahoma" pitchFamily="34" charset="0"/>
                <a:ea typeface="Tahoma" pitchFamily="34" charset="0"/>
                <a:cs typeface="Tahoma" pitchFamily="34" charset="0"/>
              </a:rPr>
              <a:t>وجدنا عدد كبير من المستشرقين يركزون على دراسات الجدوى الاقتصادية لبلادهم وخصوصاً في القرنين التاسع عشر والعشرين.</a:t>
            </a:r>
            <a:endParaRPr lang="en-US" sz="2800" dirty="0">
              <a:latin typeface="Tahoma" pitchFamily="34" charset="0"/>
              <a:ea typeface="Tahoma" pitchFamily="34" charset="0"/>
              <a:cs typeface="Tahoma" pitchFamily="34" charset="0"/>
            </a:endParaRPr>
          </a:p>
        </p:txBody>
      </p:sp>
      <p:pic>
        <p:nvPicPr>
          <p:cNvPr id="14338" name="Picture 2"/>
          <p:cNvPicPr>
            <a:picLocks noChangeAspect="1" noChangeArrowheads="1"/>
          </p:cNvPicPr>
          <p:nvPr/>
        </p:nvPicPr>
        <p:blipFill>
          <a:blip r:embed="rId2"/>
          <a:srcRect/>
          <a:stretch>
            <a:fillRect/>
          </a:stretch>
        </p:blipFill>
        <p:spPr bwMode="auto">
          <a:xfrm>
            <a:off x="0" y="1714488"/>
            <a:ext cx="2014508" cy="1214446"/>
          </a:xfrm>
          <a:prstGeom prst="rect">
            <a:avLst/>
          </a:prstGeom>
          <a:ln>
            <a:noFill/>
          </a:ln>
          <a:effectLst>
            <a:outerShdw blurRad="292100" dist="139700" dir="2700000" algn="tl" rotWithShape="0">
              <a:srgbClr val="333333">
                <a:alpha val="65000"/>
              </a:srgbClr>
            </a:outerShdw>
          </a:effectLst>
        </p:spPr>
      </p:pic>
      <p:pic>
        <p:nvPicPr>
          <p:cNvPr id="14339" name="Picture 3"/>
          <p:cNvPicPr>
            <a:picLocks noChangeAspect="1" noChangeArrowheads="1"/>
          </p:cNvPicPr>
          <p:nvPr/>
        </p:nvPicPr>
        <p:blipFill>
          <a:blip r:embed="rId3"/>
          <a:srcRect/>
          <a:stretch>
            <a:fillRect/>
          </a:stretch>
        </p:blipFill>
        <p:spPr bwMode="auto">
          <a:xfrm>
            <a:off x="5072066" y="5715016"/>
            <a:ext cx="1857356" cy="85725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0166" y="476672"/>
            <a:ext cx="7124970" cy="5095468"/>
          </a:xfrm>
        </p:spPr>
        <p:txBody>
          <a:bodyPr/>
          <a:lstStyle/>
          <a:p>
            <a:pPr algn="just"/>
            <a:r>
              <a:rPr lang="ar-JO" sz="2400" dirty="0" smtClean="0">
                <a:latin typeface="Tahoma" pitchFamily="34" charset="0"/>
                <a:ea typeface="Tahoma" pitchFamily="34" charset="0"/>
                <a:cs typeface="Tahoma" pitchFamily="34" charset="0"/>
              </a:rPr>
              <a:t>يميز المؤرخون عادة بين نوعين من الاستعمار: </a:t>
            </a:r>
            <a:endParaRPr lang="ar-JO" sz="2400" dirty="0" smtClean="0">
              <a:latin typeface="Tahoma" pitchFamily="34" charset="0"/>
              <a:ea typeface="Tahoma" pitchFamily="34" charset="0"/>
              <a:cs typeface="Tahoma" pitchFamily="34" charset="0"/>
            </a:endParaRPr>
          </a:p>
          <a:p>
            <a:pPr marL="457200" indent="-457200" algn="just">
              <a:buFont typeface="+mj-lt"/>
              <a:buAutoNum type="arabicPeriod"/>
            </a:pPr>
            <a:r>
              <a:rPr lang="ar-JO" sz="2400" dirty="0" smtClean="0">
                <a:latin typeface="Tahoma" pitchFamily="34" charset="0"/>
                <a:ea typeface="Tahoma" pitchFamily="34" charset="0"/>
                <a:cs typeface="Tahoma" pitchFamily="34" charset="0"/>
              </a:rPr>
              <a:t>استعمار </a:t>
            </a:r>
            <a:r>
              <a:rPr lang="ar-JO" sz="2400" dirty="0" smtClean="0">
                <a:latin typeface="Tahoma" pitchFamily="34" charset="0"/>
                <a:ea typeface="Tahoma" pitchFamily="34" charset="0"/>
                <a:cs typeface="Tahoma" pitchFamily="34" charset="0"/>
              </a:rPr>
              <a:t>المرحلة الأولى المرتبطة بالرأسمالية </a:t>
            </a:r>
            <a:r>
              <a:rPr lang="ar-JO" sz="2400" dirty="0" err="1" smtClean="0">
                <a:latin typeface="Tahoma" pitchFamily="34" charset="0"/>
                <a:ea typeface="Tahoma" pitchFamily="34" charset="0"/>
                <a:cs typeface="Tahoma" pitchFamily="34" charset="0"/>
              </a:rPr>
              <a:t>المركانتيلية</a:t>
            </a:r>
            <a:r>
              <a:rPr lang="ar-JO" sz="2400" dirty="0" smtClean="0">
                <a:latin typeface="Tahoma" pitchFamily="34" charset="0"/>
                <a:ea typeface="Tahoma" pitchFamily="34" charset="0"/>
                <a:cs typeface="Tahoma" pitchFamily="34" charset="0"/>
              </a:rPr>
              <a:t> (التجارية) الذي تركز في النصف الغربي للكرة الأرضية والجزر الاستوائية، وكان الهدف منه زيادة قوة وثروة الدولة المستعمرة من خلال الحصول على المواد الخام من ذهب وفضة ومنتجات استوائية ، ولم يكن الاستيطان أحد أهدافه الأساسية</a:t>
            </a:r>
            <a:r>
              <a:rPr lang="ar-JO" sz="2400" dirty="0" smtClean="0">
                <a:latin typeface="Tahoma" pitchFamily="34" charset="0"/>
                <a:ea typeface="Tahoma" pitchFamily="34" charset="0"/>
                <a:cs typeface="Tahoma" pitchFamily="34" charset="0"/>
              </a:rPr>
              <a:t>.</a:t>
            </a:r>
          </a:p>
          <a:p>
            <a:pPr marL="457200" indent="-457200" algn="just">
              <a:buFont typeface="+mj-lt"/>
              <a:buAutoNum type="arabicPeriod"/>
            </a:pPr>
            <a:r>
              <a:rPr lang="ar-JO" sz="2400" dirty="0" smtClean="0">
                <a:latin typeface="Tahoma" pitchFamily="34" charset="0"/>
                <a:ea typeface="Tahoma" pitchFamily="34" charset="0"/>
                <a:cs typeface="Tahoma" pitchFamily="34" charset="0"/>
              </a:rPr>
              <a:t>استعمار </a:t>
            </a:r>
            <a:r>
              <a:rPr lang="ar-JO" sz="2400" dirty="0" smtClean="0">
                <a:latin typeface="Tahoma" pitchFamily="34" charset="0"/>
                <a:ea typeface="Tahoma" pitchFamily="34" charset="0"/>
                <a:cs typeface="Tahoma" pitchFamily="34" charset="0"/>
              </a:rPr>
              <a:t>ما بعد العام 1870 والذي تركز في أفريقيا وآسيا بهدف خدمة بعض طبقات المجتمع وفئاته عن طريق تزويدهم بالأسواق لبضائعهم بالإضافة للبحث عن المواد الخام، وبالتالي سعى الاستعمار في هذه المرحلة لتغيير البنية الاجتماعية للمجتمعات التابعة كي تصبح تابعة للحلقة الرأسمالية الامبريالية، حاجة دول أوروبا للأسواق أفاد الصهيونية كون فلسطين ومصر مدخل لهذا المسرح الجديد.</a:t>
            </a:r>
            <a:endParaRPr lang="en-US" sz="2400" dirty="0" smtClean="0">
              <a:latin typeface="Tahoma" pitchFamily="34" charset="0"/>
              <a:ea typeface="Tahoma" pitchFamily="34" charset="0"/>
              <a:cs typeface="Tahoma" pitchFamily="34" charset="0"/>
            </a:endParaRPr>
          </a:p>
          <a:p>
            <a:pPr algn="just"/>
            <a:endParaRPr lang="en-US" sz="2400" dirty="0" smtClean="0">
              <a:latin typeface="Tahoma" pitchFamily="34" charset="0"/>
              <a:ea typeface="Tahoma" pitchFamily="34" charset="0"/>
              <a:cs typeface="Tahoma" pitchFamily="34" charset="0"/>
            </a:endParaRPr>
          </a:p>
          <a:p>
            <a:pPr algn="just"/>
            <a:endParaRPr lang="en-US" sz="2400" dirty="0">
              <a:latin typeface="Tahoma" pitchFamily="34" charset="0"/>
              <a:ea typeface="Tahoma" pitchFamily="34" charset="0"/>
              <a:cs typeface="Tahoma" pitchFamily="34" charset="0"/>
            </a:endParaRPr>
          </a:p>
        </p:txBody>
      </p:sp>
      <p:pic>
        <p:nvPicPr>
          <p:cNvPr id="15362" name="Picture 2"/>
          <p:cNvPicPr>
            <a:picLocks noChangeAspect="1" noChangeArrowheads="1"/>
          </p:cNvPicPr>
          <p:nvPr/>
        </p:nvPicPr>
        <p:blipFill>
          <a:blip r:embed="rId2"/>
          <a:srcRect/>
          <a:stretch>
            <a:fillRect/>
          </a:stretch>
        </p:blipFill>
        <p:spPr bwMode="auto">
          <a:xfrm>
            <a:off x="1" y="285728"/>
            <a:ext cx="1500166" cy="15335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72" y="857232"/>
            <a:ext cx="8229600" cy="2232248"/>
          </a:xfrm>
        </p:spPr>
        <p:txBody>
          <a:bodyPr/>
          <a:lstStyle/>
          <a:p>
            <a:r>
              <a:rPr lang="ar-JO" sz="2800" dirty="0" smtClean="0">
                <a:latin typeface="Tahoma" pitchFamily="34" charset="0"/>
                <a:ea typeface="Tahoma" pitchFamily="34" charset="0"/>
                <a:cs typeface="Tahoma" pitchFamily="34" charset="0"/>
              </a:rPr>
              <a:t>توجد عدة اتجاهات ومدارس داخل الحركة الصهيونية تختلف فيما بينها على عدة أمور وعلى رأسها المحتوى الاجتماعي؛ لكنها في نهاية المطاف تنطلق من نسق أيدلوجي واحد قائم على إقامة دولة لليهود "إسرائيل" على أرض الميعاد، </a:t>
            </a:r>
            <a:endParaRPr lang="en-US" sz="2800" dirty="0">
              <a:latin typeface="Tahoma" pitchFamily="34" charset="0"/>
              <a:ea typeface="Tahoma" pitchFamily="34" charset="0"/>
              <a:cs typeface="Tahoma" pitchFamily="34" charset="0"/>
            </a:endParaRPr>
          </a:p>
        </p:txBody>
      </p:sp>
      <p:pic>
        <p:nvPicPr>
          <p:cNvPr id="3076" name="Picture 4"/>
          <p:cNvPicPr>
            <a:picLocks noChangeAspect="1" noChangeArrowheads="1"/>
          </p:cNvPicPr>
          <p:nvPr/>
        </p:nvPicPr>
        <p:blipFill>
          <a:blip r:embed="rId2"/>
          <a:srcRect/>
          <a:stretch>
            <a:fillRect/>
          </a:stretch>
        </p:blipFill>
        <p:spPr bwMode="auto">
          <a:xfrm>
            <a:off x="3143240" y="3333763"/>
            <a:ext cx="3133725" cy="1952625"/>
          </a:xfrm>
          <a:prstGeom prst="rect">
            <a:avLst/>
          </a:prstGeom>
          <a:ln>
            <a:noFill/>
          </a:ln>
          <a:effectLst>
            <a:outerShdw blurRad="190500" algn="tl" rotWithShape="0">
              <a:srgbClr val="000000">
                <a:alpha val="70000"/>
              </a:srgbClr>
            </a:outerShdw>
          </a:effectLst>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checkerboard(across)">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0043"/>
            <a:ext cx="8229600" cy="5000660"/>
          </a:xfrm>
        </p:spPr>
        <p:txBody>
          <a:bodyPr/>
          <a:lstStyle/>
          <a:p>
            <a:pPr algn="just"/>
            <a:r>
              <a:rPr lang="ar-JO" sz="2800" dirty="0" smtClean="0">
                <a:latin typeface="Tahoma" pitchFamily="34" charset="0"/>
                <a:ea typeface="Tahoma" pitchFamily="34" charset="0"/>
                <a:cs typeface="Tahoma" pitchFamily="34" charset="0"/>
              </a:rPr>
              <a:t>التعرف على الجذور الحضارية لنوعي الاستعمار الاستيطاني التقليدي </a:t>
            </a:r>
            <a:r>
              <a:rPr lang="ar-JO" sz="2800" dirty="0" err="1" smtClean="0">
                <a:latin typeface="Tahoma" pitchFamily="34" charset="0"/>
                <a:ea typeface="Tahoma" pitchFamily="34" charset="0"/>
                <a:cs typeface="Tahoma" pitchFamily="34" charset="0"/>
              </a:rPr>
              <a:t>والاحلالي</a:t>
            </a:r>
            <a:r>
              <a:rPr lang="ar-JO" sz="2800" dirty="0" smtClean="0">
                <a:latin typeface="Tahoma" pitchFamily="34" charset="0"/>
                <a:ea typeface="Tahoma" pitchFamily="34" charset="0"/>
                <a:cs typeface="Tahoma" pitchFamily="34" charset="0"/>
              </a:rPr>
              <a:t> قد يكون أمراً له أهميته إذ يبدو أن النوع التقليدي في الجزائر وانجولا قد نشأ في الدول الكاثوليكية، بينما تعود جذور النوع </a:t>
            </a:r>
            <a:r>
              <a:rPr lang="ar-JO" sz="2800" dirty="0" err="1" smtClean="0">
                <a:latin typeface="Tahoma" pitchFamily="34" charset="0"/>
                <a:ea typeface="Tahoma" pitchFamily="34" charset="0"/>
                <a:cs typeface="Tahoma" pitchFamily="34" charset="0"/>
              </a:rPr>
              <a:t>الاحلالي</a:t>
            </a:r>
            <a:r>
              <a:rPr lang="ar-JO" sz="2800" dirty="0" smtClean="0">
                <a:latin typeface="Tahoma" pitchFamily="34" charset="0"/>
                <a:ea typeface="Tahoma" pitchFamily="34" charset="0"/>
                <a:cs typeface="Tahoma" pitchFamily="34" charset="0"/>
              </a:rPr>
              <a:t> في جنوب أفريقيا والولايات المتحدة إلى الدول </a:t>
            </a:r>
            <a:r>
              <a:rPr lang="ar-JO" sz="2800" dirty="0" smtClean="0">
                <a:latin typeface="Tahoma" pitchFamily="34" charset="0"/>
                <a:ea typeface="Tahoma" pitchFamily="34" charset="0"/>
                <a:cs typeface="Tahoma" pitchFamily="34" charset="0"/>
              </a:rPr>
              <a:t>البروتستانتية</a:t>
            </a:r>
          </a:p>
          <a:p>
            <a:pPr algn="just"/>
            <a:r>
              <a:rPr lang="ar-JO" sz="2800" dirty="0" smtClean="0">
                <a:latin typeface="Tahoma" pitchFamily="34" charset="0"/>
                <a:ea typeface="Tahoma" pitchFamily="34" charset="0"/>
                <a:cs typeface="Tahoma" pitchFamily="34" charset="0"/>
              </a:rPr>
              <a:t>وسيقودنا </a:t>
            </a:r>
            <a:r>
              <a:rPr lang="ar-JO" sz="2800" dirty="0" smtClean="0">
                <a:latin typeface="Tahoma" pitchFamily="34" charset="0"/>
                <a:ea typeface="Tahoma" pitchFamily="34" charset="0"/>
                <a:cs typeface="Tahoma" pitchFamily="34" charset="0"/>
              </a:rPr>
              <a:t>هذا إلى التساؤل عما إذا كان التفسير الحرفي للعهد القديم  وهو التفسير الذي يسود بين كثير من </a:t>
            </a:r>
            <a:r>
              <a:rPr lang="ar-JO" sz="2800" dirty="0" err="1" smtClean="0">
                <a:latin typeface="Tahoma" pitchFamily="34" charset="0"/>
                <a:ea typeface="Tahoma" pitchFamily="34" charset="0"/>
                <a:cs typeface="Tahoma" pitchFamily="34" charset="0"/>
              </a:rPr>
              <a:t>البروستانت</a:t>
            </a:r>
            <a:r>
              <a:rPr lang="ar-JO" sz="2800" dirty="0" smtClean="0">
                <a:latin typeface="Tahoma" pitchFamily="34" charset="0"/>
                <a:ea typeface="Tahoma" pitchFamily="34" charset="0"/>
                <a:cs typeface="Tahoma" pitchFamily="34" charset="0"/>
              </a:rPr>
              <a:t> يخلق حالة عقلية تسهل عملية نقل السكان وتجعلها أمراً طبيعياً لأنها تتم باسم الأوامر المقدسة التي ترد من عل؟ </a:t>
            </a:r>
            <a:endParaRPr lang="en-US" sz="2800" dirty="0">
              <a:latin typeface="Tahoma" pitchFamily="34" charset="0"/>
              <a:ea typeface="Tahoma" pitchFamily="34" charset="0"/>
              <a:cs typeface="Tahoma" pitchFamily="34" charset="0"/>
            </a:endParaRPr>
          </a:p>
        </p:txBody>
      </p:sp>
      <p:pic>
        <p:nvPicPr>
          <p:cNvPr id="16386" name="Picture 2"/>
          <p:cNvPicPr>
            <a:picLocks noChangeAspect="1" noChangeArrowheads="1"/>
          </p:cNvPicPr>
          <p:nvPr/>
        </p:nvPicPr>
        <p:blipFill>
          <a:blip r:embed="rId2"/>
          <a:srcRect/>
          <a:stretch>
            <a:fillRect/>
          </a:stretch>
        </p:blipFill>
        <p:spPr bwMode="auto">
          <a:xfrm>
            <a:off x="4929190" y="5500702"/>
            <a:ext cx="3571900" cy="92869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404664"/>
            <a:ext cx="8229600" cy="5167476"/>
          </a:xfrm>
        </p:spPr>
        <p:txBody>
          <a:bodyPr/>
          <a:lstStyle/>
          <a:p>
            <a:pPr algn="just"/>
            <a:r>
              <a:rPr lang="ar-JO" sz="2400" dirty="0" smtClean="0">
                <a:latin typeface="Tahoma" pitchFamily="34" charset="0"/>
                <a:ea typeface="Tahoma" pitchFamily="34" charset="0"/>
                <a:cs typeface="Tahoma" pitchFamily="34" charset="0"/>
              </a:rPr>
              <a:t>قد يمكن القول إن الكنيسة القومية أي الكنيسة القاصرة على مجموعة بشرية لها نفس الانتماء العرقي أو </a:t>
            </a:r>
            <a:r>
              <a:rPr lang="ar-JO" sz="2400" dirty="0" err="1" smtClean="0">
                <a:latin typeface="Tahoma" pitchFamily="34" charset="0"/>
                <a:ea typeface="Tahoma" pitchFamily="34" charset="0"/>
                <a:cs typeface="Tahoma" pitchFamily="34" charset="0"/>
              </a:rPr>
              <a:t>الاثني</a:t>
            </a:r>
            <a:r>
              <a:rPr lang="ar-JO" sz="2400" dirty="0" smtClean="0">
                <a:latin typeface="Tahoma" pitchFamily="34" charset="0"/>
                <a:ea typeface="Tahoma" pitchFamily="34" charset="0"/>
                <a:cs typeface="Tahoma" pitchFamily="34" charset="0"/>
              </a:rPr>
              <a:t> </a:t>
            </a:r>
            <a:r>
              <a:rPr lang="ar-JO" sz="2400" dirty="0" smtClean="0">
                <a:latin typeface="Tahoma" pitchFamily="34" charset="0"/>
                <a:ea typeface="Tahoma" pitchFamily="34" charset="0"/>
                <a:cs typeface="Tahoma" pitchFamily="34" charset="0"/>
              </a:rPr>
              <a:t>كما </a:t>
            </a:r>
            <a:r>
              <a:rPr lang="ar-JO" sz="2400" dirty="0" smtClean="0">
                <a:latin typeface="Tahoma" pitchFamily="34" charset="0"/>
                <a:ea typeface="Tahoma" pitchFamily="34" charset="0"/>
                <a:cs typeface="Tahoma" pitchFamily="34" charset="0"/>
              </a:rPr>
              <a:t>هو الحال مع الكنيسة الهولندية </a:t>
            </a:r>
            <a:r>
              <a:rPr lang="ar-JO" sz="2400" dirty="0" smtClean="0">
                <a:latin typeface="Tahoma" pitchFamily="34" charset="0"/>
                <a:ea typeface="Tahoma" pitchFamily="34" charset="0"/>
                <a:cs typeface="Tahoma" pitchFamily="34" charset="0"/>
              </a:rPr>
              <a:t>الإصلاحية </a:t>
            </a:r>
            <a:r>
              <a:rPr lang="ar-JO" sz="2400" dirty="0" smtClean="0">
                <a:latin typeface="Tahoma" pitchFamily="34" charset="0"/>
                <a:ea typeface="Tahoma" pitchFamily="34" charset="0"/>
                <a:cs typeface="Tahoma" pitchFamily="34" charset="0"/>
              </a:rPr>
              <a:t>في جنوب أفريقيا التي لا تسمح للسود بالانضمام إليها، مثل هذه الكنيسة تضفي قدراً من القداسة على </a:t>
            </a:r>
            <a:r>
              <a:rPr lang="ar-JO" sz="2400" dirty="0" smtClean="0">
                <a:latin typeface="Tahoma" pitchFamily="34" charset="0"/>
                <a:ea typeface="Tahoma" pitchFamily="34" charset="0"/>
                <a:cs typeface="Tahoma" pitchFamily="34" charset="0"/>
              </a:rPr>
              <a:t>الأفعال </a:t>
            </a:r>
            <a:r>
              <a:rPr lang="ar-JO" sz="2400" dirty="0" smtClean="0">
                <a:latin typeface="Tahoma" pitchFamily="34" charset="0"/>
                <a:ea typeface="Tahoma" pitchFamily="34" charset="0"/>
                <a:cs typeface="Tahoma" pitchFamily="34" charset="0"/>
              </a:rPr>
              <a:t>التي يأتيها أعضائها وتقدم هي التبريرات الدينية التي تكون عادة ذات طابع انجيلي فتسوغ عمليات الطرد بأن الآخرين يقعون خارج نطاق الخلاص </a:t>
            </a:r>
            <a:r>
              <a:rPr lang="ar-JO" sz="2400" dirty="0" smtClean="0">
                <a:latin typeface="Tahoma" pitchFamily="34" charset="0"/>
                <a:ea typeface="Tahoma" pitchFamily="34" charset="0"/>
                <a:cs typeface="Tahoma" pitchFamily="34" charset="0"/>
              </a:rPr>
              <a:t>والتوبة</a:t>
            </a:r>
          </a:p>
          <a:p>
            <a:pPr algn="just"/>
            <a:r>
              <a:rPr lang="ar-JO" sz="2400" dirty="0" smtClean="0">
                <a:latin typeface="Tahoma" pitchFamily="34" charset="0"/>
                <a:ea typeface="Tahoma" pitchFamily="34" charset="0"/>
                <a:cs typeface="Tahoma" pitchFamily="34" charset="0"/>
              </a:rPr>
              <a:t>أما </a:t>
            </a:r>
            <a:r>
              <a:rPr lang="ar-JO" sz="2400" dirty="0" smtClean="0">
                <a:latin typeface="Tahoma" pitchFamily="34" charset="0"/>
                <a:ea typeface="Tahoma" pitchFamily="34" charset="0"/>
                <a:cs typeface="Tahoma" pitchFamily="34" charset="0"/>
              </a:rPr>
              <a:t>الكنيسة العالمية أي الكنيسة التي تفتح أبوابها لأي إنسان فهي تمنح المؤمن سواء أكان من المستوطنين أم من السكان الأصليين حقوقاً معينة بغض النظر عن انتمائه القومي أو العنصري وهو ما يجعل من الصعب على المستوطنين الذين يتبعون الكنيسة العالمية تبني النمط </a:t>
            </a:r>
            <a:r>
              <a:rPr lang="ar-JO" sz="2400" dirty="0" err="1" smtClean="0">
                <a:latin typeface="Tahoma" pitchFamily="34" charset="0"/>
                <a:ea typeface="Tahoma" pitchFamily="34" charset="0"/>
                <a:cs typeface="Tahoma" pitchFamily="34" charset="0"/>
              </a:rPr>
              <a:t>الاحلالي</a:t>
            </a:r>
            <a:r>
              <a:rPr lang="ar-JO" sz="2400" dirty="0" smtClean="0">
                <a:latin typeface="Tahoma" pitchFamily="34" charset="0"/>
                <a:ea typeface="Tahoma" pitchFamily="34" charset="0"/>
                <a:cs typeface="Tahoma" pitchFamily="34" charset="0"/>
              </a:rPr>
              <a:t> من الاستعمار</a:t>
            </a:r>
            <a:r>
              <a:rPr lang="ar-JO" sz="2400" dirty="0" smtClean="0">
                <a:latin typeface="Tahoma" pitchFamily="34" charset="0"/>
                <a:ea typeface="Tahoma" pitchFamily="34" charset="0"/>
                <a:cs typeface="Tahoma" pitchFamily="34" charset="0"/>
              </a:rPr>
              <a:t>.</a:t>
            </a:r>
            <a:endParaRPr lang="en-US" sz="2400" dirty="0" smtClean="0">
              <a:latin typeface="Tahoma" pitchFamily="34" charset="0"/>
              <a:ea typeface="Tahoma" pitchFamily="34" charset="0"/>
              <a:cs typeface="Tahoma" pitchFamily="34" charset="0"/>
            </a:endParaRPr>
          </a:p>
        </p:txBody>
      </p:sp>
      <p:pic>
        <p:nvPicPr>
          <p:cNvPr id="17410" name="Picture 2"/>
          <p:cNvPicPr>
            <a:picLocks noChangeAspect="1" noChangeArrowheads="1"/>
          </p:cNvPicPr>
          <p:nvPr/>
        </p:nvPicPr>
        <p:blipFill>
          <a:blip r:embed="rId2"/>
          <a:srcRect/>
          <a:stretch>
            <a:fillRect/>
          </a:stretch>
        </p:blipFill>
        <p:spPr bwMode="auto">
          <a:xfrm>
            <a:off x="4286248" y="5214950"/>
            <a:ext cx="4500594" cy="13924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8662" y="1500174"/>
            <a:ext cx="7768482" cy="4643470"/>
          </a:xfrm>
        </p:spPr>
        <p:txBody>
          <a:bodyPr/>
          <a:lstStyle/>
          <a:p>
            <a:pPr algn="just"/>
            <a:r>
              <a:rPr lang="ar-JO" sz="2400" dirty="0" smtClean="0">
                <a:latin typeface="Tahoma" pitchFamily="34" charset="0"/>
                <a:ea typeface="Tahoma" pitchFamily="34" charset="0"/>
                <a:cs typeface="Tahoma" pitchFamily="34" charset="0"/>
              </a:rPr>
              <a:t>تقاطعت مصلحة الاستعمار مع </a:t>
            </a:r>
            <a:r>
              <a:rPr lang="ar-JO" sz="2400" dirty="0" smtClean="0">
                <a:latin typeface="Tahoma" pitchFamily="34" charset="0"/>
                <a:ea typeface="Tahoma" pitchFamily="34" charset="0"/>
                <a:cs typeface="Tahoma" pitchFamily="34" charset="0"/>
              </a:rPr>
              <a:t>الصهيونية</a:t>
            </a:r>
          </a:p>
          <a:p>
            <a:pPr algn="just"/>
            <a:r>
              <a:rPr lang="ar-JO" sz="2400" dirty="0" smtClean="0">
                <a:latin typeface="Tahoma" pitchFamily="34" charset="0"/>
                <a:ea typeface="Tahoma" pitchFamily="34" charset="0"/>
                <a:cs typeface="Tahoma" pitchFamily="34" charset="0"/>
              </a:rPr>
              <a:t>فحاول </a:t>
            </a:r>
            <a:r>
              <a:rPr lang="ar-JO" sz="2400" dirty="0" smtClean="0">
                <a:latin typeface="Tahoma" pitchFamily="34" charset="0"/>
                <a:ea typeface="Tahoma" pitchFamily="34" charset="0"/>
                <a:cs typeface="Tahoma" pitchFamily="34" charset="0"/>
              </a:rPr>
              <a:t>اللورد </a:t>
            </a:r>
            <a:r>
              <a:rPr lang="ar-JO" sz="2400" dirty="0" err="1" smtClean="0">
                <a:latin typeface="Tahoma" pitchFamily="34" charset="0"/>
                <a:ea typeface="Tahoma" pitchFamily="34" charset="0"/>
                <a:cs typeface="Tahoma" pitchFamily="34" charset="0"/>
              </a:rPr>
              <a:t>بلمرستون</a:t>
            </a:r>
            <a:r>
              <a:rPr lang="ar-JO" sz="2400" dirty="0" smtClean="0">
                <a:latin typeface="Tahoma" pitchFamily="34" charset="0"/>
                <a:ea typeface="Tahoma" pitchFamily="34" charset="0"/>
                <a:cs typeface="Tahoma" pitchFamily="34" charset="0"/>
              </a:rPr>
              <a:t> وزير خارجية بريطانيا عام </a:t>
            </a:r>
            <a:r>
              <a:rPr lang="en-US" sz="2400" dirty="0" smtClean="0">
                <a:latin typeface="Tahoma" pitchFamily="34" charset="0"/>
                <a:ea typeface="Tahoma" pitchFamily="34" charset="0"/>
                <a:cs typeface="Tahoma" pitchFamily="34" charset="0"/>
              </a:rPr>
              <a:t>1840</a:t>
            </a:r>
            <a:r>
              <a:rPr lang="ar-JO" sz="2400" dirty="0" smtClean="0">
                <a:latin typeface="Tahoma" pitchFamily="34" charset="0"/>
                <a:ea typeface="Tahoma" pitchFamily="34" charset="0"/>
                <a:cs typeface="Tahoma" pitchFamily="34" charset="0"/>
              </a:rPr>
              <a:t> </a:t>
            </a:r>
            <a:r>
              <a:rPr lang="ar-JO" sz="2400" dirty="0" smtClean="0">
                <a:latin typeface="Tahoma" pitchFamily="34" charset="0"/>
                <a:ea typeface="Tahoma" pitchFamily="34" charset="0"/>
                <a:cs typeface="Tahoma" pitchFamily="34" charset="0"/>
              </a:rPr>
              <a:t>إقناع </a:t>
            </a:r>
            <a:r>
              <a:rPr lang="ar-JO" sz="2400" dirty="0" smtClean="0">
                <a:latin typeface="Tahoma" pitchFamily="34" charset="0"/>
                <a:ea typeface="Tahoma" pitchFamily="34" charset="0"/>
                <a:cs typeface="Tahoma" pitchFamily="34" charset="0"/>
              </a:rPr>
              <a:t>السلطان العثماني بفوائد السماح لليهود بالعودة والاستيطان في فلسطين، بسبب الأموال التي سيحضرونها معهم كونهم أثرياء وبالتالي ستزداد ثروات السلطان، ومن ناحية أخرى </a:t>
            </a:r>
            <a:r>
              <a:rPr lang="ar-JO" sz="2400" dirty="0" err="1" smtClean="0">
                <a:latin typeface="Tahoma" pitchFamily="34" charset="0"/>
                <a:ea typeface="Tahoma" pitchFamily="34" charset="0"/>
                <a:cs typeface="Tahoma" pitchFamily="34" charset="0"/>
              </a:rPr>
              <a:t>سيكونوا</a:t>
            </a:r>
            <a:r>
              <a:rPr lang="ar-JO" sz="2400" dirty="0" smtClean="0">
                <a:latin typeface="Tahoma" pitchFamily="34" charset="0"/>
                <a:ea typeface="Tahoma" pitchFamily="34" charset="0"/>
                <a:cs typeface="Tahoma" pitchFamily="34" charset="0"/>
              </a:rPr>
              <a:t> </a:t>
            </a:r>
            <a:r>
              <a:rPr lang="ar-JO" sz="2400" dirty="0" smtClean="0">
                <a:latin typeface="Tahoma" pitchFamily="34" charset="0"/>
                <a:ea typeface="Tahoma" pitchFamily="34" charset="0"/>
                <a:cs typeface="Tahoma" pitchFamily="34" charset="0"/>
              </a:rPr>
              <a:t>بمثابة حاجزا بشري أمام محمد </a:t>
            </a:r>
            <a:r>
              <a:rPr lang="ar-JO" sz="2400" dirty="0" smtClean="0">
                <a:latin typeface="Tahoma" pitchFamily="34" charset="0"/>
                <a:ea typeface="Tahoma" pitchFamily="34" charset="0"/>
                <a:cs typeface="Tahoma" pitchFamily="34" charset="0"/>
              </a:rPr>
              <a:t>علي</a:t>
            </a:r>
          </a:p>
          <a:p>
            <a:pPr algn="just"/>
            <a:r>
              <a:rPr lang="ar-JO" sz="2400" dirty="0" smtClean="0">
                <a:latin typeface="Tahoma" pitchFamily="34" charset="0"/>
                <a:ea typeface="Tahoma" pitchFamily="34" charset="0"/>
                <a:cs typeface="Tahoma" pitchFamily="34" charset="0"/>
              </a:rPr>
              <a:t>وفي </a:t>
            </a:r>
            <a:r>
              <a:rPr lang="ar-JO" sz="2400" dirty="0" smtClean="0">
                <a:latin typeface="Tahoma" pitchFamily="34" charset="0"/>
                <a:ea typeface="Tahoma" pitchFamily="34" charset="0"/>
                <a:cs typeface="Tahoma" pitchFamily="34" charset="0"/>
              </a:rPr>
              <a:t>عام 1860 أشار ارنست </a:t>
            </a:r>
            <a:r>
              <a:rPr lang="ar-JO" sz="2400" dirty="0" err="1" smtClean="0">
                <a:latin typeface="Tahoma" pitchFamily="34" charset="0"/>
                <a:ea typeface="Tahoma" pitchFamily="34" charset="0"/>
                <a:cs typeface="Tahoma" pitchFamily="34" charset="0"/>
              </a:rPr>
              <a:t>لارهان</a:t>
            </a:r>
            <a:r>
              <a:rPr lang="ar-JO" sz="2400" dirty="0" smtClean="0">
                <a:latin typeface="Tahoma" pitchFamily="34" charset="0"/>
                <a:ea typeface="Tahoma" pitchFamily="34" charset="0"/>
                <a:cs typeface="Tahoma" pitchFamily="34" charset="0"/>
              </a:rPr>
              <a:t> (</a:t>
            </a:r>
            <a:r>
              <a:rPr lang="ar-JO" sz="2400" dirty="0" smtClean="0">
                <a:latin typeface="Tahoma" pitchFamily="34" charset="0"/>
                <a:ea typeface="Tahoma" pitchFamily="34" charset="0"/>
                <a:cs typeface="Tahoma" pitchFamily="34" charset="0"/>
              </a:rPr>
              <a:t>سكرتير نابليون الثالث الخاص) في كتيب بعنوان المسألة الشرقية الجديدة إلى المكاسب الاقتصادية التي ستعود على أوروبا من خلال فتح أسواق جيدة في حال استقر اليهود في فلسطين وعودة الدولة اليهودية القديمة.</a:t>
            </a:r>
            <a:endParaRPr lang="en-US" sz="2400" dirty="0" smtClean="0">
              <a:latin typeface="Tahoma" pitchFamily="34" charset="0"/>
              <a:ea typeface="Tahoma" pitchFamily="34" charset="0"/>
              <a:cs typeface="Tahoma" pitchFamily="34" charset="0"/>
            </a:endParaRPr>
          </a:p>
          <a:p>
            <a:pPr algn="just"/>
            <a:endParaRPr lang="en-US" sz="2400" dirty="0">
              <a:latin typeface="Tahoma" pitchFamily="34" charset="0"/>
              <a:ea typeface="Tahoma" pitchFamily="34" charset="0"/>
              <a:cs typeface="Tahoma" pitchFamily="34" charset="0"/>
            </a:endParaRPr>
          </a:p>
        </p:txBody>
      </p:sp>
      <p:pic>
        <p:nvPicPr>
          <p:cNvPr id="18434" name="Picture 2"/>
          <p:cNvPicPr>
            <a:picLocks noChangeAspect="1" noChangeArrowheads="1"/>
          </p:cNvPicPr>
          <p:nvPr/>
        </p:nvPicPr>
        <p:blipFill>
          <a:blip r:embed="rId2"/>
          <a:srcRect/>
          <a:stretch>
            <a:fillRect/>
          </a:stretch>
        </p:blipFill>
        <p:spPr bwMode="auto">
          <a:xfrm>
            <a:off x="2786050" y="285728"/>
            <a:ext cx="4286280" cy="1214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amond(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620688"/>
            <a:ext cx="8229600" cy="5308642"/>
          </a:xfrm>
        </p:spPr>
        <p:txBody>
          <a:bodyPr/>
          <a:lstStyle/>
          <a:p>
            <a:pPr algn="just"/>
            <a:r>
              <a:rPr lang="ar-JO" sz="2400" dirty="0" smtClean="0">
                <a:latin typeface="Tahoma" pitchFamily="34" charset="0"/>
                <a:ea typeface="Tahoma" pitchFamily="34" charset="0"/>
                <a:cs typeface="Tahoma" pitchFamily="34" charset="0"/>
              </a:rPr>
              <a:t>في نفس السياق قام البريطاني جورج </a:t>
            </a:r>
            <a:r>
              <a:rPr lang="ar-JO" sz="2400" dirty="0" err="1" smtClean="0">
                <a:latin typeface="Tahoma" pitchFamily="34" charset="0"/>
                <a:ea typeface="Tahoma" pitchFamily="34" charset="0"/>
                <a:cs typeface="Tahoma" pitchFamily="34" charset="0"/>
              </a:rPr>
              <a:t>غاولير</a:t>
            </a:r>
            <a:r>
              <a:rPr lang="ar-JO" sz="2400" dirty="0" smtClean="0">
                <a:latin typeface="Tahoma" pitchFamily="34" charset="0"/>
                <a:ea typeface="Tahoma" pitchFamily="34" charset="0"/>
                <a:cs typeface="Tahoma" pitchFamily="34" charset="0"/>
              </a:rPr>
              <a:t> ( </a:t>
            </a:r>
            <a:r>
              <a:rPr lang="ar-JO" sz="2400" dirty="0" smtClean="0">
                <a:latin typeface="Tahoma" pitchFamily="34" charset="0"/>
                <a:ea typeface="Tahoma" pitchFamily="34" charset="0"/>
                <a:cs typeface="Tahoma" pitchFamily="34" charset="0"/>
              </a:rPr>
              <a:t>تولى منصب حاكم في جنوب أفريقيا، زار فلسطين عام 1849) بوضع خطة لإعادة اليهود إلى "بلدهم" هادفاً من وراء ذلك إلى ايجاد منطقة عازلة بين سوريا </a:t>
            </a:r>
            <a:r>
              <a:rPr lang="ar-JO" sz="2400" dirty="0" smtClean="0">
                <a:latin typeface="Tahoma" pitchFamily="34" charset="0"/>
                <a:ea typeface="Tahoma" pitchFamily="34" charset="0"/>
                <a:cs typeface="Tahoma" pitchFamily="34" charset="0"/>
              </a:rPr>
              <a:t>ومصر</a:t>
            </a:r>
          </a:p>
          <a:p>
            <a:pPr algn="just"/>
            <a:r>
              <a:rPr lang="ar-JO" sz="2400" dirty="0" err="1" smtClean="0">
                <a:latin typeface="Tahoma" pitchFamily="34" charset="0"/>
                <a:ea typeface="Tahoma" pitchFamily="34" charset="0"/>
                <a:cs typeface="Tahoma" pitchFamily="34" charset="0"/>
              </a:rPr>
              <a:t>إلتقطت</a:t>
            </a:r>
            <a:r>
              <a:rPr lang="ar-JO" sz="2400" dirty="0" smtClean="0">
                <a:latin typeface="Tahoma" pitchFamily="34" charset="0"/>
                <a:ea typeface="Tahoma" pitchFamily="34" charset="0"/>
                <a:cs typeface="Tahoma" pitchFamily="34" charset="0"/>
              </a:rPr>
              <a:t> </a:t>
            </a:r>
            <a:r>
              <a:rPr lang="ar-JO" sz="2400" dirty="0" smtClean="0">
                <a:latin typeface="Tahoma" pitchFamily="34" charset="0"/>
                <a:ea typeface="Tahoma" pitchFamily="34" charset="0"/>
                <a:cs typeface="Tahoma" pitchFamily="34" charset="0"/>
              </a:rPr>
              <a:t>الصهيونية الفكرة فقام هرتسل بالترويج لها في حال أقيمت الدولة في فلسطين بقوله:"</a:t>
            </a:r>
            <a:r>
              <a:rPr lang="ar-JO" sz="2400" dirty="0" smtClean="0">
                <a:solidFill>
                  <a:srgbClr val="C00000"/>
                </a:solidFill>
                <a:latin typeface="Tahoma" pitchFamily="34" charset="0"/>
                <a:ea typeface="Tahoma" pitchFamily="34" charset="0"/>
                <a:cs typeface="Tahoma" pitchFamily="34" charset="0"/>
              </a:rPr>
              <a:t>من هنالك سنشكل جزءاً من استحكامات أوروبا في آسيا كموقع أمامي للحضارة في مواجهة </a:t>
            </a:r>
            <a:r>
              <a:rPr lang="ar-JO" sz="2400" dirty="0" smtClean="0">
                <a:solidFill>
                  <a:srgbClr val="C00000"/>
                </a:solidFill>
                <a:latin typeface="Tahoma" pitchFamily="34" charset="0"/>
                <a:ea typeface="Tahoma" pitchFamily="34" charset="0"/>
                <a:cs typeface="Tahoma" pitchFamily="34" charset="0"/>
              </a:rPr>
              <a:t>البربرية</a:t>
            </a:r>
            <a:r>
              <a:rPr lang="ar-JO" sz="2400" dirty="0" smtClean="0">
                <a:latin typeface="Tahoma" pitchFamily="34" charset="0"/>
                <a:ea typeface="Tahoma" pitchFamily="34" charset="0"/>
                <a:cs typeface="Tahoma" pitchFamily="34" charset="0"/>
              </a:rPr>
              <a:t>”</a:t>
            </a:r>
          </a:p>
          <a:p>
            <a:pPr algn="just"/>
            <a:r>
              <a:rPr lang="ar-JO" sz="2400" dirty="0" smtClean="0">
                <a:latin typeface="Tahoma" pitchFamily="34" charset="0"/>
                <a:ea typeface="Tahoma" pitchFamily="34" charset="0"/>
                <a:cs typeface="Tahoma" pitchFamily="34" charset="0"/>
              </a:rPr>
              <a:t>ويبدو </a:t>
            </a:r>
            <a:r>
              <a:rPr lang="ar-JO" sz="2400" dirty="0" smtClean="0">
                <a:latin typeface="Tahoma" pitchFamily="34" charset="0"/>
                <a:ea typeface="Tahoma" pitchFamily="34" charset="0"/>
                <a:cs typeface="Tahoma" pitchFamily="34" charset="0"/>
              </a:rPr>
              <a:t>أنّ مؤتمر لندن الاستعماري الذي عقد عام 1907 أخذ بخطة غاولير؛ حيث أوصى رئيس الوزراء البريطاني ب: "</a:t>
            </a:r>
            <a:r>
              <a:rPr lang="ar-JO" sz="2400" dirty="0" smtClean="0">
                <a:solidFill>
                  <a:srgbClr val="C00000"/>
                </a:solidFill>
                <a:latin typeface="Tahoma" pitchFamily="34" charset="0"/>
                <a:ea typeface="Tahoma" pitchFamily="34" charset="0"/>
                <a:cs typeface="Tahoma" pitchFamily="34" charset="0"/>
              </a:rPr>
              <a:t>إقامة حاجز بشري قوي وغريب على الجسر البري الذي يربط أوروبا بالعالم القديم ويربطهما معاً بالبحر الأبيض المتوسط بحيث يشكل في هذه المنطقة وعلى مقربة من قناة السويس قوة عدوة لشعب المنطقة، وصديقة للدول الأوروبية ومصالحها</a:t>
            </a:r>
            <a:r>
              <a:rPr lang="ar-JO" sz="2400" dirty="0" smtClean="0">
                <a:latin typeface="Tahoma" pitchFamily="34" charset="0"/>
                <a:ea typeface="Tahoma" pitchFamily="34" charset="0"/>
                <a:cs typeface="Tahoma" pitchFamily="34" charset="0"/>
              </a:rPr>
              <a:t>".</a:t>
            </a:r>
            <a:endParaRPr lang="en-US" sz="2400" dirty="0" smtClean="0">
              <a:latin typeface="Tahoma" pitchFamily="34" charset="0"/>
              <a:ea typeface="Tahoma" pitchFamily="34" charset="0"/>
              <a:cs typeface="Tahoma" pitchFamily="34" charset="0"/>
            </a:endParaRPr>
          </a:p>
          <a:p>
            <a:pPr algn="just"/>
            <a:endParaRPr lang="en-US" sz="2400" dirty="0">
              <a:latin typeface="Tahoma" pitchFamily="34" charset="0"/>
              <a:ea typeface="Tahoma" pitchFamily="34" charset="0"/>
              <a:cs typeface="Tahoma" pitchFamily="34" charset="0"/>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00240"/>
            <a:ext cx="8229600" cy="3714775"/>
          </a:xfrm>
        </p:spPr>
        <p:txBody>
          <a:bodyPr/>
          <a:lstStyle/>
          <a:p>
            <a:pPr algn="just"/>
            <a:r>
              <a:rPr lang="ar-JO" sz="2600" dirty="0" smtClean="0">
                <a:latin typeface="Tahoma" pitchFamily="34" charset="0"/>
                <a:ea typeface="Tahoma" pitchFamily="34" charset="0"/>
                <a:cs typeface="Tahoma" pitchFamily="34" charset="0"/>
              </a:rPr>
              <a:t> حينما احتاجت بريطانيا الاستعمارية مستوطنين بيض لتشجيع التجارة في بلاد الشام (ومن ضمنها فلسطين) طلبت من الصهاينة تجنيد اليهود لتنفيذ هذه المهمة عبر الاستيطان في </a:t>
            </a:r>
            <a:r>
              <a:rPr lang="ar-JO" sz="2600" dirty="0" smtClean="0">
                <a:latin typeface="Tahoma" pitchFamily="34" charset="0"/>
                <a:ea typeface="Tahoma" pitchFamily="34" charset="0"/>
                <a:cs typeface="Tahoma" pitchFamily="34" charset="0"/>
              </a:rPr>
              <a:t>فلسطين</a:t>
            </a:r>
          </a:p>
          <a:p>
            <a:pPr algn="just"/>
            <a:r>
              <a:rPr lang="ar-JO" sz="2600" dirty="0" smtClean="0">
                <a:latin typeface="Tahoma" pitchFamily="34" charset="0"/>
                <a:ea typeface="Tahoma" pitchFamily="34" charset="0"/>
                <a:cs typeface="Tahoma" pitchFamily="34" charset="0"/>
              </a:rPr>
              <a:t>وهذا </a:t>
            </a:r>
            <a:r>
              <a:rPr lang="ar-JO" sz="2600" dirty="0" smtClean="0">
                <a:latin typeface="Tahoma" pitchFamily="34" charset="0"/>
                <a:ea typeface="Tahoma" pitchFamily="34" charset="0"/>
                <a:cs typeface="Tahoma" pitchFamily="34" charset="0"/>
              </a:rPr>
              <a:t>ما صرح به الأيرل شافتسبري: "</a:t>
            </a:r>
            <a:r>
              <a:rPr lang="ar-JO" sz="2600" dirty="0" smtClean="0">
                <a:solidFill>
                  <a:srgbClr val="C00000"/>
                </a:solidFill>
                <a:latin typeface="Tahoma" pitchFamily="34" charset="0"/>
                <a:ea typeface="Tahoma" pitchFamily="34" charset="0"/>
                <a:cs typeface="Tahoma" pitchFamily="34" charset="0"/>
              </a:rPr>
              <a:t>من هم أكثر الناس في العالم احتراماً للتجارة وهل يجد اليهودي موقعاً أو مجالاً أفضل من سوريا لتنمية نشاطه</a:t>
            </a:r>
            <a:r>
              <a:rPr lang="ar-JO" sz="2600" dirty="0" smtClean="0">
                <a:latin typeface="Tahoma" pitchFamily="34" charset="0"/>
                <a:ea typeface="Tahoma" pitchFamily="34" charset="0"/>
                <a:cs typeface="Tahoma" pitchFamily="34" charset="0"/>
              </a:rPr>
              <a:t>؟ أليس لبريطانيا مصالحها الخاصة في تحقيق التغييرات </a:t>
            </a:r>
            <a:r>
              <a:rPr lang="ar-JO" sz="2600" dirty="0" smtClean="0">
                <a:latin typeface="Tahoma" pitchFamily="34" charset="0"/>
                <a:ea typeface="Tahoma" pitchFamily="34" charset="0"/>
                <a:cs typeface="Tahoma" pitchFamily="34" charset="0"/>
              </a:rPr>
              <a:t>الضرورية</a:t>
            </a:r>
          </a:p>
          <a:p>
            <a:pPr algn="just"/>
            <a:r>
              <a:rPr lang="ar-JO" sz="2600" dirty="0" smtClean="0">
                <a:latin typeface="Tahoma" pitchFamily="34" charset="0"/>
                <a:ea typeface="Tahoma" pitchFamily="34" charset="0"/>
                <a:cs typeface="Tahoma" pitchFamily="34" charset="0"/>
              </a:rPr>
              <a:t> ولذا أقترح أن تدعم انجلترا "القومية اليهودية" وتساندها</a:t>
            </a:r>
          </a:p>
          <a:p>
            <a:pPr algn="just"/>
            <a:endParaRPr lang="en-US" sz="2600" dirty="0">
              <a:latin typeface="Tahoma" pitchFamily="34" charset="0"/>
              <a:ea typeface="Tahoma" pitchFamily="34" charset="0"/>
              <a:cs typeface="Tahoma" pitchFamily="34" charset="0"/>
            </a:endParaRPr>
          </a:p>
        </p:txBody>
      </p:sp>
      <p:pic>
        <p:nvPicPr>
          <p:cNvPr id="19458" name="Picture 2"/>
          <p:cNvPicPr>
            <a:picLocks noChangeAspect="1" noChangeArrowheads="1"/>
          </p:cNvPicPr>
          <p:nvPr/>
        </p:nvPicPr>
        <p:blipFill>
          <a:blip r:embed="rId2"/>
          <a:srcRect/>
          <a:stretch>
            <a:fillRect/>
          </a:stretch>
        </p:blipFill>
        <p:spPr bwMode="auto">
          <a:xfrm>
            <a:off x="2285984" y="214290"/>
            <a:ext cx="4067175" cy="1247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480"/>
            <a:ext cx="5400684" cy="5554683"/>
          </a:xfrm>
        </p:spPr>
        <p:txBody>
          <a:bodyPr/>
          <a:lstStyle/>
          <a:p>
            <a:pPr algn="just"/>
            <a:r>
              <a:rPr lang="ar-JO" sz="2800" dirty="0" smtClean="0">
                <a:latin typeface="Tahoma" pitchFamily="34" charset="0"/>
                <a:ea typeface="Tahoma" pitchFamily="34" charset="0"/>
                <a:cs typeface="Tahoma" pitchFamily="34" charset="0"/>
              </a:rPr>
              <a:t>كما </a:t>
            </a:r>
            <a:r>
              <a:rPr lang="ar-JO" sz="2800" dirty="0" smtClean="0">
                <a:latin typeface="Tahoma" pitchFamily="34" charset="0"/>
                <a:ea typeface="Tahoma" pitchFamily="34" charset="0"/>
                <a:cs typeface="Tahoma" pitchFamily="34" charset="0"/>
              </a:rPr>
              <a:t>أعد الوزير البريطاني اليهودي هربرت صموئيل (1906-1915) بعد الحرب العالمية الأولى تقرير بعنوان: "عن مستقبل فلسطين"؛ تحدث فيه عن الصهيونية والفوائد الاستراتيجية التي ستجنيها بريطانيا عبر تشجيع المهاجرين اليهود على الاستقرار في فلسطين حتى يشكلوا نسبة عالية من السكان وبذلك تضمن بريطانيا بقاء فلسطين تحت هيمنتها.</a:t>
            </a:r>
            <a:endParaRPr lang="en-US" sz="2800" dirty="0" smtClean="0">
              <a:latin typeface="Tahoma" pitchFamily="34" charset="0"/>
              <a:ea typeface="Tahoma" pitchFamily="34" charset="0"/>
              <a:cs typeface="Tahoma" pitchFamily="34" charset="0"/>
            </a:endParaRPr>
          </a:p>
          <a:p>
            <a:pPr algn="just"/>
            <a:endParaRPr lang="en-US" sz="2800" dirty="0">
              <a:latin typeface="Tahoma" pitchFamily="34" charset="0"/>
              <a:ea typeface="Tahoma" pitchFamily="34" charset="0"/>
              <a:cs typeface="Tahoma" pitchFamily="34" charset="0"/>
            </a:endParaRPr>
          </a:p>
        </p:txBody>
      </p:sp>
      <p:pic>
        <p:nvPicPr>
          <p:cNvPr id="20482" name="Picture 2"/>
          <p:cNvPicPr>
            <a:picLocks noChangeAspect="1" noChangeArrowheads="1"/>
          </p:cNvPicPr>
          <p:nvPr/>
        </p:nvPicPr>
        <p:blipFill>
          <a:blip r:embed="rId2"/>
          <a:srcRect/>
          <a:stretch>
            <a:fillRect/>
          </a:stretch>
        </p:blipFill>
        <p:spPr bwMode="auto">
          <a:xfrm>
            <a:off x="6072198" y="1071546"/>
            <a:ext cx="2571768" cy="407196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357166"/>
            <a:ext cx="8229600" cy="4933501"/>
          </a:xfrm>
        </p:spPr>
        <p:txBody>
          <a:bodyPr/>
          <a:lstStyle/>
          <a:p>
            <a:pPr algn="just"/>
            <a:r>
              <a:rPr lang="ar-JO" sz="2400" dirty="0" smtClean="0">
                <a:latin typeface="Tahoma" pitchFamily="34" charset="0"/>
                <a:ea typeface="Tahoma" pitchFamily="34" charset="0"/>
                <a:cs typeface="Tahoma" pitchFamily="34" charset="0"/>
              </a:rPr>
              <a:t>قام وزير الخارجية البريطاني </a:t>
            </a:r>
            <a:r>
              <a:rPr lang="ar-JO" sz="2400" dirty="0" err="1" smtClean="0">
                <a:latin typeface="Tahoma" pitchFamily="34" charset="0"/>
                <a:ea typeface="Tahoma" pitchFamily="34" charset="0"/>
                <a:cs typeface="Tahoma" pitchFamily="34" charset="0"/>
              </a:rPr>
              <a:t>أرثر</a:t>
            </a:r>
            <a:r>
              <a:rPr lang="ar-JO" sz="2400" dirty="0" smtClean="0">
                <a:latin typeface="Tahoma" pitchFamily="34" charset="0"/>
                <a:ea typeface="Tahoma" pitchFamily="34" charset="0"/>
                <a:cs typeface="Tahoma" pitchFamily="34" charset="0"/>
              </a:rPr>
              <a:t> بلفور بتبرير استعمار الشرق من خلال النظرة </a:t>
            </a:r>
            <a:r>
              <a:rPr lang="ar-JO" sz="2400" dirty="0" err="1" smtClean="0">
                <a:latin typeface="Tahoma" pitchFamily="34" charset="0"/>
                <a:ea typeface="Tahoma" pitchFamily="34" charset="0"/>
                <a:cs typeface="Tahoma" pitchFamily="34" charset="0"/>
              </a:rPr>
              <a:t>الاستشراقية</a:t>
            </a:r>
            <a:r>
              <a:rPr lang="ar-JO" sz="2400" dirty="0" smtClean="0">
                <a:latin typeface="Tahoma" pitchFamily="34" charset="0"/>
                <a:ea typeface="Tahoma" pitchFamily="34" charset="0"/>
                <a:cs typeface="Tahoma" pitchFamily="34" charset="0"/>
              </a:rPr>
              <a:t> بقوله: </a:t>
            </a:r>
            <a:r>
              <a:rPr lang="ar-JO" sz="2400" dirty="0" smtClean="0">
                <a:solidFill>
                  <a:srgbClr val="C00000"/>
                </a:solidFill>
                <a:latin typeface="Tahoma" pitchFamily="34" charset="0"/>
                <a:ea typeface="Tahoma" pitchFamily="34" charset="0"/>
                <a:cs typeface="Tahoma" pitchFamily="34" charset="0"/>
              </a:rPr>
              <a:t>"أنظروا أولاً إلى حقائق القضية: إن الأمم الغربية ما إن يبدأ ظهورها في التاريخ حتى تظهر بدايات قدرتها على الحكم الذاتي.... وهي القدرة الجديرة بالتقدير في ذاتها.... ثم انظروا إلى تاريخ الشرقيين برمته فيما يسمى بصفة عامة الشرق ولن تجدوا آثاراً تنبئ عن الحكم الذاتي إطلاقاً إذ مرت كل قرونهم العظمى (ولقد كانت بالغة العظمة) في ظل الحكومات الاستبدادية والحكم المطلق، كما كانت كل إسهاماتهم الحضارية </a:t>
            </a:r>
            <a:r>
              <a:rPr lang="ar-JO" sz="2400" dirty="0" smtClean="0">
                <a:solidFill>
                  <a:srgbClr val="C00000"/>
                </a:solidFill>
                <a:latin typeface="Tahoma" pitchFamily="34" charset="0"/>
                <a:ea typeface="Tahoma" pitchFamily="34" charset="0"/>
                <a:cs typeface="Tahoma" pitchFamily="34" charset="0"/>
              </a:rPr>
              <a:t>العظمى (</a:t>
            </a:r>
            <a:r>
              <a:rPr lang="ar-JO" sz="2400" dirty="0" smtClean="0">
                <a:solidFill>
                  <a:srgbClr val="C00000"/>
                </a:solidFill>
                <a:latin typeface="Tahoma" pitchFamily="34" charset="0"/>
                <a:ea typeface="Tahoma" pitchFamily="34" charset="0"/>
                <a:cs typeface="Tahoma" pitchFamily="34" charset="0"/>
              </a:rPr>
              <a:t>ولقد كانت حقاً عظمى) في ظل ذلك اللون من الحكومة.......، هل تعود ممارسة هذه الحكومة المطلقة من جانبنا بالخير على هذه الأمم العظيمة والتي أعترف </a:t>
            </a:r>
            <a:r>
              <a:rPr lang="ar-JO" sz="2400" dirty="0" smtClean="0">
                <a:solidFill>
                  <a:srgbClr val="C00000"/>
                </a:solidFill>
                <a:latin typeface="Tahoma" pitchFamily="34" charset="0"/>
                <a:ea typeface="Tahoma" pitchFamily="34" charset="0"/>
                <a:cs typeface="Tahoma" pitchFamily="34" charset="0"/>
              </a:rPr>
              <a:t>بعظمتها ؟. أعتقد أنها تعود بالخير عليها واعتقد أن الخبرة قد أثبتت أنها تمتعت في ظلها بحكومات أفضل كثيراً مما </a:t>
            </a:r>
            <a:r>
              <a:rPr lang="ar-JO" sz="2400" dirty="0" err="1" smtClean="0">
                <a:solidFill>
                  <a:srgbClr val="C00000"/>
                </a:solidFill>
                <a:latin typeface="Tahoma" pitchFamily="34" charset="0"/>
                <a:ea typeface="Tahoma" pitchFamily="34" charset="0"/>
                <a:cs typeface="Tahoma" pitchFamily="34" charset="0"/>
              </a:rPr>
              <a:t>شهدته</a:t>
            </a:r>
            <a:r>
              <a:rPr lang="ar-JO" sz="2400" dirty="0" smtClean="0">
                <a:solidFill>
                  <a:srgbClr val="C00000"/>
                </a:solidFill>
                <a:latin typeface="Tahoma" pitchFamily="34" charset="0"/>
                <a:ea typeface="Tahoma" pitchFamily="34" charset="0"/>
                <a:cs typeface="Tahoma" pitchFamily="34" charset="0"/>
              </a:rPr>
              <a:t> على </a:t>
            </a:r>
            <a:r>
              <a:rPr lang="ar-JO" sz="2400" dirty="0" err="1" smtClean="0">
                <a:solidFill>
                  <a:srgbClr val="C00000"/>
                </a:solidFill>
                <a:latin typeface="Tahoma" pitchFamily="34" charset="0"/>
                <a:ea typeface="Tahoma" pitchFamily="34" charset="0"/>
                <a:cs typeface="Tahoma" pitchFamily="34" charset="0"/>
              </a:rPr>
              <a:t>إمتداد</a:t>
            </a:r>
            <a:r>
              <a:rPr lang="ar-JO" sz="2400" dirty="0" smtClean="0">
                <a:solidFill>
                  <a:srgbClr val="C00000"/>
                </a:solidFill>
                <a:latin typeface="Tahoma" pitchFamily="34" charset="0"/>
                <a:ea typeface="Tahoma" pitchFamily="34" charset="0"/>
                <a:cs typeface="Tahoma" pitchFamily="34" charset="0"/>
              </a:rPr>
              <a:t> تاريخ العالم كله، وهي ليست مفيدة لها وحدها لكنها ولا شك مفيدة للغرب المتحضر برمته</a:t>
            </a:r>
            <a:r>
              <a:rPr lang="ar-JO" sz="2400" dirty="0" smtClean="0">
                <a:solidFill>
                  <a:srgbClr val="C00000"/>
                </a:solidFill>
                <a:latin typeface="Tahoma" pitchFamily="34" charset="0"/>
                <a:ea typeface="Tahoma" pitchFamily="34" charset="0"/>
                <a:cs typeface="Tahoma" pitchFamily="34" charset="0"/>
              </a:rPr>
              <a:t>"</a:t>
            </a:r>
            <a:endParaRPr lang="en-US" sz="2400" dirty="0">
              <a:solidFill>
                <a:srgbClr val="C00000"/>
              </a:solidFill>
              <a:latin typeface="Tahoma" pitchFamily="34" charset="0"/>
              <a:ea typeface="Tahoma" pitchFamily="34" charset="0"/>
              <a:cs typeface="Tahoma" pitchFamily="34" charset="0"/>
            </a:endParaRPr>
          </a:p>
        </p:txBody>
      </p:sp>
    </p:spTree>
  </p:cSld>
  <p:clrMapOvr>
    <a:masterClrMapping/>
  </p:clrMapOvr>
  <p:transition>
    <p:strips/>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86058"/>
            <a:ext cx="8229600" cy="3340105"/>
          </a:xfrm>
        </p:spPr>
        <p:txBody>
          <a:bodyPr/>
          <a:lstStyle/>
          <a:p>
            <a:pPr algn="just"/>
            <a:r>
              <a:rPr lang="ar-JO" sz="2800" dirty="0" smtClean="0">
                <a:latin typeface="Tahoma" pitchFamily="34" charset="0"/>
                <a:ea typeface="Tahoma" pitchFamily="34" charset="0"/>
                <a:cs typeface="Tahoma" pitchFamily="34" charset="0"/>
              </a:rPr>
              <a:t>يدّعي </a:t>
            </a:r>
            <a:r>
              <a:rPr lang="ar-JO" sz="2800" dirty="0" smtClean="0">
                <a:latin typeface="Tahoma" pitchFamily="34" charset="0"/>
                <a:ea typeface="Tahoma" pitchFamily="34" charset="0"/>
                <a:cs typeface="Tahoma" pitchFamily="34" charset="0"/>
              </a:rPr>
              <a:t>بلفور بأن الشرقيين أغبياء وقاصرين لا يقدرون على حكم أنفسهم وذلك من أجل تبرير احتلال أراضيهم </a:t>
            </a:r>
            <a:r>
              <a:rPr lang="ar-JO" sz="2800" dirty="0" smtClean="0">
                <a:latin typeface="Tahoma" pitchFamily="34" charset="0"/>
                <a:ea typeface="Tahoma" pitchFamily="34" charset="0"/>
                <a:cs typeface="Tahoma" pitchFamily="34" charset="0"/>
              </a:rPr>
              <a:t>واستعمارها</a:t>
            </a:r>
          </a:p>
          <a:p>
            <a:pPr algn="just"/>
            <a:r>
              <a:rPr lang="ar-JO" sz="2800" dirty="0" smtClean="0">
                <a:latin typeface="Tahoma" pitchFamily="34" charset="0"/>
                <a:ea typeface="Tahoma" pitchFamily="34" charset="0"/>
                <a:cs typeface="Tahoma" pitchFamily="34" charset="0"/>
              </a:rPr>
              <a:t>فهو </a:t>
            </a:r>
            <a:r>
              <a:rPr lang="ar-JO" sz="2800" dirty="0" smtClean="0">
                <a:latin typeface="Tahoma" pitchFamily="34" charset="0"/>
                <a:ea typeface="Tahoma" pitchFamily="34" charset="0"/>
                <a:cs typeface="Tahoma" pitchFamily="34" charset="0"/>
              </a:rPr>
              <a:t>يصرح في موضع آخر بأنّ " </a:t>
            </a:r>
            <a:r>
              <a:rPr lang="ar-JO" sz="2800" dirty="0" smtClean="0">
                <a:solidFill>
                  <a:srgbClr val="C00000"/>
                </a:solidFill>
                <a:latin typeface="Tahoma" pitchFamily="34" charset="0"/>
                <a:ea typeface="Tahoma" pitchFamily="34" charset="0"/>
                <a:cs typeface="Tahoma" pitchFamily="34" charset="0"/>
              </a:rPr>
              <a:t>السكان الأصليين لفلسطين يتمتعون بالأولوية في امتلاك أراضيهم، ولكنها أولوية لا تداني على الإطلاق السلطة التي يتمتع بها المحتل في الاحتفاظ بهذه الأرض</a:t>
            </a:r>
            <a:r>
              <a:rPr lang="ar-JO" sz="2800" dirty="0" smtClean="0">
                <a:latin typeface="Tahoma" pitchFamily="34" charset="0"/>
                <a:ea typeface="Tahoma" pitchFamily="34" charset="0"/>
                <a:cs typeface="Tahoma" pitchFamily="34" charset="0"/>
              </a:rPr>
              <a:t>".</a:t>
            </a:r>
            <a:endParaRPr lang="en-US" sz="2800" dirty="0" smtClean="0">
              <a:latin typeface="Tahoma" pitchFamily="34" charset="0"/>
              <a:ea typeface="Tahoma" pitchFamily="34" charset="0"/>
              <a:cs typeface="Tahoma" pitchFamily="34" charset="0"/>
            </a:endParaRPr>
          </a:p>
          <a:p>
            <a:endParaRPr lang="en-US" sz="2800" dirty="0" smtClean="0">
              <a:latin typeface="Tahoma" pitchFamily="34" charset="0"/>
              <a:ea typeface="Tahoma" pitchFamily="34" charset="0"/>
              <a:cs typeface="Tahoma" pitchFamily="34" charset="0"/>
            </a:endParaRPr>
          </a:p>
          <a:p>
            <a:endParaRPr lang="en-US" sz="2800" dirty="0">
              <a:latin typeface="Tahoma" pitchFamily="34" charset="0"/>
              <a:ea typeface="Tahoma" pitchFamily="34" charset="0"/>
              <a:cs typeface="Tahoma" pitchFamily="34" charset="0"/>
            </a:endParaRPr>
          </a:p>
        </p:txBody>
      </p:sp>
      <p:pic>
        <p:nvPicPr>
          <p:cNvPr id="21506" name="Picture 2"/>
          <p:cNvPicPr>
            <a:picLocks noChangeAspect="1" noChangeArrowheads="1"/>
          </p:cNvPicPr>
          <p:nvPr/>
        </p:nvPicPr>
        <p:blipFill>
          <a:blip r:embed="rId2"/>
          <a:srcRect/>
          <a:stretch>
            <a:fillRect/>
          </a:stretch>
        </p:blipFill>
        <p:spPr bwMode="auto">
          <a:xfrm>
            <a:off x="1428728" y="142852"/>
            <a:ext cx="6638925" cy="250030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5984" y="764704"/>
            <a:ext cx="6267144" cy="4525963"/>
          </a:xfrm>
        </p:spPr>
        <p:txBody>
          <a:bodyPr/>
          <a:lstStyle/>
          <a:p>
            <a:pPr algn="just"/>
            <a:r>
              <a:rPr lang="ar-JO" sz="2800" dirty="0" smtClean="0">
                <a:latin typeface="Tahoma" pitchFamily="34" charset="0"/>
                <a:ea typeface="Tahoma" pitchFamily="34" charset="0"/>
                <a:cs typeface="Tahoma" pitchFamily="34" charset="0"/>
              </a:rPr>
              <a:t>مع انبعاث الحركة القومية العربية المعارضة للحكم العثماني اتجه الصهاينة إلى الأتراك ناصحين إياهم بإنشاء مقاطعة يهودية في فلسطين لخلق توازن مع أل600,000 عربي في فلسطين ومع الدول المحيطة </a:t>
            </a:r>
            <a:r>
              <a:rPr lang="ar-JO" sz="2800" dirty="0" err="1" smtClean="0">
                <a:latin typeface="Tahoma" pitchFamily="34" charset="0"/>
                <a:ea typeface="Tahoma" pitchFamily="34" charset="0"/>
                <a:cs typeface="Tahoma" pitchFamily="34" charset="0"/>
              </a:rPr>
              <a:t>بها</a:t>
            </a:r>
            <a:endParaRPr lang="ar-JO" sz="2800" dirty="0" smtClean="0">
              <a:latin typeface="Tahoma" pitchFamily="34" charset="0"/>
              <a:ea typeface="Tahoma" pitchFamily="34" charset="0"/>
              <a:cs typeface="Tahoma" pitchFamily="34" charset="0"/>
            </a:endParaRPr>
          </a:p>
          <a:p>
            <a:pPr algn="just"/>
            <a:r>
              <a:rPr lang="ar-JO" sz="2800" dirty="0" smtClean="0">
                <a:latin typeface="Tahoma" pitchFamily="34" charset="0"/>
                <a:ea typeface="Tahoma" pitchFamily="34" charset="0"/>
                <a:cs typeface="Tahoma" pitchFamily="34" charset="0"/>
              </a:rPr>
              <a:t>حيث </a:t>
            </a:r>
            <a:r>
              <a:rPr lang="ar-JO" sz="2800" dirty="0" smtClean="0">
                <a:latin typeface="Tahoma" pitchFamily="34" charset="0"/>
                <a:ea typeface="Tahoma" pitchFamily="34" charset="0"/>
                <a:cs typeface="Tahoma" pitchFamily="34" charset="0"/>
              </a:rPr>
              <a:t>حذر حاييم </a:t>
            </a:r>
            <a:r>
              <a:rPr lang="ar-JO" sz="2800" dirty="0" err="1" smtClean="0">
                <a:latin typeface="Tahoma" pitchFamily="34" charset="0"/>
                <a:ea typeface="Tahoma" pitchFamily="34" charset="0"/>
                <a:cs typeface="Tahoma" pitchFamily="34" charset="0"/>
              </a:rPr>
              <a:t>وايزمن</a:t>
            </a:r>
            <a:r>
              <a:rPr lang="ar-JO" sz="2800" dirty="0" smtClean="0">
                <a:latin typeface="Tahoma" pitchFamily="34" charset="0"/>
                <a:ea typeface="Tahoma" pitchFamily="34" charset="0"/>
                <a:cs typeface="Tahoma" pitchFamily="34" charset="0"/>
              </a:rPr>
              <a:t> (في رسالته </a:t>
            </a:r>
            <a:r>
              <a:rPr lang="ar-JO" sz="2800" dirty="0" err="1" smtClean="0">
                <a:latin typeface="Tahoma" pitchFamily="34" charset="0"/>
                <a:ea typeface="Tahoma" pitchFamily="34" charset="0"/>
                <a:cs typeface="Tahoma" pitchFamily="34" charset="0"/>
              </a:rPr>
              <a:t>لتشرتشل</a:t>
            </a:r>
            <a:r>
              <a:rPr lang="ar-JO" sz="2800" dirty="0" smtClean="0">
                <a:latin typeface="Tahoma" pitchFamily="34" charset="0"/>
                <a:ea typeface="Tahoma" pitchFamily="34" charset="0"/>
                <a:cs typeface="Tahoma" pitchFamily="34" charset="0"/>
              </a:rPr>
              <a:t>) القوى الاستعمارية من الاعتماد على الولاء العربي (عقب ثورة الشريف حسين ضد الدولة العثمانية) وبأنّ عليها الاعتماد على اليهود الموالين </a:t>
            </a:r>
            <a:r>
              <a:rPr lang="ar-JO" sz="2800" dirty="0" smtClean="0">
                <a:latin typeface="Tahoma" pitchFamily="34" charset="0"/>
                <a:ea typeface="Tahoma" pitchFamily="34" charset="0"/>
                <a:cs typeface="Tahoma" pitchFamily="34" charset="0"/>
              </a:rPr>
              <a:t>للغرب</a:t>
            </a:r>
          </a:p>
        </p:txBody>
      </p:sp>
      <p:pic>
        <p:nvPicPr>
          <p:cNvPr id="23554" name="Picture 2"/>
          <p:cNvPicPr>
            <a:picLocks noChangeAspect="1" noChangeArrowheads="1"/>
          </p:cNvPicPr>
          <p:nvPr/>
        </p:nvPicPr>
        <p:blipFill>
          <a:blip r:embed="rId2"/>
          <a:srcRect/>
          <a:stretch>
            <a:fillRect/>
          </a:stretch>
        </p:blipFill>
        <p:spPr bwMode="auto">
          <a:xfrm>
            <a:off x="214282" y="2928934"/>
            <a:ext cx="1838325" cy="254317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3554"/>
                                        </p:tgtEl>
                                        <p:attrNameLst>
                                          <p:attrName>style.visibility</p:attrName>
                                        </p:attrNameLst>
                                      </p:cBhvr>
                                      <p:to>
                                        <p:strVal val="visible"/>
                                      </p:to>
                                    </p:set>
                                    <p:animEffect transition="in" filter="checkerboard(across)">
                                      <p:cBhvr>
                                        <p:cTn id="12"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764704"/>
            <a:ext cx="5105728" cy="4525963"/>
          </a:xfrm>
        </p:spPr>
        <p:txBody>
          <a:bodyPr/>
          <a:lstStyle/>
          <a:p>
            <a:pPr algn="just"/>
            <a:r>
              <a:rPr lang="ar-JO" sz="2800" dirty="0" smtClean="0">
                <a:latin typeface="Tahoma" pitchFamily="34" charset="0"/>
                <a:ea typeface="Tahoma" pitchFamily="34" charset="0"/>
                <a:cs typeface="Tahoma" pitchFamily="34" charset="0"/>
              </a:rPr>
              <a:t>أكدّ </a:t>
            </a:r>
            <a:r>
              <a:rPr lang="ar-JO" sz="2800" dirty="0" smtClean="0">
                <a:latin typeface="Tahoma" pitchFamily="34" charset="0"/>
                <a:ea typeface="Tahoma" pitchFamily="34" charset="0"/>
                <a:cs typeface="Tahoma" pitchFamily="34" charset="0"/>
              </a:rPr>
              <a:t>وايزمن على ذلك في رسالة لصديقه بقوله: "</a:t>
            </a:r>
            <a:r>
              <a:rPr lang="ar-JO" sz="2800" dirty="0" smtClean="0">
                <a:solidFill>
                  <a:srgbClr val="C00000"/>
                </a:solidFill>
                <a:latin typeface="Tahoma" pitchFamily="34" charset="0"/>
                <a:ea typeface="Tahoma" pitchFamily="34" charset="0"/>
                <a:cs typeface="Tahoma" pitchFamily="34" charset="0"/>
              </a:rPr>
              <a:t>إذا دخلت فلسطين في نطاق النفوذ البريطاني، وإذا شجعت بريطانيا عملية استيطان اليهود هناك، وأصبحت دولة خاضعة لبريطانيا، فسيصبح هنالك (خلال عشرين إلى ثلاثين عاما) مليون يهودي سيقومون بتطوير البلد واعادتها للحضارة ويشكلون حماية فعالة لقناة </a:t>
            </a:r>
            <a:r>
              <a:rPr lang="ar-JO" sz="2800" dirty="0" smtClean="0">
                <a:solidFill>
                  <a:srgbClr val="C00000"/>
                </a:solidFill>
                <a:latin typeface="Tahoma" pitchFamily="34" charset="0"/>
                <a:ea typeface="Tahoma" pitchFamily="34" charset="0"/>
                <a:cs typeface="Tahoma" pitchFamily="34" charset="0"/>
              </a:rPr>
              <a:t>السويس</a:t>
            </a:r>
            <a:r>
              <a:rPr lang="ar-JO" sz="2800" dirty="0" smtClean="0">
                <a:latin typeface="Tahoma" pitchFamily="34" charset="0"/>
                <a:ea typeface="Tahoma" pitchFamily="34" charset="0"/>
                <a:cs typeface="Tahoma" pitchFamily="34" charset="0"/>
              </a:rPr>
              <a:t>”</a:t>
            </a:r>
          </a:p>
          <a:p>
            <a:pPr algn="just"/>
            <a:endParaRPr lang="en-US" sz="2800" dirty="0">
              <a:latin typeface="Tahoma" pitchFamily="34" charset="0"/>
              <a:ea typeface="Tahoma" pitchFamily="34" charset="0"/>
              <a:cs typeface="Tahoma" pitchFamily="34" charset="0"/>
            </a:endParaRPr>
          </a:p>
        </p:txBody>
      </p:sp>
      <p:pic>
        <p:nvPicPr>
          <p:cNvPr id="22531" name="Picture 3"/>
          <p:cNvPicPr>
            <a:picLocks noChangeAspect="1" noChangeArrowheads="1"/>
          </p:cNvPicPr>
          <p:nvPr/>
        </p:nvPicPr>
        <p:blipFill>
          <a:blip r:embed="rId2"/>
          <a:srcRect/>
          <a:stretch>
            <a:fillRect/>
          </a:stretch>
        </p:blipFill>
        <p:spPr bwMode="auto">
          <a:xfrm>
            <a:off x="5786446" y="1285860"/>
            <a:ext cx="3000396" cy="364333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435280" cy="994122"/>
          </a:xfrm>
        </p:spPr>
        <p:txBody>
          <a:bodyPr/>
          <a:lstStyle/>
          <a:p>
            <a:r>
              <a:rPr lang="ar-JO" sz="3600" b="1" dirty="0" smtClean="0">
                <a:solidFill>
                  <a:srgbClr val="C00000"/>
                </a:solidFill>
                <a:latin typeface="Tahoma" pitchFamily="34" charset="0"/>
                <a:ea typeface="Tahoma" pitchFamily="34" charset="0"/>
                <a:cs typeface="Tahoma" pitchFamily="34" charset="0"/>
              </a:rPr>
              <a:t>هنالك أربع مدارس أساسية في الحركة الصهيونية تتفرع عنها عدة اتجاهات</a:t>
            </a:r>
            <a:endParaRPr lang="en-US" sz="3600" b="1" dirty="0">
              <a:solidFill>
                <a:srgbClr val="C00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2643174" y="1571612"/>
            <a:ext cx="6105290" cy="4554551"/>
          </a:xfrm>
        </p:spPr>
        <p:txBody>
          <a:bodyPr/>
          <a:lstStyle/>
          <a:p>
            <a:r>
              <a:rPr lang="ar-JO" sz="2400" b="1" dirty="0" smtClean="0">
                <a:solidFill>
                  <a:srgbClr val="C00000"/>
                </a:solidFill>
                <a:latin typeface="Tahoma" pitchFamily="34" charset="0"/>
                <a:ea typeface="Tahoma" pitchFamily="34" charset="0"/>
                <a:cs typeface="Tahoma" pitchFamily="34" charset="0"/>
              </a:rPr>
              <a:t>أولا: الصهيونية السياسية </a:t>
            </a:r>
            <a:r>
              <a:rPr lang="ar-JO" sz="2400" dirty="0" smtClean="0">
                <a:latin typeface="Tahoma" pitchFamily="34" charset="0"/>
                <a:ea typeface="Tahoma" pitchFamily="34" charset="0"/>
                <a:cs typeface="Tahoma" pitchFamily="34" charset="0"/>
              </a:rPr>
              <a:t>التي تزعمها مؤسس الصهيونية </a:t>
            </a:r>
            <a:r>
              <a:rPr lang="ar-JO" sz="2400" dirty="0" err="1" smtClean="0">
                <a:latin typeface="Tahoma" pitchFamily="34" charset="0"/>
                <a:ea typeface="Tahoma" pitchFamily="34" charset="0"/>
                <a:cs typeface="Tahoma" pitchFamily="34" charset="0"/>
              </a:rPr>
              <a:t>ثيودور</a:t>
            </a:r>
            <a:r>
              <a:rPr lang="ar-JO" sz="2400" dirty="0" smtClean="0">
                <a:latin typeface="Tahoma" pitchFamily="34" charset="0"/>
                <a:ea typeface="Tahoma" pitchFamily="34" charset="0"/>
                <a:cs typeface="Tahoma" pitchFamily="34" charset="0"/>
              </a:rPr>
              <a:t> </a:t>
            </a:r>
            <a:r>
              <a:rPr lang="ar-JO" sz="2400" dirty="0" err="1" smtClean="0">
                <a:latin typeface="Tahoma" pitchFamily="34" charset="0"/>
                <a:ea typeface="Tahoma" pitchFamily="34" charset="0"/>
                <a:cs typeface="Tahoma" pitchFamily="34" charset="0"/>
              </a:rPr>
              <a:t>هرتزل</a:t>
            </a:r>
            <a:r>
              <a:rPr lang="ar-JO" sz="2400" dirty="0" smtClean="0">
                <a:latin typeface="Tahoma" pitchFamily="34" charset="0"/>
                <a:ea typeface="Tahoma" pitchFamily="34" charset="0"/>
                <a:cs typeface="Tahoma" pitchFamily="34" charset="0"/>
              </a:rPr>
              <a:t> (</a:t>
            </a:r>
            <a:r>
              <a:rPr lang="en-US" sz="2400" dirty="0" smtClean="0">
                <a:latin typeface="Tahoma" pitchFamily="34" charset="0"/>
                <a:ea typeface="Tahoma" pitchFamily="34" charset="0"/>
                <a:cs typeface="Tahoma" pitchFamily="34" charset="0"/>
              </a:rPr>
              <a:t>Theodor Herzl</a:t>
            </a:r>
            <a:r>
              <a:rPr lang="ar-JO" sz="2400" dirty="0" smtClean="0">
                <a:latin typeface="Tahoma" pitchFamily="34" charset="0"/>
                <a:ea typeface="Tahoma" pitchFamily="34" charset="0"/>
                <a:cs typeface="Tahoma" pitchFamily="34" charset="0"/>
              </a:rPr>
              <a:t>)؛ والتي عملت على تحويل "المشكلة اليهودية" لمشكلة سياسية دولية لا يمكن حلها إلا بهجرة اليهود وإقامة دولة لهم، تفرع عن الصهيونية السياسية الصهيونية التصحيحية (التنقيحية) بقيادة فلاديمير جابوتنسكي (</a:t>
            </a:r>
            <a:r>
              <a:rPr lang="en-US" sz="2400" dirty="0" smtClean="0">
                <a:latin typeface="Tahoma" pitchFamily="34" charset="0"/>
                <a:ea typeface="Tahoma" pitchFamily="34" charset="0"/>
                <a:cs typeface="Tahoma" pitchFamily="34" charset="0"/>
              </a:rPr>
              <a:t>Vladimir </a:t>
            </a:r>
            <a:r>
              <a:rPr lang="en-US" sz="2400" dirty="0" err="1" smtClean="0">
                <a:latin typeface="Tahoma" pitchFamily="34" charset="0"/>
                <a:ea typeface="Tahoma" pitchFamily="34" charset="0"/>
                <a:cs typeface="Tahoma" pitchFamily="34" charset="0"/>
              </a:rPr>
              <a:t>Jabotinsky</a:t>
            </a:r>
            <a:r>
              <a:rPr lang="ar-JO" sz="2400" dirty="0" smtClean="0">
                <a:latin typeface="Tahoma" pitchFamily="34" charset="0"/>
                <a:ea typeface="Tahoma" pitchFamily="34" charset="0"/>
                <a:cs typeface="Tahoma" pitchFamily="34" charset="0"/>
              </a:rPr>
              <a:t>)</a:t>
            </a:r>
          </a:p>
          <a:p>
            <a:pPr>
              <a:buNone/>
            </a:pPr>
            <a:r>
              <a:rPr lang="ar-JO" sz="2400" dirty="0" smtClean="0">
                <a:latin typeface="Tahoma" pitchFamily="34" charset="0"/>
                <a:ea typeface="Tahoma" pitchFamily="34" charset="0"/>
                <a:cs typeface="Tahoma" pitchFamily="34" charset="0"/>
              </a:rPr>
              <a:t>	التي تغلب الجانب القومي على الجانب الديني؛ وتتبنى العنف كوسيلة للتعامل مع الفلسطينيين وهي ذات توجهات ليبرالية رأسمالية، ويعتبر حزب الليكود اليميني امتداد لهذه المدرسة،</a:t>
            </a:r>
            <a:endParaRPr lang="en-US" sz="2400" dirty="0" smtClean="0">
              <a:latin typeface="Tahoma" pitchFamily="34" charset="0"/>
              <a:ea typeface="Tahoma" pitchFamily="34" charset="0"/>
              <a:cs typeface="Tahoma" pitchFamily="34" charset="0"/>
            </a:endParaRPr>
          </a:p>
        </p:txBody>
      </p:sp>
      <p:pic>
        <p:nvPicPr>
          <p:cNvPr id="4099" name="Picture 3"/>
          <p:cNvPicPr>
            <a:picLocks noChangeAspect="1" noChangeArrowheads="1"/>
          </p:cNvPicPr>
          <p:nvPr/>
        </p:nvPicPr>
        <p:blipFill>
          <a:blip r:embed="rId2"/>
          <a:srcRect/>
          <a:stretch>
            <a:fillRect/>
          </a:stretch>
        </p:blipFill>
        <p:spPr bwMode="auto">
          <a:xfrm>
            <a:off x="285720" y="1928802"/>
            <a:ext cx="2286016" cy="300037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32"/>
            <a:ext cx="6043626" cy="5268931"/>
          </a:xfrm>
        </p:spPr>
        <p:txBody>
          <a:bodyPr/>
          <a:lstStyle/>
          <a:p>
            <a:pPr algn="just"/>
            <a:r>
              <a:rPr lang="ar-JO" sz="2800" dirty="0" smtClean="0">
                <a:latin typeface="Tahoma" pitchFamily="34" charset="0"/>
                <a:ea typeface="Tahoma" pitchFamily="34" charset="0"/>
                <a:cs typeface="Tahoma" pitchFamily="34" charset="0"/>
              </a:rPr>
              <a:t>حتى يومنا هذا لم تتوقف الصهيونية عن ممارسة دور مخلب القط في الشرق الأوسط لصالح الدول </a:t>
            </a:r>
            <a:r>
              <a:rPr lang="ar-JO" sz="2800" dirty="0" smtClean="0">
                <a:latin typeface="Tahoma" pitchFamily="34" charset="0"/>
                <a:ea typeface="Tahoma" pitchFamily="34" charset="0"/>
                <a:cs typeface="Tahoma" pitchFamily="34" charset="0"/>
              </a:rPr>
              <a:t>الاستعمارية</a:t>
            </a:r>
          </a:p>
          <a:p>
            <a:pPr algn="just"/>
            <a:r>
              <a:rPr lang="ar-JO" sz="2800" dirty="0" smtClean="0">
                <a:latin typeface="Tahoma" pitchFamily="34" charset="0"/>
                <a:ea typeface="Tahoma" pitchFamily="34" charset="0"/>
                <a:cs typeface="Tahoma" pitchFamily="34" charset="0"/>
              </a:rPr>
              <a:t>فها </a:t>
            </a:r>
            <a:r>
              <a:rPr lang="ar-JO" sz="2800" dirty="0" smtClean="0">
                <a:latin typeface="Tahoma" pitchFamily="34" charset="0"/>
                <a:ea typeface="Tahoma" pitchFamily="34" charset="0"/>
                <a:cs typeface="Tahoma" pitchFamily="34" charset="0"/>
              </a:rPr>
              <a:t>هو يعقوب </a:t>
            </a:r>
            <a:r>
              <a:rPr lang="ar-JO" sz="2800" dirty="0" err="1" smtClean="0">
                <a:latin typeface="Tahoma" pitchFamily="34" charset="0"/>
                <a:ea typeface="Tahoma" pitchFamily="34" charset="0"/>
                <a:cs typeface="Tahoma" pitchFamily="34" charset="0"/>
              </a:rPr>
              <a:t>ميريدور</a:t>
            </a:r>
            <a:r>
              <a:rPr lang="ar-JO" sz="2800" dirty="0" smtClean="0">
                <a:latin typeface="Tahoma" pitchFamily="34" charset="0"/>
                <a:ea typeface="Tahoma" pitchFamily="34" charset="0"/>
                <a:cs typeface="Tahoma" pitchFamily="34" charset="0"/>
              </a:rPr>
              <a:t> وزير التخطيط والتنسيق </a:t>
            </a:r>
            <a:r>
              <a:rPr lang="ar-JO" sz="2800" dirty="0" smtClean="0">
                <a:latin typeface="Tahoma" pitchFamily="34" charset="0"/>
                <a:ea typeface="Tahoma" pitchFamily="34" charset="0"/>
                <a:cs typeface="Tahoma" pitchFamily="34" charset="0"/>
              </a:rPr>
              <a:t>الاقتصادي (</a:t>
            </a:r>
            <a:r>
              <a:rPr lang="ar-JO" sz="2800" dirty="0" smtClean="0">
                <a:latin typeface="Tahoma" pitchFamily="34" charset="0"/>
                <a:ea typeface="Tahoma" pitchFamily="34" charset="0"/>
                <a:cs typeface="Tahoma" pitchFamily="34" charset="0"/>
              </a:rPr>
              <a:t>1982-1984) يصرح في حديث له في </a:t>
            </a:r>
            <a:r>
              <a:rPr lang="ar-JO" sz="2800" dirty="0" err="1" smtClean="0">
                <a:latin typeface="Tahoma" pitchFamily="34" charset="0"/>
                <a:ea typeface="Tahoma" pitchFamily="34" charset="0"/>
                <a:cs typeface="Tahoma" pitchFamily="34" charset="0"/>
              </a:rPr>
              <a:t>الاذاعة</a:t>
            </a:r>
            <a:r>
              <a:rPr lang="ar-JO" sz="2800" dirty="0" smtClean="0">
                <a:latin typeface="Tahoma" pitchFamily="34" charset="0"/>
                <a:ea typeface="Tahoma" pitchFamily="34" charset="0"/>
                <a:cs typeface="Tahoma" pitchFamily="34" charset="0"/>
              </a:rPr>
              <a:t> التابعة للجيش الأميركي أنه لولا وجود إسرائيل كقاعدة وكمنطقة نفوذ وكحليف للولايات المتحدة لاضطرت الأخيرة لبناء عشر حاملات طائرات</a:t>
            </a:r>
            <a:r>
              <a:rPr lang="en-US" sz="2800" dirty="0" smtClean="0">
                <a:latin typeface="Tahoma" pitchFamily="34" charset="0"/>
                <a:ea typeface="Tahoma" pitchFamily="34" charset="0"/>
                <a:cs typeface="Tahoma" pitchFamily="34" charset="0"/>
              </a:rPr>
              <a:t> </a:t>
            </a:r>
            <a:endParaRPr lang="ar-JO" sz="2800" dirty="0" smtClean="0">
              <a:latin typeface="Tahoma" pitchFamily="34" charset="0"/>
              <a:ea typeface="Tahoma" pitchFamily="34" charset="0"/>
              <a:cs typeface="Tahoma" pitchFamily="34" charset="0"/>
            </a:endParaRPr>
          </a:p>
        </p:txBody>
      </p:sp>
      <p:pic>
        <p:nvPicPr>
          <p:cNvPr id="24578" name="Picture 2"/>
          <p:cNvPicPr>
            <a:picLocks noChangeAspect="1" noChangeArrowheads="1"/>
          </p:cNvPicPr>
          <p:nvPr/>
        </p:nvPicPr>
        <p:blipFill>
          <a:blip r:embed="rId2"/>
          <a:srcRect/>
          <a:stretch>
            <a:fillRect/>
          </a:stretch>
        </p:blipFill>
        <p:spPr bwMode="auto">
          <a:xfrm>
            <a:off x="6929454" y="2143116"/>
            <a:ext cx="1637105" cy="235745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25602" name="Picture 2"/>
          <p:cNvPicPr>
            <a:picLocks noChangeAspect="1" noChangeArrowheads="1"/>
          </p:cNvPicPr>
          <p:nvPr/>
        </p:nvPicPr>
        <p:blipFill>
          <a:blip r:embed="rId2"/>
          <a:srcRect/>
          <a:stretch>
            <a:fillRect/>
          </a:stretch>
        </p:blipFill>
        <p:spPr bwMode="auto">
          <a:xfrm>
            <a:off x="0" y="1"/>
            <a:ext cx="9144000" cy="5643577"/>
          </a:xfrm>
          <a:prstGeom prst="rect">
            <a:avLst/>
          </a:prstGeom>
          <a:noFill/>
          <a:ln w="9525">
            <a:noFill/>
            <a:miter lim="800000"/>
            <a:headEnd/>
            <a:tailEnd/>
          </a:ln>
          <a:effectLst/>
        </p:spPr>
      </p:pic>
    </p:spTree>
  </p:cSld>
  <p:clrMapOvr>
    <a:masterClrMapping/>
  </p:clrMapOvr>
  <p:transition>
    <p:comb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786" y="620689"/>
            <a:ext cx="7674646" cy="3456384"/>
          </a:xfrm>
        </p:spPr>
        <p:txBody>
          <a:bodyPr/>
          <a:lstStyle/>
          <a:p>
            <a:pPr algn="just"/>
            <a:r>
              <a:rPr lang="ar-JO" sz="2800" b="1" dirty="0" smtClean="0">
                <a:solidFill>
                  <a:srgbClr val="C00000"/>
                </a:solidFill>
                <a:latin typeface="Tahoma" pitchFamily="34" charset="0"/>
                <a:ea typeface="Tahoma" pitchFamily="34" charset="0"/>
                <a:cs typeface="Tahoma" pitchFamily="34" charset="0"/>
              </a:rPr>
              <a:t>ثانيا: المدرسة الصهيونية العمالية "الاشتراكية" </a:t>
            </a:r>
            <a:r>
              <a:rPr lang="ar-JO" sz="2800" dirty="0" smtClean="0">
                <a:latin typeface="Tahoma" pitchFamily="34" charset="0"/>
                <a:ea typeface="Tahoma" pitchFamily="34" charset="0"/>
                <a:cs typeface="Tahoma" pitchFamily="34" charset="0"/>
              </a:rPr>
              <a:t>والتي وظفت الاشتراكية لخدمة الأهداف الصهيونية، أبرز قادتها دافيد بن غوريون (</a:t>
            </a:r>
            <a:r>
              <a:rPr lang="en-US" sz="2800" dirty="0" smtClean="0">
                <a:latin typeface="Tahoma" pitchFamily="34" charset="0"/>
                <a:ea typeface="Tahoma" pitchFamily="34" charset="0"/>
                <a:cs typeface="Tahoma" pitchFamily="34" charset="0"/>
              </a:rPr>
              <a:t>David Ben-Gurion</a:t>
            </a:r>
            <a:r>
              <a:rPr lang="ar-JO" sz="2800" dirty="0" smtClean="0">
                <a:latin typeface="Tahoma" pitchFamily="34" charset="0"/>
                <a:ea typeface="Tahoma" pitchFamily="34" charset="0"/>
                <a:cs typeface="Tahoma" pitchFamily="34" charset="0"/>
              </a:rPr>
              <a:t>) أول رئيس حكومة لدولة "إسرائيل"؛ ويعتبر حزب المباي (قاد الدولة منذ عام 1948 وحتى عام 1977) الذي تحول فيما بعد لحزب العمل تابع لهذه المدرسة، </a:t>
            </a:r>
            <a:endParaRPr lang="en-US" sz="2800" dirty="0" smtClean="0">
              <a:latin typeface="Tahoma" pitchFamily="34" charset="0"/>
              <a:ea typeface="Tahoma" pitchFamily="34" charset="0"/>
              <a:cs typeface="Tahoma" pitchFamily="34" charset="0"/>
            </a:endParaRPr>
          </a:p>
          <a:p>
            <a:pPr algn="just"/>
            <a:endParaRPr lang="en-US" sz="2800" dirty="0" smtClean="0">
              <a:latin typeface="Tahoma" pitchFamily="34" charset="0"/>
              <a:ea typeface="Tahoma" pitchFamily="34" charset="0"/>
              <a:cs typeface="Tahoma" pitchFamily="34" charset="0"/>
            </a:endParaRPr>
          </a:p>
        </p:txBody>
      </p:sp>
      <p:pic>
        <p:nvPicPr>
          <p:cNvPr id="5122" name="Picture 2"/>
          <p:cNvPicPr>
            <a:picLocks noChangeAspect="1" noChangeArrowheads="1"/>
          </p:cNvPicPr>
          <p:nvPr/>
        </p:nvPicPr>
        <p:blipFill>
          <a:blip r:embed="rId2"/>
          <a:srcRect/>
          <a:stretch>
            <a:fillRect/>
          </a:stretch>
        </p:blipFill>
        <p:spPr bwMode="auto">
          <a:xfrm>
            <a:off x="2714612" y="3857628"/>
            <a:ext cx="4714908" cy="214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عرض تقديمي1">
  <a:themeElements>
    <a:clrScheme name="مخصص 1">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658</TotalTime>
  <Words>5761</Words>
  <Application>Microsoft Office PowerPoint</Application>
  <PresentationFormat>On-screen Show (4:3)</PresentationFormat>
  <Paragraphs>210</Paragraphs>
  <Slides>81</Slides>
  <Notes>1</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عرض تقديمي1</vt:lpstr>
      <vt:lpstr>Slide 1</vt:lpstr>
      <vt:lpstr>الأسس الفكرية للصهيونية</vt:lpstr>
      <vt:lpstr>الأسس الفكرية للصهيونية  ...  يتبع</vt:lpstr>
      <vt:lpstr>الأسس الفكرية للصهيونية  ...  يتبع</vt:lpstr>
      <vt:lpstr>الصهيونية كمشروع انقلابي</vt:lpstr>
      <vt:lpstr>Slide 6</vt:lpstr>
      <vt:lpstr>Slide 7</vt:lpstr>
      <vt:lpstr>هنالك أربع مدارس أساسية في الحركة الصهيونية تتفرع عنها عدة اتجاهات</vt:lpstr>
      <vt:lpstr>Slide 9</vt:lpstr>
      <vt:lpstr>Slide 10</vt:lpstr>
      <vt:lpstr>Slide 11</vt:lpstr>
      <vt:lpstr>مصطلح الصهيونية</vt:lpstr>
      <vt:lpstr>مصطلح الصهيونية ... يتبع</vt:lpstr>
      <vt:lpstr>مصطلح الصهيونية ... يتبع</vt:lpstr>
      <vt:lpstr>الإطار النظري للصهيونية والاستشراق</vt:lpstr>
      <vt:lpstr>Slide 16</vt:lpstr>
      <vt:lpstr>النظرة الاستشراقية</vt:lpstr>
      <vt:lpstr>Slide 18</vt:lpstr>
      <vt:lpstr>Slide 19</vt:lpstr>
      <vt:lpstr>Slide 20</vt:lpstr>
      <vt:lpstr>Slide 21</vt:lpstr>
      <vt:lpstr>Slide 22</vt:lpstr>
      <vt:lpstr>Slide 23</vt:lpstr>
      <vt:lpstr>Slide 24</vt:lpstr>
      <vt:lpstr>Slide 25</vt:lpstr>
      <vt:lpstr>لماذا يحرص المستشرقون والصهاينة على وصم الشرقيين بصفات غير إنسانية، ولماذا الحرص على ترسيخ معادلة "نحن و"هم"</vt:lpstr>
      <vt:lpstr>Slide 27</vt:lpstr>
      <vt:lpstr>Slide 28</vt:lpstr>
      <vt:lpstr>Slide 29</vt:lpstr>
      <vt:lpstr>الصهيونية بين الاستشراق والاستعمار</vt:lpstr>
      <vt:lpstr>Slide 31</vt:lpstr>
      <vt:lpstr>Slide 32</vt:lpstr>
      <vt:lpstr>Slide 33</vt:lpstr>
      <vt:lpstr>Slide 34</vt:lpstr>
      <vt:lpstr>تمهيد الاستشراق للصهيونية</vt:lpstr>
      <vt:lpstr>Slide 36</vt:lpstr>
      <vt:lpstr>Slide 37</vt:lpstr>
      <vt:lpstr>Slide 38</vt:lpstr>
      <vt:lpstr>Slide 39</vt:lpstr>
      <vt:lpstr>Slide 40</vt:lpstr>
      <vt:lpstr>Slide 41</vt:lpstr>
      <vt:lpstr>Slide 42</vt:lpstr>
      <vt:lpstr>Slide 43</vt:lpstr>
      <vt:lpstr>Slide 44</vt:lpstr>
      <vt:lpstr>Slide 45</vt:lpstr>
      <vt:lpstr>الالتقاء "الديني" بين الاستشراق والصهيونية</vt:lpstr>
      <vt:lpstr>Slide 47</vt:lpstr>
      <vt:lpstr>Slide 48</vt:lpstr>
      <vt:lpstr>Slide 49</vt:lpstr>
      <vt:lpstr>Slide 50</vt:lpstr>
      <vt:lpstr>Slide 51</vt:lpstr>
      <vt:lpstr>الاستشراق وحل المسألة اليهودية</vt:lpstr>
      <vt:lpstr>Slide 53</vt:lpstr>
      <vt:lpstr>يرى صبري جريس أن هنالك عدة أسباب قادت لظهور اللاسامية من أهمها   </vt:lpstr>
      <vt:lpstr>ويرى المسيري أنّ البيئة التي ظهرت فيها المسألة اليهودية تتلخص بالتالي: </vt:lpstr>
      <vt:lpstr>ويرى المسيري أنّ البيئة التي ظهرت فيها المسألة اليهودية تتلخص بالتالي .... يتبع </vt:lpstr>
      <vt:lpstr>يستنتج جريس في كتابه أن آراء اللاساميين قد التقت مع الأفكار الصهيونية، حيث نجد أنّ أبرز أفكار اللاساميين كالتالي: </vt:lpstr>
      <vt:lpstr>Slide 58</vt:lpstr>
      <vt:lpstr>الاستشراق واختراع شعب وأرض إسرائيل</vt:lpstr>
      <vt:lpstr>Slide 60</vt:lpstr>
      <vt:lpstr>Slide 61</vt:lpstr>
      <vt:lpstr>Slide 62</vt:lpstr>
      <vt:lpstr>Slide 63</vt:lpstr>
      <vt:lpstr>Slide 64</vt:lpstr>
      <vt:lpstr>Slide 65</vt:lpstr>
      <vt:lpstr>Slide 66</vt:lpstr>
      <vt:lpstr>Slide 67</vt:lpstr>
      <vt:lpstr>تقاطع المصالح بين الاستعمار والصهيونية</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Dell</dc:creator>
  <cp:lastModifiedBy>Admin</cp:lastModifiedBy>
  <cp:revision>104</cp:revision>
  <dcterms:created xsi:type="dcterms:W3CDTF">2015-01-19T10:37:52Z</dcterms:created>
  <dcterms:modified xsi:type="dcterms:W3CDTF">2016-12-22T18:05:11Z</dcterms:modified>
</cp:coreProperties>
</file>